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304" r:id="rId3"/>
    <p:sldId id="305" r:id="rId4"/>
    <p:sldId id="306" r:id="rId5"/>
    <p:sldId id="338" r:id="rId6"/>
    <p:sldId id="337" r:id="rId8"/>
    <p:sldId id="318" r:id="rId9"/>
    <p:sldId id="314" r:id="rId10"/>
    <p:sldId id="334" r:id="rId11"/>
    <p:sldId id="315" r:id="rId12"/>
    <p:sldId id="316" r:id="rId13"/>
    <p:sldId id="332" r:id="rId14"/>
    <p:sldId id="333" r:id="rId15"/>
    <p:sldId id="331" r:id="rId16"/>
    <p:sldId id="317" r:id="rId17"/>
    <p:sldId id="339" r:id="rId18"/>
    <p:sldId id="303" r:id="rId19"/>
    <p:sldId id="335" r:id="rId20"/>
    <p:sldId id="336" r:id="rId21"/>
    <p:sldId id="323" r:id="rId22"/>
    <p:sldId id="320" r:id="rId23"/>
    <p:sldId id="321" r:id="rId24"/>
    <p:sldId id="322" r:id="rId25"/>
    <p:sldId id="325" r:id="rId26"/>
    <p:sldId id="324" r:id="rId27"/>
    <p:sldId id="326" r:id="rId28"/>
    <p:sldId id="328" r:id="rId29"/>
    <p:sldId id="329" r:id="rId30"/>
    <p:sldId id="330" r:id="rId31"/>
    <p:sldId id="290" r:id="rId32"/>
    <p:sldId id="319" r:id="rId33"/>
    <p:sldId id="295" r:id="rId34"/>
    <p:sldId id="309" r:id="rId35"/>
    <p:sldId id="308" r:id="rId36"/>
  </p:sldIdLst>
  <p:sldSz cx="9144000" cy="6858000" type="screen4x3"/>
  <p:notesSz cx="6858000" cy="9144000"/>
  <p:defaultTextStyle>
    <a:defPPr>
      <a:defRPr lang="ru-RU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9966"/>
    <a:srgbClr val="FFFF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72" d="100"/>
          <a:sy n="72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8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892" name="Rectangle 4"/>
          <p:cNvSpPr>
            <a:spLocks noRo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757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Образец текста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Второй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Третий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Четвертый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Пятый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57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>
              <a:buNone/>
            </a:pPr>
            <a:fld id="{9A0DB2DC-4C9A-4742-B13C-FB6460FD3503}" type="slidenum">
              <a:rPr lang="ru-RU" sz="1200" dirty="0"/>
            </a:fld>
            <a:endParaRPr lang="ru-RU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  <p:sp>
        <p:nvSpPr>
          <p:cNvPr id="38915" name="Rectangle 2"/>
          <p:cNvSpPr>
            <a:spLocks noRot="1" noTextEdit="1"/>
          </p:cNvSpPr>
          <p:nvPr>
            <p:ph type="sldImg"/>
          </p:nvPr>
        </p:nvSpPr>
        <p:spPr>
          <a:xfrm>
            <a:off x="1176338" y="709613"/>
            <a:ext cx="4519612" cy="3389312"/>
          </a:xfrm>
        </p:spPr>
      </p:sp>
      <p:sp>
        <p:nvSpPr>
          <p:cNvPr id="38916" name="Rectangle 3"/>
          <p:cNvSpPr>
            <a:spLocks noGrp="1"/>
          </p:cNvSpPr>
          <p:nvPr>
            <p:ph type="body" idx="1"/>
          </p:nvPr>
        </p:nvSpPr>
        <p:spPr>
          <a:xfrm>
            <a:off x="936625" y="4316413"/>
            <a:ext cx="4999038" cy="4171950"/>
          </a:xfrm>
        </p:spPr>
        <p:txBody>
          <a:bodyPr wrap="square" lIns="91440" tIns="45720" rIns="91440" bIns="45720" anchor="t" anchorCtr="0"/>
          <a:p>
            <a:pPr lvl="0" eaLnBrk="1" hangingPunct="1"/>
            <a:endParaRPr lang="ru-RU" alt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Shape 66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9939" name="Shape 663"/>
          <p:cNvSpPr>
            <a:spLocks noGrp="1"/>
          </p:cNvSpPr>
          <p:nvPr>
            <p:ph type="body" sz="quarter" idx="1"/>
          </p:nvPr>
        </p:nvSpPr>
        <p:spPr/>
        <p:txBody>
          <a:bodyPr wrap="square" lIns="91440" tIns="45720" rIns="91440" bIns="45720" anchor="t" anchorCtr="0"/>
          <a:p>
            <a:pPr lvl="0">
              <a:lnSpc>
                <a:spcPct val="118000"/>
              </a:lnSpc>
            </a:pPr>
            <a:endParaRPr lang="ru-RU" alt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2" name="Shape 158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52550" y="631825"/>
            <a:ext cx="4213225" cy="3159125"/>
          </a:xfrm>
        </p:spPr>
      </p:sp>
      <p:sp>
        <p:nvSpPr>
          <p:cNvPr id="40963" name="Shape 159"/>
          <p:cNvSpPr>
            <a:spLocks noGrp="1"/>
          </p:cNvSpPr>
          <p:nvPr>
            <p:ph type="body" sz="quarter" idx="1"/>
          </p:nvPr>
        </p:nvSpPr>
        <p:spPr/>
        <p:txBody>
          <a:bodyPr wrap="square" lIns="91440" tIns="45720" rIns="91440" bIns="45720" anchor="t" anchorCtr="0"/>
          <a:p>
            <a:pPr lvl="0">
              <a:lnSpc>
                <a:spcPct val="118000"/>
              </a:lnSpc>
            </a:pPr>
            <a:r>
              <a:rPr lang="ru-RU" altLang="ru-RU" dirty="0"/>
              <a:t>На данном слайде отображено объемное решение служебно-технического здания. Здание условно состоит из 3 корпусов, объединенным общим первым этажом.  Трехчастное деление обусловлено необходимостью размещения в здании различных служб, для которых необходимы отдельные входы. Первый - центральный корпус –офисный блок.</a:t>
            </a:r>
            <a:endParaRPr lang="ru-RU" altLang="ru-RU" dirty="0"/>
          </a:p>
          <a:p>
            <a:pPr lvl="0">
              <a:lnSpc>
                <a:spcPct val="118000"/>
              </a:lnSpc>
            </a:pPr>
            <a:r>
              <a:rPr lang="ru-RU" altLang="ru-RU" dirty="0"/>
              <a:t>Второй корпус – размещение цеха эксплуатации ТЧМ-7 и ТЧЭ-6. Третий корпус – дом отдыха локомотивных бригад.</a:t>
            </a:r>
            <a:endParaRPr lang="ru-RU" alt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6" name="Shape 158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52550" y="631825"/>
            <a:ext cx="4213225" cy="3159125"/>
          </a:xfrm>
        </p:spPr>
      </p:sp>
      <p:sp>
        <p:nvSpPr>
          <p:cNvPr id="41987" name="Shape 159"/>
          <p:cNvSpPr>
            <a:spLocks noGrp="1"/>
          </p:cNvSpPr>
          <p:nvPr>
            <p:ph type="body" sz="quarter" idx="1"/>
          </p:nvPr>
        </p:nvSpPr>
        <p:spPr/>
        <p:txBody>
          <a:bodyPr wrap="square" lIns="91440" tIns="45720" rIns="91440" bIns="45720" anchor="t" anchorCtr="0"/>
          <a:p>
            <a:pPr lvl="0">
              <a:lnSpc>
                <a:spcPct val="118000"/>
              </a:lnSpc>
            </a:pPr>
            <a:r>
              <a:rPr lang="ru-RU" altLang="ru-RU" dirty="0"/>
              <a:t>На данном слайде отображено объемное решение служебно-технического здания. Здание условно состоит из 3 корпусов, объединенным общим первым этажом.  Трехчастное деление обусловлено необходимостью размещения в здании различных служб, для которых необходимы отдельные входы. Первый - центральный корпус –офисный блок.</a:t>
            </a:r>
            <a:endParaRPr lang="ru-RU" altLang="ru-RU" dirty="0"/>
          </a:p>
          <a:p>
            <a:pPr lvl="0">
              <a:lnSpc>
                <a:spcPct val="118000"/>
              </a:lnSpc>
            </a:pPr>
            <a:r>
              <a:rPr lang="ru-RU" altLang="ru-RU" dirty="0"/>
              <a:t>Второй корпус – размещение цеха эксплуатации ТЧМ-7 и ТЧЭ-6. Третий корпус – дом отдыха локомотивных бригад.</a:t>
            </a:r>
            <a:endParaRPr lang="ru-RU" alt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p>
            <a:pPr lvl="0"/>
            <a:endParaRPr lang="ru-RU" altLang="ru-RU" dirty="0"/>
          </a:p>
        </p:txBody>
      </p:sp>
      <p:sp>
        <p:nvSpPr>
          <p:cNvPr id="43012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ru-RU" altLang="ru-RU" dirty="0"/>
            </a:fld>
            <a:endParaRPr lang="ru-RU" alt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ru-RU" dirty="0"/>
              <a:t>Образец заголовка</a:t>
            </a:r>
            <a:endParaRPr lang="ru-RU" altLang="ru-RU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ru-RU" dirty="0"/>
              <a:t>Образец текста</a:t>
            </a:r>
            <a:endParaRPr lang="ru-RU" altLang="ru-RU" dirty="0"/>
          </a:p>
          <a:p>
            <a:pPr lvl="1"/>
            <a:r>
              <a:rPr lang="ru-RU" altLang="ru-RU" dirty="0"/>
              <a:t>Второй уровень</a:t>
            </a:r>
            <a:endParaRPr lang="ru-RU" altLang="ru-RU" dirty="0"/>
          </a:p>
          <a:p>
            <a:pPr lvl="2"/>
            <a:r>
              <a:rPr lang="ru-RU" altLang="ru-RU" dirty="0"/>
              <a:t>Третий уровень</a:t>
            </a:r>
            <a:endParaRPr lang="ru-RU" altLang="ru-RU" dirty="0"/>
          </a:p>
          <a:p>
            <a:pPr lvl="3"/>
            <a:r>
              <a:rPr lang="ru-RU" altLang="ru-RU" dirty="0"/>
              <a:t>Четвертый уровень</a:t>
            </a:r>
            <a:endParaRPr lang="ru-RU" altLang="ru-RU" dirty="0"/>
          </a:p>
          <a:p>
            <a:pPr lvl="4"/>
            <a:r>
              <a:rPr lang="ru-RU" altLang="ru-RU" dirty="0"/>
              <a:t>Пятый уровень</a:t>
            </a:r>
            <a:endParaRPr lang="ru-RU" alt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>
                <a:latin typeface="Arial" panose="020B0604020202020204" pitchFamily="34" charset="0"/>
              </a:rPr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Номер слайда 3"/>
          <p:cNvSpPr txBox="1"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>
            <a:noFill/>
          </a:ln>
        </p:spPr>
        <p:txBody>
          <a:bodyPr anchor="ctr" anchorCtr="0"/>
          <a:p>
            <a:pPr marL="0" indent="0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1200" dirty="0"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ru-RU" altLang="ru-RU" sz="12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 descr="2A8O94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0464" name="Rectangle 0"/>
          <p:cNvSpPr>
            <a:spLocks noChangeArrowheads="1"/>
          </p:cNvSpPr>
          <p:nvPr/>
        </p:nvSpPr>
        <p:spPr bwMode="auto">
          <a:xfrm>
            <a:off x="266700" y="76200"/>
            <a:ext cx="8877300" cy="1066800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2075" tIns="46038" rIns="92075" bIns="46038" anchor="ctr"/>
          <a:lstStyle/>
          <a:p>
            <a:pPr marL="0" marR="0" lvl="0" indent="0" algn="ctr" defTabSz="914400" rtl="0" eaLnBrk="1" fontAlgn="base" latinLnBrk="0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Саратовский филиал ПривГУПС 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32740" y="1176020"/>
            <a:ext cx="8593455" cy="5279390"/>
          </a:xfrm>
          <a:prstGeom prst="wave">
            <a:avLst>
              <a:gd name="adj1" fmla="val 7782"/>
              <a:gd name="adj2" fmla="val 5137"/>
            </a:avLst>
          </a:prstGeom>
          <a:gradFill rotWithShape="1">
            <a:gsLst>
              <a:gs pos="0">
                <a:srgbClr val="F4FDA1">
                  <a:gamma/>
                  <a:shade val="46275"/>
                  <a:invGamma/>
                  <a:alpha val="19000"/>
                </a:srgbClr>
              </a:gs>
              <a:gs pos="50000">
                <a:srgbClr val="F4FDA1">
                  <a:alpha val="57001"/>
                </a:srgbClr>
              </a:gs>
              <a:gs pos="100000">
                <a:srgbClr val="F4FDA1">
                  <a:gamma/>
                  <a:shade val="46275"/>
                  <a:invGamma/>
                  <a:alpha val="19000"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</a:ln>
          <a:effectLst/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Филиал</a:t>
            </a:r>
            <a:r>
              <a:rPr kumimoji="0" lang="en-US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Прив</a:t>
            </a:r>
            <a:r>
              <a:rPr kumimoji="0" lang="en-US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ГУПС</a:t>
            </a:r>
            <a:r>
              <a:rPr kumimoji="0" lang="en-US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en-US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</a:t>
            </a:r>
            <a:r>
              <a:rPr kumimoji="0" lang="en-US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г</a:t>
            </a:r>
            <a:r>
              <a:rPr kumimoji="0" lang="en-US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Саратове</a:t>
            </a:r>
            <a:br>
              <a:rPr kumimoji="0" lang="en-US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alt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br>
              <a:rPr kumimoji="0" lang="en-US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Преподаватель</a:t>
            </a:r>
            <a:r>
              <a:rPr kumimoji="0" lang="en-US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en-US" alt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по</a:t>
            </a:r>
            <a:r>
              <a:rPr kumimoji="0" lang="en-US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ru-RU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Транспортной безопасности</a:t>
            </a:r>
            <a:br>
              <a:rPr kumimoji="0" lang="en-US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Быкова</a:t>
            </a:r>
            <a:r>
              <a:rPr kumimoji="0" lang="en-US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И</a:t>
            </a:r>
            <a:r>
              <a:rPr kumimoji="0" lang="en-US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В</a:t>
            </a:r>
            <a:r>
              <a:rPr kumimoji="0" lang="en-US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br>
              <a:rPr kumimoji="0" lang="en-US" alt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-304800" y="152400"/>
            <a:ext cx="9677400" cy="762000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000" b="1" i="0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Система </a:t>
            </a:r>
            <a:r>
              <a:rPr kumimoji="0" lang="ru-RU" sz="4000" b="1" i="0" u="none" strike="noStrike" kern="1200" cap="none" spc="50" normalizeH="0" baseline="0" noProof="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контроля управления доступом</a:t>
            </a:r>
            <a:b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53000"/>
            <a:ext cx="9144000" cy="1789113"/>
          </a:xfrm>
        </p:spPr>
        <p:txBody>
          <a:bodyPr vert="horz" wrap="square" lIns="91440" tIns="45720" rIns="91440" bIns="45720" numCol="1" anchor="t" anchorCtr="0" compatLnSpc="1">
            <a:normAutofit fontScale="92500" lnSpcReduction="20000"/>
          </a:bodyPr>
          <a:lstStyle/>
          <a:p>
            <a:pPr marL="3683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Системы контроля управления доступом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(СКУД) 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предназначены для обеспечения контроля и управления доступом в отдельное помещение. Система состоит из автономного контроллера, хранящего в себе базу данных идентификаторов и управляющего работой остальных элементов системы. В качестве исполнительного устройства используется электромагнитный замок, либо защелка. Для идентификации пользователя используются различные типы карт со считывателями (магнитные,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проксимити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штриховые).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268" name="Рисунок 4" descr="skud1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6400" y="990600"/>
            <a:ext cx="5562600" cy="3929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295400" y="152400"/>
            <a:ext cx="6629400" cy="762000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000" b="1" i="0" u="none" strike="noStrike" kern="1200" cap="none" spc="50" normalizeH="0" baseline="0" noProof="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Сетевые СКУД</a:t>
            </a:r>
            <a:b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48200"/>
            <a:ext cx="9144000" cy="2209800"/>
          </a:xfrm>
        </p:spPr>
        <p:txBody>
          <a:bodyPr vert="horz" wrap="square" lIns="91440" tIns="45720" rIns="91440" bIns="45720" numCol="1" anchor="t" anchorCtr="0" compatLnSpc="1">
            <a:normAutofit fontScale="92500" lnSpcReduction="1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Сетевые СКУД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предназначены для обеспечения контроля и управления доступом на крупных объектах (банки, учреждения, предприятия и т.п.). Выделяют четыре характерных типа точек доступа, где может быть применен контроль: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проходные; 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офисные помещения;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помещения с повышенным уровнем безопасности;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объекты на улице (ворота, шлагбаумы для автостоянок и т.д.). 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292" name="Рисунок 5" descr="skud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8200" y="838200"/>
            <a:ext cx="7543800" cy="36718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2800" b="1" dirty="0"/>
              <a:t>Возможности СКУД</a:t>
            </a:r>
            <a:endParaRPr lang="ru-RU" altLang="ru-RU" sz="2800" b="1" dirty="0"/>
          </a:p>
        </p:txBody>
      </p:sp>
      <p:sp>
        <p:nvSpPr>
          <p:cNvPr id="13315" name="Rectangle 3"/>
          <p:cNvSpPr>
            <a:spLocks noGrp="1"/>
          </p:cNvSpPr>
          <p:nvPr>
            <p:ph idx="1"/>
          </p:nvPr>
        </p:nvSpPr>
        <p:spPr>
          <a:xfrm>
            <a:off x="0" y="533400"/>
            <a:ext cx="9144000" cy="5592763"/>
          </a:xfrm>
        </p:spPr>
        <p:txBody>
          <a:bodyPr vert="horz" wrap="square" lIns="91440" tIns="45720" rIns="91440" bIns="45720" anchor="t" anchorCtr="0"/>
          <a:p>
            <a:r>
              <a:rPr lang="ru-RU" altLang="ru-RU" sz="1800" b="1" dirty="0"/>
              <a:t>необходимое ограничение в доступе людей и автотранспорта на территорию объекта;</a:t>
            </a:r>
            <a:endParaRPr lang="ru-RU" altLang="ru-RU" sz="1800" b="1" dirty="0"/>
          </a:p>
          <a:p>
            <a:r>
              <a:rPr lang="ru-RU" altLang="ru-RU" sz="1800" b="1" dirty="0"/>
              <a:t>необходимое ограничение в доступе сотрудников и посетителей в офисные помещения объекта;</a:t>
            </a:r>
            <a:endParaRPr lang="ru-RU" altLang="ru-RU" sz="1800" b="1" dirty="0"/>
          </a:p>
          <a:p>
            <a:r>
              <a:rPr lang="ru-RU" altLang="ru-RU" sz="1800" b="1" dirty="0"/>
              <a:t>контроль и регистрацию в архив Сервера СКУД факта и времени въезда и выезда автотранспорта на территорию объекта;</a:t>
            </a:r>
            <a:endParaRPr lang="ru-RU" altLang="ru-RU" sz="1800" b="1" dirty="0"/>
          </a:p>
          <a:p>
            <a:r>
              <a:rPr lang="ru-RU" altLang="ru-RU" sz="1800" b="1" dirty="0"/>
              <a:t>контроль и регистрацию в архив Сервера СКУД факта и времени входа и выхода людей на территорию объекта;</a:t>
            </a:r>
            <a:endParaRPr lang="ru-RU" altLang="ru-RU" sz="1800" b="1" dirty="0"/>
          </a:p>
          <a:p>
            <a:r>
              <a:rPr lang="ru-RU" altLang="ru-RU" sz="1800" b="1" dirty="0"/>
              <a:t>быстрый анализ архивных данных и составление отчетов о факте, времени въезда и выезда;</a:t>
            </a:r>
            <a:endParaRPr lang="ru-RU" altLang="ru-RU" sz="1800" b="1" dirty="0"/>
          </a:p>
          <a:p>
            <a:r>
              <a:rPr lang="ru-RU" altLang="ru-RU" sz="1800" b="1" dirty="0"/>
              <a:t>быстрый анализ архивных данных и составление отчетов о факте, времени прохода через любую дверь, оборудованную СКУД;</a:t>
            </a:r>
            <a:endParaRPr lang="ru-RU" altLang="ru-RU" sz="1800" b="1" dirty="0"/>
          </a:p>
          <a:p>
            <a:r>
              <a:rPr lang="ru-RU" altLang="ru-RU" sz="1800" b="1" dirty="0"/>
              <a:t>создание и оперативное изменение базы данных сотрудников и автотранспорта, уровней и времени их доступа;</a:t>
            </a:r>
            <a:endParaRPr lang="ru-RU" altLang="ru-RU" sz="1800" b="1" dirty="0"/>
          </a:p>
          <a:p>
            <a:r>
              <a:rPr lang="ru-RU" altLang="ru-RU" sz="1800" b="1" dirty="0"/>
              <a:t>управление временными ограничениями прохода людей и проезда автотранспорта через точки прохода в течение суток, недели, месяца, в выходные дни;</a:t>
            </a:r>
            <a:endParaRPr lang="ru-RU" altLang="ru-RU" sz="1800" b="1" dirty="0"/>
          </a:p>
          <a:p>
            <a:r>
              <a:rPr lang="ru-RU" altLang="ru-RU" sz="1800" b="1" dirty="0"/>
              <a:t>оперативное управление точками прохода: блокирование, разблокирование дверей, шлагбаумов;</a:t>
            </a:r>
            <a:endParaRPr lang="ru-RU" altLang="ru-RU" sz="1800" b="1" dirty="0"/>
          </a:p>
          <a:p>
            <a:r>
              <a:rPr lang="ru-RU" altLang="ru-RU" sz="1800" b="1" dirty="0"/>
              <a:t>обеспечение дистанционного управления исполнительными устройствами;</a:t>
            </a:r>
            <a:endParaRPr lang="ru-RU" altLang="ru-RU" sz="1800" b="1" dirty="0"/>
          </a:p>
          <a:p>
            <a:r>
              <a:rPr lang="ru-RU" altLang="ru-RU" sz="1800" b="1" dirty="0"/>
              <a:t>обеспечение интеграции с системами охранно-пожарной сигнализации и цифрового видеонаблюдения.</a:t>
            </a:r>
            <a:endParaRPr lang="ru-RU" altLang="ru-RU" sz="1800" b="1" dirty="0"/>
          </a:p>
          <a:p>
            <a:pPr eaLnBrk="1" hangingPunct="1"/>
            <a:endParaRPr lang="ru-RU" altLang="ru-RU" sz="1800" b="1" dirty="0"/>
          </a:p>
        </p:txBody>
      </p:sp>
      <p:sp>
        <p:nvSpPr>
          <p:cNvPr id="13316" name="Номер слайда 5"/>
          <p:cNvSpPr txBox="1"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algn="r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1200" dirty="0">
                <a:latin typeface="Arial" panose="020B0604020202020204" pitchFamily="34" charset="0"/>
              </a:rPr>
            </a:fld>
            <a:endParaRPr lang="ru-RU" altLang="ru-RU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1200" cap="none" spc="50" normalizeH="0" baseline="0" noProof="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Подсистема </a:t>
            </a:r>
            <a:r>
              <a:rPr kumimoji="0" lang="ru-RU" sz="4400" b="1" i="0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видеоконтроля</a:t>
            </a:r>
            <a:b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5229225"/>
            <a:ext cx="7705725" cy="1512888"/>
          </a:xfr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marL="3683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Система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видеоконтроля предназначена для удаленного мониторинга и документирования процедур связанных с проведением досмотра пассажиров и их багажа, а также анализа событий на основе данных видеоархива.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340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150" y="1196975"/>
            <a:ext cx="5260975" cy="39100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107950" y="4005263"/>
            <a:ext cx="8928100" cy="2736850"/>
          </a:xfrm>
        </p:spPr>
        <p:txBody>
          <a:bodyPr vert="horz" wrap="square" lIns="91440" tIns="45720" rIns="91440" bIns="45720" anchor="t" anchorCtr="0"/>
          <a:p>
            <a:r>
              <a:rPr lang="ru-RU" altLang="ru-RU" sz="1800" dirty="0"/>
              <a:t>Система должна обеспечивать возможность удаленного просмотра видеоизображения со скоростью не менее 25 кадров в секунду и разрешением 704 х 576 пикселей.</a:t>
            </a:r>
            <a:endParaRPr lang="ru-RU" altLang="ru-RU" sz="1800" dirty="0"/>
          </a:p>
          <a:p>
            <a:r>
              <a:rPr lang="ru-RU" altLang="ru-RU" sz="1800" dirty="0"/>
              <a:t>Запись видеозображения от каждой камеры должна осуществляться со скоростью не менее 25 кадров в секунду, разрешением 704 х 576. Глубина архива должна быть не менее 30 суток. </a:t>
            </a:r>
            <a:endParaRPr lang="ru-RU" altLang="ru-RU" sz="1800" dirty="0"/>
          </a:p>
          <a:p>
            <a:r>
              <a:rPr lang="ru-RU" altLang="ru-RU" sz="1800" dirty="0"/>
              <a:t>Предусмотреть расстановку видеокамер, выбор секторов обзора и условий освещенности  обеспечивающих четкое контрастное изображение всех проводимых процедур досмотра.</a:t>
            </a:r>
            <a:endParaRPr lang="ru-RU" altLang="ru-RU" sz="1800" dirty="0"/>
          </a:p>
          <a:p>
            <a:endParaRPr lang="ru-RU" altLang="ru-RU" sz="1800" dirty="0"/>
          </a:p>
        </p:txBody>
      </p:sp>
      <p:pic>
        <p:nvPicPr>
          <p:cNvPr id="15363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2275" y="188913"/>
            <a:ext cx="5457825" cy="36480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2800" b="1" dirty="0"/>
              <a:t>Требования к системе видеонаблюдения</a:t>
            </a:r>
            <a:endParaRPr lang="ru-RU" altLang="ru-RU" sz="2800" b="1" dirty="0"/>
          </a:p>
        </p:txBody>
      </p:sp>
      <p:sp>
        <p:nvSpPr>
          <p:cNvPr id="16387" name="Rectangle 3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 vert="horz" wrap="square" lIns="91440" tIns="45720" rIns="91440" bIns="45720" anchor="t" anchorCtr="0"/>
          <a:p>
            <a:pPr eaLnBrk="1" hangingPunct="1"/>
            <a:r>
              <a:rPr lang="ru-RU" altLang="ru-RU" sz="2400" b="1" dirty="0"/>
              <a:t>Обнаружение и распознавание характера событий</a:t>
            </a:r>
            <a:endParaRPr lang="ru-RU" altLang="ru-RU" sz="2400" b="1" dirty="0"/>
          </a:p>
          <a:p>
            <a:pPr eaLnBrk="1" hangingPunct="1"/>
            <a:r>
              <a:rPr lang="ru-RU" altLang="ru-RU" sz="2400" b="1" dirty="0"/>
              <a:t>Обнаружение физических лиц и транспортных средств</a:t>
            </a:r>
            <a:endParaRPr lang="ru-RU" altLang="ru-RU" sz="2400" b="1" dirty="0"/>
          </a:p>
          <a:p>
            <a:pPr eaLnBrk="1" hangingPunct="1"/>
            <a:r>
              <a:rPr lang="ru-RU" altLang="ru-RU" sz="2400" b="1" dirty="0"/>
              <a:t>Обеспечить идентификацию физических лиц и/или транспортных средств, являющихся объектами видеонаблюдения</a:t>
            </a:r>
            <a:endParaRPr lang="ru-RU" altLang="ru-RU" sz="2400" b="1" dirty="0"/>
          </a:p>
          <a:p>
            <a:pPr eaLnBrk="1" hangingPunct="1"/>
            <a:r>
              <a:rPr lang="ru-RU" altLang="ru-RU" sz="2400" b="1" dirty="0"/>
              <a:t>Обеспечить передачу видеоизображения в соответствии с порядком передачи данных с инженерно-технических систем в реальном времени</a:t>
            </a:r>
            <a:endParaRPr lang="ru-RU" altLang="ru-RU" sz="2400" b="1" dirty="0"/>
          </a:p>
          <a:p>
            <a:pPr eaLnBrk="1" hangingPunct="1"/>
            <a:r>
              <a:rPr lang="ru-RU" altLang="ru-RU" sz="2400" b="1" dirty="0"/>
              <a:t>Обеспечить хранение в электронном виде данных в течение одного месяца</a:t>
            </a:r>
            <a:endParaRPr lang="ru-RU" altLang="ru-RU" sz="2400" b="1" dirty="0"/>
          </a:p>
          <a:p>
            <a:pPr eaLnBrk="1" hangingPunct="1"/>
            <a:r>
              <a:rPr lang="ru-RU" altLang="ru-RU" sz="2400" b="1" dirty="0"/>
              <a:t>Возможность интеграции  с другими охранными системами</a:t>
            </a:r>
            <a:endParaRPr lang="ru-RU" altLang="ru-RU" sz="2400" b="1" dirty="0"/>
          </a:p>
          <a:p>
            <a:pPr eaLnBrk="1" hangingPunct="1"/>
            <a:r>
              <a:rPr lang="ru-RU" altLang="ru-RU" sz="2400" b="1" dirty="0"/>
              <a:t>Наличие встроенной видеоаналитики</a:t>
            </a:r>
            <a:endParaRPr lang="ru-RU" altLang="ru-RU" sz="2400" b="1" dirty="0"/>
          </a:p>
        </p:txBody>
      </p:sp>
      <p:sp>
        <p:nvSpPr>
          <p:cNvPr id="16388" name="Номер слайда 5"/>
          <p:cNvSpPr txBox="1"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algn="r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1200" dirty="0">
                <a:latin typeface="Arial" panose="020B0604020202020204" pitchFamily="34" charset="0"/>
              </a:rPr>
            </a:fld>
            <a:endParaRPr lang="ru-RU" altLang="ru-RU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2800" b="1" dirty="0"/>
              <a:t>Существующие типы видеоаналитических детекторов</a:t>
            </a:r>
            <a:endParaRPr lang="ru-RU" altLang="ru-RU" sz="2800" b="1" dirty="0"/>
          </a:p>
        </p:txBody>
      </p:sp>
      <p:sp>
        <p:nvSpPr>
          <p:cNvPr id="17411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 anchorCtr="0"/>
          <a:p>
            <a:pPr marL="0" indent="0" eaLnBrk="1" hangingPunct="1">
              <a:buFontTx/>
              <a:buNone/>
            </a:pPr>
            <a:r>
              <a:rPr lang="ru-RU" altLang="ru-RU" sz="2800" b="1" dirty="0"/>
              <a:t>Детектор оставленных и унесенных предметов </a:t>
            </a:r>
            <a:endParaRPr lang="ru-RU" altLang="ru-RU" sz="2800" b="1" dirty="0"/>
          </a:p>
          <a:p>
            <a:pPr marL="0" indent="0" eaLnBrk="1" hangingPunct="1">
              <a:buFontTx/>
              <a:buNone/>
            </a:pPr>
            <a:r>
              <a:rPr lang="ru-RU" altLang="ru-RU" sz="2800" b="1" dirty="0"/>
              <a:t>Пересечение виртуальной линии </a:t>
            </a:r>
            <a:endParaRPr lang="ru-RU" altLang="ru-RU" sz="2800" b="1" dirty="0"/>
          </a:p>
          <a:p>
            <a:pPr marL="0" indent="0" eaLnBrk="1" hangingPunct="1">
              <a:buFontTx/>
              <a:buNone/>
            </a:pPr>
            <a:r>
              <a:rPr lang="ru-RU" altLang="ru-RU" sz="2800" b="1" dirty="0"/>
              <a:t>Вход в зону и выход из зоны </a:t>
            </a:r>
            <a:endParaRPr lang="ru-RU" altLang="ru-RU" sz="2800" b="1" dirty="0"/>
          </a:p>
          <a:p>
            <a:pPr marL="0" indent="0" eaLnBrk="1" hangingPunct="1">
              <a:buFontTx/>
              <a:buNone/>
            </a:pPr>
            <a:r>
              <a:rPr lang="ru-RU" altLang="ru-RU" sz="2800" b="1" dirty="0"/>
              <a:t>Антисаботаж </a:t>
            </a:r>
            <a:endParaRPr lang="ru-RU" altLang="ru-RU" sz="2800" b="1" dirty="0"/>
          </a:p>
          <a:p>
            <a:pPr marL="0" indent="0" eaLnBrk="1" hangingPunct="1">
              <a:buFontTx/>
              <a:buNone/>
            </a:pPr>
            <a:r>
              <a:rPr lang="ru-RU" altLang="ru-RU" sz="2800" b="1" dirty="0"/>
              <a:t>Нахождение в зоне сверх установленного времени </a:t>
            </a:r>
            <a:endParaRPr lang="ru-RU" altLang="ru-RU" sz="2800" b="1" dirty="0"/>
          </a:p>
          <a:p>
            <a:pPr marL="0" indent="0" eaLnBrk="1" hangingPunct="1">
              <a:buFontTx/>
              <a:buNone/>
            </a:pPr>
            <a:r>
              <a:rPr lang="ru-RU" altLang="ru-RU" sz="2800" b="1" dirty="0"/>
              <a:t>Изменение скорости движения</a:t>
            </a:r>
            <a:endParaRPr lang="ru-RU" altLang="ru-RU" sz="2800" b="1" dirty="0"/>
          </a:p>
          <a:p>
            <a:pPr marL="0" indent="0" eaLnBrk="1" hangingPunct="1">
              <a:buFontTx/>
              <a:buNone/>
            </a:pPr>
            <a:r>
              <a:rPr lang="ru-RU" altLang="ru-RU" sz="2800" b="1" dirty="0"/>
              <a:t>Выделение автомобилей и людей </a:t>
            </a:r>
            <a:endParaRPr lang="ru-RU" altLang="ru-RU" sz="2800" b="1" dirty="0"/>
          </a:p>
        </p:txBody>
      </p:sp>
      <p:sp>
        <p:nvSpPr>
          <p:cNvPr id="17412" name="Номер слайда 5"/>
          <p:cNvSpPr txBox="1"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algn="r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1200" dirty="0">
                <a:latin typeface="Arial" panose="020B0604020202020204" pitchFamily="34" charset="0"/>
              </a:rPr>
            </a:fld>
            <a:endParaRPr lang="ru-RU" altLang="ru-RU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Shape 152"/>
          <p:cNvSpPr txBox="1">
            <a:spLocks noGrp="1"/>
          </p:cNvSpPr>
          <p:nvPr>
            <p:ph type="sldNum" sz="quarter" idx="12"/>
          </p:nvPr>
        </p:nvSpPr>
        <p:spPr>
          <a:xfrm>
            <a:off x="8912225" y="6473825"/>
            <a:ext cx="101600" cy="215900"/>
          </a:xfrm>
          <a:noFill/>
          <a:ln>
            <a:noFill/>
          </a:ln>
        </p:spPr>
        <p:txBody>
          <a:bodyPr anchor="ctr" anchorCtr="0"/>
          <a:p>
            <a:pPr marL="0" indent="0" defTabSz="323850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900" dirty="0">
                <a:solidFill>
                  <a:srgbClr val="53585F"/>
                </a:solidFill>
                <a:latin typeface="Helvetica"/>
                <a:ea typeface="Helvetica"/>
                <a:sym typeface="Helvetica"/>
              </a:rPr>
            </a:fld>
            <a:endParaRPr lang="ru-RU" altLang="ru-RU" sz="900" dirty="0">
              <a:solidFill>
                <a:srgbClr val="53585F"/>
              </a:solidFill>
              <a:latin typeface="Helvetica"/>
              <a:ea typeface="Helvetica"/>
              <a:sym typeface="Helvetica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8464550" y="6478588"/>
            <a:ext cx="42863" cy="320675"/>
          </a:xfrm>
          <a:prstGeom prst="rect">
            <a:avLst/>
          </a:prstGeom>
          <a:ln w="12700">
            <a:miter lim="400000"/>
          </a:ln>
        </p:spPr>
        <p:txBody>
          <a:bodyPr wrap="none" lIns="21336" tIns="21336" rIns="21336" bIns="21336" anchor="ctr">
            <a:spAutoFit/>
          </a:bodyPr>
          <a:lstStyle/>
          <a:p>
            <a:pPr marL="0" marR="0" lvl="0" indent="0" algn="l" defTabSz="325120" rtl="0" eaLnBrk="1" fontAlgn="base" latinLnBrk="0" hangingPunct="1">
              <a:lnSpc>
                <a:spcPct val="100000"/>
              </a:lnSpc>
              <a:spcBef>
                <a:spcPts val="840"/>
              </a:spcBef>
              <a:spcAft>
                <a:spcPct val="0"/>
              </a:spcAft>
              <a:buClrTx/>
              <a:buSzTx/>
              <a:buFontTx/>
              <a:buNone/>
              <a:defRPr sz="1800">
                <a:solidFill>
                  <a:srgbClr val="53585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+mn-lt"/>
              <a:ea typeface="Roboto Light"/>
              <a:cs typeface="Roboto Light"/>
              <a:sym typeface="Helvetica Light"/>
            </a:endParaRPr>
          </a:p>
        </p:txBody>
      </p:sp>
      <p:pic>
        <p:nvPicPr>
          <p:cNvPr id="18436" name="Picture 4" descr="Y:\007 ВСМ2\РАБОЧИЕ  МАТЕРИАЛЫ\КСБ\Оборудование\2Тест\Точка доступа\20160302_162607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38813" y="4087813"/>
            <a:ext cx="2346325" cy="2346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7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1054100"/>
            <a:ext cx="2195513" cy="12874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8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" y="3011488"/>
            <a:ext cx="2871788" cy="55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9" name="TextBox 11"/>
          <p:cNvSpPr txBox="1"/>
          <p:nvPr/>
        </p:nvSpPr>
        <p:spPr>
          <a:xfrm>
            <a:off x="0" y="700088"/>
            <a:ext cx="9144000" cy="301625"/>
          </a:xfrm>
          <a:prstGeom prst="rect">
            <a:avLst/>
          </a:prstGeom>
          <a:noFill/>
          <a:ln w="9525">
            <a:noFill/>
          </a:ln>
        </p:spPr>
        <p:txBody>
          <a:bodyPr lIns="38405" tIns="19202" rIns="38405" bIns="19202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90500" lvl="0" indent="-190500" algn="just"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1700" dirty="0">
                <a:latin typeface="Arial" panose="020B0604020202020204" pitchFamily="34" charset="0"/>
              </a:rPr>
              <a:t>Основные узлы коммутации – маршрутизаторы магистрального уровня.</a:t>
            </a:r>
            <a:endParaRPr lang="ru-RU" altLang="ru-RU" sz="1700" dirty="0">
              <a:latin typeface="Arial" panose="020B0604020202020204" pitchFamily="34" charset="0"/>
            </a:endParaRPr>
          </a:p>
        </p:txBody>
      </p:sp>
      <p:sp>
        <p:nvSpPr>
          <p:cNvPr id="18440" name="TextBox 12"/>
          <p:cNvSpPr txBox="1"/>
          <p:nvPr/>
        </p:nvSpPr>
        <p:spPr>
          <a:xfrm>
            <a:off x="0" y="3563938"/>
            <a:ext cx="9144000" cy="561975"/>
          </a:xfrm>
          <a:prstGeom prst="rect">
            <a:avLst/>
          </a:prstGeom>
          <a:noFill/>
          <a:ln w="9525">
            <a:noFill/>
          </a:ln>
        </p:spPr>
        <p:txBody>
          <a:bodyPr lIns="38405" tIns="19202" rIns="38405" bIns="19202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90500" lvl="0" indent="-190500" algn="just" eaLnBrk="1" hangingPunct="1">
              <a:spcBef>
                <a:spcPct val="0"/>
              </a:spcBef>
              <a:buFont typeface="Calibri" panose="020F0502020204030204" pitchFamily="34" charset="0"/>
              <a:buAutoNum type="arabicPeriod" startAt="3"/>
            </a:pPr>
            <a:r>
              <a:rPr lang="ru-RU" altLang="ru-RU" sz="1700" dirty="0">
                <a:latin typeface="Arial" panose="020B0604020202020204" pitchFamily="34" charset="0"/>
              </a:rPr>
              <a:t>Коммутаторы сети СПД с возможностью </a:t>
            </a:r>
            <a:r>
              <a:rPr lang="en-US" altLang="ru-RU" sz="1700" dirty="0">
                <a:latin typeface="Arial" panose="020B0604020202020204" pitchFamily="34" charset="0"/>
              </a:rPr>
              <a:t>PoE</a:t>
            </a:r>
            <a:r>
              <a:rPr lang="ru-RU" altLang="ru-RU" sz="1700" dirty="0">
                <a:latin typeface="Arial" panose="020B0604020202020204" pitchFamily="34" charset="0"/>
              </a:rPr>
              <a:t> (</a:t>
            </a:r>
            <a:r>
              <a:rPr lang="en-US" altLang="ru-RU" sz="1700" dirty="0">
                <a:latin typeface="Arial" panose="020B0604020202020204" pitchFamily="34" charset="0"/>
              </a:rPr>
              <a:t>Power over Ethernet</a:t>
            </a:r>
            <a:r>
              <a:rPr lang="ru-RU" altLang="ru-RU" sz="1700" dirty="0">
                <a:latin typeface="Arial" panose="020B0604020202020204" pitchFamily="34" charset="0"/>
              </a:rPr>
              <a:t>) для подключения видеокамер.</a:t>
            </a:r>
            <a:endParaRPr lang="ru-RU" altLang="ru-RU" sz="1700" dirty="0">
              <a:latin typeface="Arial" panose="020B0604020202020204" pitchFamily="34" charset="0"/>
            </a:endParaRPr>
          </a:p>
        </p:txBody>
      </p:sp>
      <p:sp>
        <p:nvSpPr>
          <p:cNvPr id="18441" name="TextBox 13"/>
          <p:cNvSpPr txBox="1"/>
          <p:nvPr/>
        </p:nvSpPr>
        <p:spPr>
          <a:xfrm>
            <a:off x="0" y="2349500"/>
            <a:ext cx="9144000" cy="561975"/>
          </a:xfrm>
          <a:prstGeom prst="rect">
            <a:avLst/>
          </a:prstGeom>
          <a:noFill/>
          <a:ln w="9525">
            <a:noFill/>
          </a:ln>
        </p:spPr>
        <p:txBody>
          <a:bodyPr lIns="38405" tIns="19202" rIns="38405" bIns="19202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90500" lvl="0" indent="-190500" algn="just" eaLnBrk="1" hangingPunct="1">
              <a:spcBef>
                <a:spcPct val="0"/>
              </a:spcBef>
              <a:buFont typeface="Calibri" panose="020F0502020204030204" pitchFamily="34" charset="0"/>
              <a:buAutoNum type="arabicPeriod" startAt="2"/>
            </a:pPr>
            <a:r>
              <a:rPr lang="ru-RU" altLang="ru-RU" sz="1700" dirty="0">
                <a:latin typeface="Arial" panose="020B0604020202020204" pitchFamily="34" charset="0"/>
              </a:rPr>
              <a:t>Коммутаторы сети СПД с оптическими портами для сбора информации с разных узлов в один центральный узел.</a:t>
            </a:r>
            <a:endParaRPr lang="ru-RU" altLang="ru-RU" sz="1700" dirty="0">
              <a:latin typeface="Arial" panose="020B0604020202020204" pitchFamily="34" charset="0"/>
            </a:endParaRPr>
          </a:p>
        </p:txBody>
      </p:sp>
      <p:pic>
        <p:nvPicPr>
          <p:cNvPr id="18442" name="图片 7" descr="5250 52PM正面图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200" y="3917950"/>
            <a:ext cx="2871788" cy="533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43" name="TextBox 15"/>
          <p:cNvSpPr txBox="1"/>
          <p:nvPr/>
        </p:nvSpPr>
        <p:spPr>
          <a:xfrm>
            <a:off x="0" y="4491038"/>
            <a:ext cx="5324475" cy="1084262"/>
          </a:xfrm>
          <a:prstGeom prst="rect">
            <a:avLst/>
          </a:prstGeom>
          <a:noFill/>
          <a:ln w="9525">
            <a:noFill/>
          </a:ln>
        </p:spPr>
        <p:txBody>
          <a:bodyPr lIns="38405" tIns="19202" rIns="38405" bIns="19202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90500" lvl="0" indent="-190500" algn="just" eaLnBrk="1" hangingPunct="1">
              <a:spcBef>
                <a:spcPct val="0"/>
              </a:spcBef>
              <a:buFont typeface="Calibri" panose="020F0502020204030204" pitchFamily="34" charset="0"/>
              <a:buAutoNum type="arabicPeriod" startAt="4"/>
            </a:pPr>
            <a:r>
              <a:rPr lang="ru-RU" altLang="ru-RU" sz="1700" dirty="0">
                <a:latin typeface="Arial" panose="020B0604020202020204" pitchFamily="34" charset="0"/>
              </a:rPr>
              <a:t>Точки доступа сети СПД КСБ на основе промышленного коммутатора в уличных шкафах для подключения видеокамер, устанавливаемых вне помещений.</a:t>
            </a:r>
            <a:endParaRPr lang="ru-RU" altLang="ru-RU" sz="1700" dirty="0">
              <a:latin typeface="Arial" panose="020B0604020202020204" pitchFamily="34" charset="0"/>
            </a:endParaRPr>
          </a:p>
        </p:txBody>
      </p:sp>
      <p:sp>
        <p:nvSpPr>
          <p:cNvPr id="18444" name="Прямоугольник 16"/>
          <p:cNvSpPr/>
          <p:nvPr/>
        </p:nvSpPr>
        <p:spPr>
          <a:xfrm>
            <a:off x="609600" y="152400"/>
            <a:ext cx="746760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Helvetica"/>
                <a:ea typeface="Helvetica"/>
                <a:sym typeface="Helvetica"/>
              </a:rPr>
              <a:t>Подсистема связи, приема и передачи информации</a:t>
            </a:r>
            <a:endParaRPr lang="ru-RU" altLang="ru-RU" sz="20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Shape 152"/>
          <p:cNvSpPr txBox="1">
            <a:spLocks noGrp="1"/>
          </p:cNvSpPr>
          <p:nvPr>
            <p:ph type="sldNum" sz="quarter" idx="12"/>
          </p:nvPr>
        </p:nvSpPr>
        <p:spPr>
          <a:xfrm>
            <a:off x="8912225" y="6473825"/>
            <a:ext cx="101600" cy="215900"/>
          </a:xfrm>
          <a:noFill/>
          <a:ln>
            <a:noFill/>
          </a:ln>
        </p:spPr>
        <p:txBody>
          <a:bodyPr anchor="ctr" anchorCtr="0"/>
          <a:p>
            <a:pPr marL="0" indent="0" defTabSz="323850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900" dirty="0">
                <a:solidFill>
                  <a:srgbClr val="53585F"/>
                </a:solidFill>
                <a:latin typeface="Helvetica"/>
                <a:ea typeface="Helvetica"/>
                <a:sym typeface="Helvetica"/>
              </a:rPr>
            </a:fld>
            <a:endParaRPr lang="ru-RU" altLang="ru-RU" sz="900" dirty="0">
              <a:solidFill>
                <a:srgbClr val="53585F"/>
              </a:solidFill>
              <a:latin typeface="Helvetica"/>
              <a:ea typeface="Helvetica"/>
              <a:sym typeface="Helvetica"/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8464550" y="6478588"/>
            <a:ext cx="42863" cy="320675"/>
          </a:xfrm>
          <a:prstGeom prst="rect">
            <a:avLst/>
          </a:prstGeom>
          <a:ln w="12700">
            <a:miter lim="400000"/>
          </a:ln>
        </p:spPr>
        <p:txBody>
          <a:bodyPr wrap="none" lIns="21336" tIns="21336" rIns="21336" bIns="21336" anchor="ctr">
            <a:spAutoFit/>
          </a:bodyPr>
          <a:lstStyle/>
          <a:p>
            <a:pPr marL="0" marR="0" lvl="0" indent="0" algn="l" defTabSz="325120" rtl="0" eaLnBrk="1" fontAlgn="base" latinLnBrk="0" hangingPunct="1">
              <a:lnSpc>
                <a:spcPct val="100000"/>
              </a:lnSpc>
              <a:spcBef>
                <a:spcPts val="840"/>
              </a:spcBef>
              <a:spcAft>
                <a:spcPct val="0"/>
              </a:spcAft>
              <a:buClrTx/>
              <a:buSzTx/>
              <a:buFontTx/>
              <a:buNone/>
              <a:defRPr sz="1800">
                <a:solidFill>
                  <a:srgbClr val="53585F"/>
                </a:solidFill>
                <a:latin typeface="Roboto Light"/>
                <a:ea typeface="Roboto Light"/>
                <a:cs typeface="Roboto Light"/>
                <a:sym typeface="Roboto Light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+mn-lt"/>
              <a:ea typeface="Roboto Light"/>
              <a:cs typeface="Roboto Light"/>
              <a:sym typeface="Helvetica Light"/>
            </a:endParaRPr>
          </a:p>
        </p:txBody>
      </p:sp>
      <p:sp>
        <p:nvSpPr>
          <p:cNvPr id="154" name="Shape 154"/>
          <p:cNvSpPr/>
          <p:nvPr/>
        </p:nvSpPr>
        <p:spPr>
          <a:xfrm>
            <a:off x="636588" y="228600"/>
            <a:ext cx="8507413" cy="288925"/>
          </a:xfrm>
          <a:prstGeom prst="rect">
            <a:avLst/>
          </a:prstGeom>
          <a:ln w="12700">
            <a:miter lim="400000"/>
          </a:ln>
        </p:spPr>
        <p:txBody>
          <a:bodyPr lIns="21336" tIns="21336" rIns="21336" bIns="21336" anchor="ctr">
            <a:spAutoFit/>
          </a:bodyPr>
          <a:lstStyle/>
          <a:p>
            <a:pPr marL="0" marR="0" lvl="0" indent="0" algn="ctr" defTabSz="417195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3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Helvetica"/>
                <a:ea typeface="Helvetica"/>
                <a:cs typeface="Helvetica"/>
                <a:sym typeface="Helvetica"/>
              </a:rPr>
              <a:t>Подсистема связи и оповещения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19461" name="TextBox 8"/>
          <p:cNvSpPr txBox="1"/>
          <p:nvPr/>
        </p:nvSpPr>
        <p:spPr>
          <a:xfrm>
            <a:off x="0" y="820738"/>
            <a:ext cx="9144000" cy="592137"/>
          </a:xfrm>
          <a:prstGeom prst="rect">
            <a:avLst/>
          </a:prstGeom>
          <a:noFill/>
          <a:ln w="9525">
            <a:noFill/>
          </a:ln>
        </p:spPr>
        <p:txBody>
          <a:bodyPr lIns="38405" tIns="19202" rIns="38405" bIns="19202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предназначена для своевременного сообщения людям информации о  необходимости эвакуироваться, путях и очередности эвакуации.</a:t>
            </a:r>
            <a:endParaRPr lang="ru-RU" altLang="ru-RU" sz="1800" dirty="0">
              <a:latin typeface="Arial" panose="020B0604020202020204" pitchFamily="34" charset="0"/>
            </a:endParaRPr>
          </a:p>
        </p:txBody>
      </p:sp>
      <p:pic>
        <p:nvPicPr>
          <p:cNvPr id="19462" name="Picture 2" descr="http://smkengineering.ru/wp-content/uploads/2016/03/opoveshhenie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4988" y="1603375"/>
            <a:ext cx="5484812" cy="48752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3600" i="1" dirty="0">
                <a:solidFill>
                  <a:srgbClr val="FF0000"/>
                </a:solidFill>
              </a:rPr>
              <a:t>СРЕДСТВА РАДИАЦИОННОГО КОНТРОЛЯ</a:t>
            </a:r>
            <a:endParaRPr lang="ru-RU" altLang="ru-RU" sz="3600" i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12"/>
          </p:nvPr>
        </p:nvSpPr>
        <p:spPr>
          <a:noFill/>
        </p:spPr>
        <p:txBody>
          <a:bodyPr vert="horz" lIns="91440" tIns="45720" rIns="91440" bIns="45720" rtlCol="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r" eaLnBrk="1" hangingPunct="1">
              <a:buNone/>
            </a:pPr>
            <a:fld id="{9A0DB2DC-4C9A-4742-B13C-FB6460FD3503}" type="slidenum">
              <a:rPr lang="ru-RU" sz="1200" dirty="0">
                <a:solidFill>
                  <a:srgbClr val="898989"/>
                </a:solidFill>
              </a:rPr>
            </a:fld>
            <a:endParaRPr lang="ru-RU" sz="1200" dirty="0">
              <a:solidFill>
                <a:srgbClr val="898989"/>
              </a:solidFill>
            </a:endParaRPr>
          </a:p>
        </p:txBody>
      </p:sp>
      <p:graphicFrame>
        <p:nvGraphicFramePr>
          <p:cNvPr id="20484" name="Замещающее содержимое 20483"/>
          <p:cNvGraphicFramePr/>
          <p:nvPr>
            <p:ph idx="1"/>
          </p:nvPr>
        </p:nvGraphicFramePr>
        <p:xfrm>
          <a:off x="457200" y="1600200"/>
          <a:ext cx="8229600" cy="4486275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3714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 контроля</a:t>
                      </a:r>
                      <a:endParaRPr lang="ru-RU" altLang="en-US" sz="20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 контроля</a:t>
                      </a:r>
                      <a:endParaRPr lang="ru-RU" altLang="en-US" sz="20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Аппаратура контроля</a:t>
                      </a:r>
                      <a:endParaRPr lang="ru-RU" altLang="en-US" sz="20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09696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Предотвращение проникновения радиоактивных веществ на объект. </a:t>
                      </a:r>
                      <a:endParaRPr lang="ru-RU" altLang="en-US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Проходные, въездные ворота, контроль ценных бумаг и корреспонденции </a:t>
                      </a:r>
                      <a:endParaRPr lang="ru-RU" altLang="en-US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Радиационные мониторы: пешеходные, транспортные, ручные. </a:t>
                      </a:r>
                      <a:endParaRPr lang="ru-RU" altLang="en-US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6462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Обнаружение радиоактивных источников, проникших на объект, минуя стационарные средства контроля. </a:t>
                      </a:r>
                      <a:endParaRPr lang="ru-RU" altLang="en-US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Офисы руководства, рабочие помещения, локализация источника при досмотре. </a:t>
                      </a:r>
                      <a:endParaRPr lang="ru-RU" altLang="en-US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Сигнализаторы-дозиметры, ручные мониторы, индивидуальные дозиметры. </a:t>
                      </a:r>
                      <a:endParaRPr lang="ru-RU" altLang="en-US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716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Обнаружение радиоактивных аномалий, вызванных естественными радионуклидами. </a:t>
                      </a:r>
                      <a:endParaRPr lang="ru-RU" altLang="en-US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Подвальные помещения, рабочие помещения, мебель. </a:t>
                      </a:r>
                      <a:endParaRPr lang="ru-RU" altLang="en-US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Радиометр объемной активности радона, ручной монитор </a:t>
                      </a:r>
                      <a:endParaRPr lang="ru-RU" altLang="en-US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490538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1200" dirty="0">
                <a:latin typeface="Times New Roman" panose="02020603050405020304" pitchFamily="18" charset="0"/>
              </a:rPr>
              <a:t>Объявление</a:t>
            </a:r>
            <a:endParaRPr lang="ru-RU" altLang="ru-RU" sz="1200" dirty="0">
              <a:latin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Grp="1"/>
          </p:cNvSpPr>
          <p:nvPr>
            <p:ph idx="1"/>
          </p:nvPr>
        </p:nvSpPr>
        <p:spPr>
          <a:xfrm>
            <a:off x="358775" y="476250"/>
            <a:ext cx="8534400" cy="6192838"/>
          </a:xfrm>
        </p:spPr>
        <p:txBody>
          <a:bodyPr vert="horz" wrap="square" lIns="91440" tIns="45720" rIns="91440" bIns="45720" anchor="t" anchorCtr="0"/>
          <a:p>
            <a:pPr marL="0" indent="0" algn="ctr" defTabSz="914400" eaLnBrk="1" hangingPunct="1">
              <a:lnSpc>
                <a:spcPct val="80000"/>
              </a:lnSpc>
              <a:buFontTx/>
              <a:buNone/>
              <a:tabLst>
                <a:tab pos="8256905" algn="l"/>
              </a:tabLst>
            </a:pPr>
            <a:endParaRPr lang="ru-RU" altLang="ru-RU" sz="3600" b="1" dirty="0">
              <a:latin typeface="Times New Roman" panose="02020603050405020304" pitchFamily="18" charset="0"/>
            </a:endParaRPr>
          </a:p>
          <a:p>
            <a:pPr marL="0" indent="0" algn="ctr" defTabSz="914400" eaLnBrk="1" hangingPunct="1">
              <a:lnSpc>
                <a:spcPct val="80000"/>
              </a:lnSpc>
              <a:buFontTx/>
              <a:buNone/>
              <a:tabLst>
                <a:tab pos="8256905" algn="l"/>
              </a:tabLst>
            </a:pPr>
            <a:endParaRPr lang="ru-RU" altLang="ru-RU" sz="3600" b="1" dirty="0">
              <a:latin typeface="Times New Roman" panose="02020603050405020304" pitchFamily="18" charset="0"/>
            </a:endParaRPr>
          </a:p>
          <a:p>
            <a:pPr marL="0" indent="0" algn="ctr" defTabSz="914400" eaLnBrk="1" hangingPunct="1">
              <a:lnSpc>
                <a:spcPct val="80000"/>
              </a:lnSpc>
              <a:buFontTx/>
              <a:buNone/>
              <a:tabLst>
                <a:tab pos="8256905" algn="l"/>
              </a:tabLst>
            </a:pPr>
            <a:r>
              <a:rPr lang="ru-RU" altLang="ru-RU" sz="3600" b="1" dirty="0">
                <a:latin typeface="Times New Roman" panose="02020603050405020304" pitchFamily="18" charset="0"/>
              </a:rPr>
              <a:t>Уважаемые слушатели!</a:t>
            </a:r>
            <a:endParaRPr lang="ru-RU" altLang="ru-RU" sz="3600" b="1" dirty="0">
              <a:latin typeface="Times New Roman" panose="02020603050405020304" pitchFamily="18" charset="0"/>
            </a:endParaRPr>
          </a:p>
          <a:p>
            <a:pPr marL="0" indent="0" algn="ctr" defTabSz="914400" eaLnBrk="1" hangingPunct="1">
              <a:lnSpc>
                <a:spcPct val="80000"/>
              </a:lnSpc>
              <a:buFontTx/>
              <a:buNone/>
              <a:tabLst>
                <a:tab pos="8256905" algn="l"/>
              </a:tabLst>
            </a:pPr>
            <a:r>
              <a:rPr lang="ru-RU" altLang="ru-RU" sz="2800" b="1" dirty="0">
                <a:latin typeface="Times New Roman" panose="02020603050405020304" pitchFamily="18" charset="0"/>
              </a:rPr>
              <a:t>Отключите и уберите мобильные телефоны, пользоваться ими во время занятия </a:t>
            </a:r>
            <a:r>
              <a:rPr lang="ru-RU" altLang="ru-RU" b="1" dirty="0">
                <a:latin typeface="Times New Roman" panose="02020603050405020304" pitchFamily="18" charset="0"/>
              </a:rPr>
              <a:t>ЗАПРЕЩЕНО!</a:t>
            </a:r>
            <a:endParaRPr lang="ru-RU" altLang="ru-RU" b="1" dirty="0">
              <a:latin typeface="Times New Roman" panose="02020603050405020304" pitchFamily="18" charset="0"/>
            </a:endParaRPr>
          </a:p>
        </p:txBody>
      </p:sp>
      <p:sp>
        <p:nvSpPr>
          <p:cNvPr id="3076" name="Text Box 4"/>
          <p:cNvSpPr txBox="1"/>
          <p:nvPr/>
        </p:nvSpPr>
        <p:spPr>
          <a:xfrm>
            <a:off x="8820150" y="0"/>
            <a:ext cx="3238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</a:rPr>
              <a:t>2</a:t>
            </a:r>
            <a:endParaRPr lang="ru-RU" altLang="ru-RU" sz="18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359531" y="-15197"/>
            <a:ext cx="8424936" cy="1008111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3683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3200" b="0" i="1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Подсистема радиационного контроля с функцией </a:t>
            </a:r>
            <a:r>
              <a:rPr kumimoji="0" lang="ru-RU" sz="3200" b="0" i="1" u="none" strike="noStrike" kern="1200" cap="none" spc="50" normalizeH="0" baseline="0" noProof="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видеонаблюдения</a:t>
            </a:r>
            <a:endParaRPr kumimoji="0" lang="ru-RU" sz="3200" b="0" i="1" u="none" strike="noStrike" kern="1200" cap="none" spc="50" normalizeH="0" baseline="0" noProof="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2636912"/>
            <a:ext cx="3732959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800" b="1" i="0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Автоматизированный комплекс радиационного </a:t>
            </a:r>
            <a:endParaRPr kumimoji="0" lang="ru-RU" sz="1800" b="1" i="0" u="none" strike="noStrike" kern="1200" cap="none" spc="50" normalizeH="0" baseline="0" noProof="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800" b="1" i="0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контроля АКРК-01М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1125538"/>
            <a:ext cx="5184775" cy="5192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0" i="1" u="none" strike="noStrike" kern="1200" cap="none" spc="50" normalizeH="0" baseline="0" noProof="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Основное оборудование комплекса</a:t>
            </a:r>
            <a:r>
              <a:rPr kumimoji="0" lang="ru-RU" sz="4000" b="1" i="0" u="none" strike="noStrike" kern="1200" cap="none" spc="50" normalizeH="0" baseline="0" noProof="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ru-RU" sz="4000" b="1" i="0" u="none" strike="noStrike" kern="1200" cap="none" spc="50" normalizeH="0" baseline="0" noProof="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531" name="Объект 3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648200"/>
          </a:xfrm>
        </p:spPr>
        <p:txBody>
          <a:bodyPr vert="horz" wrap="square" lIns="91440" tIns="45720" rIns="91440" bIns="45720" anchor="t" anchorCtr="0">
            <a:spAutoFit/>
          </a:bodyPr>
          <a:p>
            <a:r>
              <a:rPr lang="ru-RU" altLang="ru-RU" sz="2000" b="1" dirty="0"/>
              <a:t>Радиационных мониторов РМ-1СМ-01; </a:t>
            </a:r>
            <a:br>
              <a:rPr lang="ru-RU" altLang="ru-RU" sz="2000" b="1" dirty="0"/>
            </a:br>
            <a:endParaRPr lang="ru-RU" altLang="ru-RU" sz="2000" b="1" dirty="0"/>
          </a:p>
          <a:p>
            <a:r>
              <a:rPr lang="ru-RU" altLang="ru-RU" sz="2000" b="1" dirty="0"/>
              <a:t>Системы регистрации видеоинформации (комплект видеонаблюдения ВН-02АЦ-IP); </a:t>
            </a:r>
            <a:br>
              <a:rPr lang="ru-RU" altLang="ru-RU" sz="2000" b="1" dirty="0"/>
            </a:br>
            <a:endParaRPr lang="ru-RU" altLang="ru-RU" sz="2000" b="1" dirty="0"/>
          </a:p>
          <a:p>
            <a:r>
              <a:rPr lang="ru-RU" altLang="ru-RU" sz="2000" b="1" dirty="0"/>
              <a:t>Системы сбора, обработки и отображения информации (сервер сбора данных, АРМ оператора комплекса). </a:t>
            </a:r>
            <a:br>
              <a:rPr lang="ru-RU" altLang="ru-RU" sz="2000" b="1" dirty="0"/>
            </a:br>
            <a:endParaRPr lang="ru-RU" altLang="ru-RU" sz="2000" b="1" dirty="0"/>
          </a:p>
          <a:p>
            <a:r>
              <a:rPr lang="ru-RU" altLang="ru-RU" sz="2000" b="1" dirty="0"/>
              <a:t>Радиометр-спектрометр универсальный портативный МКС-А03 (опционально). </a:t>
            </a:r>
            <a:br>
              <a:rPr lang="ru-RU" altLang="ru-RU" sz="2000" b="1" dirty="0"/>
            </a:br>
            <a:r>
              <a:rPr lang="ru-RU" altLang="ru-RU" sz="2000" b="1" dirty="0"/>
              <a:t> </a:t>
            </a:r>
            <a:endParaRPr lang="ru-RU" altLang="ru-RU" sz="2000" b="1" dirty="0"/>
          </a:p>
          <a:p>
            <a:r>
              <a:rPr lang="ru-RU" altLang="ru-RU" sz="2000" b="1" dirty="0"/>
              <a:t>В состав комплекса могут входить радиационные мониторы "Янтарь" (для контроля автомобильного и железнодорожного транспорта). </a:t>
            </a:r>
            <a:endParaRPr lang="ru-RU" altLang="ru-RU" sz="20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0" i="1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Комплекс предназначен для:</a:t>
            </a:r>
            <a:br>
              <a:rPr kumimoji="0" lang="ru-RU" sz="3200" b="0" i="1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3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 bwMode="auto">
          <a:xfrm>
            <a:off x="611560" y="836712"/>
            <a:ext cx="7467600" cy="4309939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normAutofit fontScale="92500"/>
          </a:bodyPr>
          <a:lstStyle/>
          <a:p>
            <a:pPr marL="3683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2800" b="1" i="1" u="none" strike="noStrike" kern="1200" cap="none" spc="50" normalizeH="0" baseline="0" noProof="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800" b="0" i="0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непрерывного автоматического контроля пассажиров и багажа на наличие радиоактивных материалов</a:t>
            </a:r>
            <a:endParaRPr kumimoji="0" lang="ru-RU" sz="2800" b="0" i="0" u="none" strike="noStrike" kern="1200" cap="none" spc="50" normalizeH="0" baseline="0" noProof="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800" b="0" i="0" u="none" strike="noStrike" kern="1200" cap="none" spc="50" normalizeH="0" baseline="0" noProof="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организации </a:t>
            </a:r>
            <a:r>
              <a:rPr kumimoji="0" lang="ru-RU" sz="2800" b="0" i="0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поддержки принятия решений сотрудниками службы безопасности железнодорожного  вокзала и контроля выполнения решений</a:t>
            </a:r>
            <a:endParaRPr kumimoji="0" lang="ru-RU" sz="2800" b="0" i="0" u="none" strike="noStrike" kern="1200" cap="none" spc="50" normalizeH="0" baseline="0" noProof="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800" b="0" i="0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организации передачи информации между различными уровнями службы безопасности</a:t>
            </a:r>
            <a:endParaRPr kumimoji="0" lang="ru-RU" sz="2800" b="0" i="0" u="none" strike="noStrike" kern="1200" cap="none" spc="50" normalizeH="0" baseline="0" noProof="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435280" cy="1143000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0" i="1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Взрывозащитный комплекс "Доспехи"</a:t>
            </a:r>
            <a:br>
              <a:rPr kumimoji="0" lang="ru-RU" sz="3200" b="0" i="1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3200" b="0" i="1" u="none" strike="noStrike" kern="1200" cap="none" spc="50" normalizeH="0" baseline="0" noProof="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>
          <a:xfrm>
            <a:off x="5076825" y="1385888"/>
            <a:ext cx="3671888" cy="4419600"/>
          </a:xfrm>
        </p:spPr>
        <p:txBody>
          <a:bodyPr vert="horz" wrap="square" lIns="91440" tIns="45720" rIns="91440" bIns="45720" anchor="t" anchorCtr="0"/>
          <a:p>
            <a:pPr marL="36830" indent="0">
              <a:buNone/>
            </a:pPr>
            <a:r>
              <a:rPr lang="ru-RU" altLang="ru-RU" sz="1800" dirty="0"/>
              <a:t>	</a:t>
            </a:r>
            <a:r>
              <a:rPr lang="ru-RU" altLang="ru-RU" sz="2000" dirty="0"/>
              <a:t>Взрывозащитный комплекс, предназначенный для защиты оператора, производящего обезвреживание взрывного устройства, от поражающих факторов взрыва заряда бризантного взрывчатого вещества: избыточного давления воздушной ударной волны, осколочного и термического действия, а также для защиты оператора от травм при опрокидывании.</a:t>
            </a:r>
            <a:endParaRPr lang="ru-RU" altLang="ru-RU" sz="2000" dirty="0"/>
          </a:p>
        </p:txBody>
      </p:sp>
      <p:pic>
        <p:nvPicPr>
          <p:cNvPr id="24580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8888" y="1268413"/>
            <a:ext cx="3384550" cy="4889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04493" y="260648"/>
            <a:ext cx="7467600" cy="1143000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 fontScale="90000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1" i="0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Взрывозащитный контейнер</a:t>
            </a:r>
            <a:br>
              <a:rPr kumimoji="0" lang="ru-RU" sz="4400" b="1" i="0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1" i="0" u="none" strike="noStrike" kern="1200" cap="none" spc="50" normalizeH="0" baseline="0" noProof="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3213" y="5013325"/>
            <a:ext cx="8280400" cy="1511300"/>
          </a:xfr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Взрывозащитный контейнер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предназначен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для обеспечения локализации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эвакуации в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безопасное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место предметов, подозрительных на наличие взрывных устройств, взрывчатых веществ и самодельных взрывных устройств.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83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560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8475" y="1125538"/>
            <a:ext cx="5349875" cy="40116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95536" y="188640"/>
            <a:ext cx="8291264" cy="1143000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1" i="1" u="none" strike="noStrike" kern="1200" cap="none" spc="50" normalizeH="0" baseline="0" noProof="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Мобильный робототехнический комплекс "</a:t>
            </a:r>
            <a:r>
              <a:rPr kumimoji="0" lang="ru-RU" sz="3200" b="1" i="1" u="none" strike="noStrike" kern="1200" cap="none" spc="50" normalizeH="0" baseline="0" noProof="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Антитеррорист</a:t>
            </a:r>
            <a:r>
              <a:rPr kumimoji="0" lang="ru-RU" sz="3200" b="1" i="1" u="none" strike="noStrike" kern="1200" cap="none" spc="50" normalizeH="0" baseline="0" noProof="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"</a:t>
            </a:r>
            <a:endParaRPr kumimoji="0" lang="ru-RU" sz="3200" b="1" i="1" u="none" strike="noStrike" kern="1200" cap="none" spc="50" normalizeH="0" baseline="0" noProof="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6627" name="Объект 4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476375" y="1557338"/>
            <a:ext cx="6289675" cy="4302125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548680"/>
            <a:ext cx="8856984" cy="1143000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1" i="0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Блокиратор </a:t>
            </a:r>
            <a:r>
              <a:rPr kumimoji="0" lang="ru-RU" sz="3200" b="1" i="0" u="none" strike="noStrike" kern="1200" cap="none" spc="50" normalizeH="0" baseline="0" noProof="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радиовзрывателей</a:t>
            </a:r>
            <a:r>
              <a:rPr kumimoji="0" lang="ru-RU" sz="3200" b="1" i="0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стационарный SPK-102 «РАДИОКУПОЛ»</a:t>
            </a:r>
            <a:br>
              <a:rPr kumimoji="0" lang="ru-RU" sz="3200" b="1" i="0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3200" b="1" i="0" u="none" strike="noStrike" kern="1200" cap="none" spc="50" normalizeH="0" baseline="0" noProof="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7651" name="Picture 2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4140200" y="1916113"/>
            <a:ext cx="4767263" cy="3481387"/>
          </a:xfrm>
        </p:spPr>
      </p:pic>
      <p:sp>
        <p:nvSpPr>
          <p:cNvPr id="27652" name="Прямоугольник 3"/>
          <p:cNvSpPr/>
          <p:nvPr/>
        </p:nvSpPr>
        <p:spPr>
          <a:xfrm>
            <a:off x="0" y="1844675"/>
            <a:ext cx="4067175" cy="50165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	</a:t>
            </a:r>
            <a:r>
              <a:rPr lang="ru-RU" altLang="ru-RU" sz="2000" dirty="0">
                <a:latin typeface="Arial" panose="020B0604020202020204" pitchFamily="34" charset="0"/>
              </a:rPr>
              <a:t>Предназначен для обеспечения безопасности особо важных объектов в условиях угрозы осуществления террористических актов с использованием взрывных устройств с радиовзрывателями. Прибор обеспечивает надежное предотвращение срабатывания (блокирование) радиовзрывателей от передаваемого командным прибором кодированного радиосигнала в диапазоне частот 20 … 2750 МГц.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0" i="1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Прибор обеспечивает:</a:t>
            </a:r>
            <a:endParaRPr kumimoji="0" lang="ru-RU" sz="3200" b="0" i="1" u="none" strike="noStrike" kern="1200" cap="none" spc="50" normalizeH="0" baseline="0" noProof="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0"/>
            <a:ext cx="7715250" cy="4525963"/>
          </a:xfrm>
        </p:spPr>
        <p:txBody>
          <a:bodyPr vert="horz" wrap="square" lIns="91440" tIns="45720" rIns="91440" bIns="45720" numCol="1" anchor="t" anchorCtr="0" compatLnSpc="1">
            <a:normAutofit fontScale="62500" lnSpcReduction="2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создание радиоэлектронной помехи для подавления радиолиний связи и управления ВУ;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отсутствие подавления радиолиний связи и управления оборудования объекта размещения в диапазонах рабочих частот, параметры которых занесены, согласовываются с заказчиком заблаговременно (создание «окон прозрачности»);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передачу и прием синхронизирующих сигналов для одновременного функционирования нескольких комплектов аппаратуры;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диапазон рабочих частот аппаратуры 20 – 2750 МГц;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уровень мощности излучаемых сигналов на выходах усилителей мощности не менее: 30 Вт – в диапазоне частот от 20 до 90 МГц; 80 Вт – в диапазоне частот от 90 до 1000 </a:t>
            </a:r>
            <a:r>
              <a:rPr kumimoji="0" lang="ru-RU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Мгц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80 Вт – в диапазоне частот от 1000 до 2750 МГц.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непрерывное функционирование – круглосуточно;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индикацию работоспособности в процессе функционирования.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0" i="1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Портативная </a:t>
            </a:r>
            <a:r>
              <a:rPr kumimoji="0" lang="ru-RU" sz="3200" b="0" i="1" u="none" strike="noStrike" kern="1200" cap="none" spc="50" normalizeH="0" baseline="0" noProof="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рентгено</a:t>
            </a:r>
            <a:r>
              <a:rPr kumimoji="0" lang="ru-RU" sz="3200" b="0" i="1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-телевизионная установка</a:t>
            </a:r>
            <a:br>
              <a:rPr kumimoji="0" lang="ru-RU" sz="32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3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 bwMode="auto">
          <a:xfrm>
            <a:off x="4788024" y="1326468"/>
            <a:ext cx="3826768" cy="4637112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normAutofit fontScale="92500" lnSpcReduction="20000"/>
          </a:bodyPr>
          <a:lstStyle/>
          <a:p>
            <a:pPr marL="3683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2000" b="0" i="0" u="none" strike="noStrike" kern="1200" cap="none" spc="50" normalizeH="0" baseline="0" noProof="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2200" b="0" i="0" u="none" strike="noStrike" kern="1200" cap="none" spc="50" normalizeH="0" baseline="0" noProof="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Переносная </a:t>
            </a:r>
            <a:r>
              <a:rPr kumimoji="0" lang="ru-RU" sz="2200" b="0" i="0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досмотровая система </a:t>
            </a:r>
            <a:r>
              <a:rPr kumimoji="0" lang="ru-RU" sz="2200" b="0" i="0" u="none" strike="noStrike" kern="1200" cap="none" spc="50" normalizeH="0" baseline="0" noProof="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предназначена </a:t>
            </a:r>
            <a:r>
              <a:rPr kumimoji="0" lang="ru-RU" sz="2200" b="0" i="0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для проверки почтовой корреспонденции, багажа, мебели, различных бытовых предметов в целях выявления взрывных устройств. </a:t>
            </a:r>
            <a:endParaRPr kumimoji="0" lang="ru-RU" sz="2200" b="0" i="0" u="none" strike="noStrike" kern="1200" cap="none" spc="50" normalizeH="0" baseline="0" noProof="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683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2200" b="0" i="0" u="none" strike="noStrike" kern="1200" cap="none" spc="50" normalizeH="0" baseline="0" noProof="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	Кроме </a:t>
            </a:r>
            <a:r>
              <a:rPr kumimoji="0" lang="ru-RU" sz="2200" b="0" i="0" u="none" strike="noStrike" kern="1200" cap="none" spc="50" normalizeH="0" baseline="0" noProof="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того, «НОРКА» рекомендуется для обследования контейнеров с опасными вложениями и другими запрещенными к провозу предметами, а также для поиска скрытно установленных средств съема информации.</a:t>
            </a:r>
            <a:endParaRPr kumimoji="0" lang="ru-RU" sz="2200" b="0" i="0" u="none" strike="noStrike" kern="1200" cap="none" spc="50" normalizeH="0" baseline="0" noProof="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1520" y="1844824"/>
            <a:ext cx="4654597" cy="3456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2800" b="1" dirty="0"/>
              <a:t>Техническое</a:t>
            </a:r>
            <a:r>
              <a:rPr lang="ru-RU" altLang="ru-RU" sz="2800" dirty="0"/>
              <a:t> </a:t>
            </a:r>
            <a:r>
              <a:rPr lang="ru-RU" altLang="ru-RU" sz="2800" b="1" dirty="0"/>
              <a:t>обслуживание</a:t>
            </a:r>
            <a:r>
              <a:rPr lang="ru-RU" altLang="ru-RU" sz="2800" dirty="0"/>
              <a:t> </a:t>
            </a:r>
            <a:r>
              <a:rPr lang="ru-RU" altLang="ru-RU" sz="2800" b="1" dirty="0"/>
              <a:t>и</a:t>
            </a:r>
            <a:r>
              <a:rPr lang="ru-RU" altLang="ru-RU" sz="2800" dirty="0"/>
              <a:t> </a:t>
            </a:r>
            <a:r>
              <a:rPr lang="ru-RU" altLang="ru-RU" sz="2800" b="1" dirty="0"/>
              <a:t>ремонт ТСО </a:t>
            </a:r>
            <a:r>
              <a:rPr lang="ru-RU" altLang="ru-RU" sz="2800" dirty="0"/>
              <a:t>— комплекс операций по поддержанию его работоспособности или исправности. </a:t>
            </a:r>
            <a:endParaRPr lang="ru-RU" altLang="ru-RU" sz="2800" dirty="0"/>
          </a:p>
        </p:txBody>
      </p:sp>
      <p:sp>
        <p:nvSpPr>
          <p:cNvPr id="30723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 anchorCtr="0"/>
          <a:p>
            <a:pPr marL="92075" indent="-92075" eaLnBrk="1" hangingPunct="1">
              <a:buFontTx/>
              <a:buNone/>
            </a:pPr>
            <a:r>
              <a:rPr lang="ru-RU" altLang="ru-RU" sz="2800" b="1" dirty="0"/>
              <a:t>Техническое обслуживание ТСО является одной из главных составляющих в комплексе мероприятий по обеспечению правильной и эффективной эксплуатации в системе охраны объекта</a:t>
            </a:r>
            <a:r>
              <a:rPr lang="ru-RU" altLang="ru-RU" sz="2800" dirty="0"/>
              <a:t> (ст.7.1. Временная инструкция по организации технической эксплуатации ИТСО охраны объектов ОАО «РЖД», введена распоряжением ОАО «РЖД» от 02.07.2009 г № 1151р</a:t>
            </a:r>
            <a:endParaRPr lang="ru-RU" altLang="ru-RU" sz="2800" dirty="0"/>
          </a:p>
        </p:txBody>
      </p:sp>
      <p:sp>
        <p:nvSpPr>
          <p:cNvPr id="30724" name="Номер слайда 5"/>
          <p:cNvSpPr txBox="1"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algn="r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1200" dirty="0">
                <a:latin typeface="Arial" panose="020B0604020202020204" pitchFamily="34" charset="0"/>
              </a:rPr>
            </a:fld>
            <a:endParaRPr lang="ru-RU" altLang="ru-RU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Text Box 14"/>
          <p:cNvSpPr txBox="1"/>
          <p:nvPr/>
        </p:nvSpPr>
        <p:spPr>
          <a:xfrm>
            <a:off x="8820150" y="0"/>
            <a:ext cx="3238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</a:rPr>
              <a:t>3</a:t>
            </a:r>
            <a:endParaRPr lang="ru-RU" altLang="ru-RU" sz="1800" b="1" dirty="0">
              <a:latin typeface="Arial" panose="020B0604020202020204" pitchFamily="34" charset="0"/>
            </a:endParaRPr>
          </a:p>
        </p:txBody>
      </p:sp>
      <p:pic>
        <p:nvPicPr>
          <p:cNvPr id="4099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5088"/>
            <a:ext cx="9144000" cy="67929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14282" y="642918"/>
            <a:ext cx="8713787" cy="5148282"/>
          </a:xfrm>
          <a:prstGeom prst="rect">
            <a:avLst/>
          </a:prstGeom>
          <a:gradFill rotWithShape="1">
            <a:gsLst>
              <a:gs pos="0">
                <a:srgbClr val="FFCC00">
                  <a:alpha val="53000"/>
                </a:srgbClr>
              </a:gs>
              <a:gs pos="50000">
                <a:schemeClr val="bg1">
                  <a:alpha val="21001"/>
                </a:schemeClr>
              </a:gs>
              <a:gs pos="100000">
                <a:srgbClr val="FFCC00">
                  <a:alpha val="53000"/>
                </a:srgbClr>
              </a:gs>
            </a:gsLst>
            <a:lin ang="0" scaled="1"/>
          </a:gradFill>
          <a:ln w="12700">
            <a:solidFill>
              <a:srgbClr val="FFCC00"/>
            </a:solidFill>
            <a:miter lim="800000"/>
          </a:ln>
          <a:effectLst/>
        </p:spPr>
        <p:txBody>
          <a:bodyPr bIns="0"/>
          <a:lstStyle/>
          <a:p>
            <a:pPr marR="0" algn="ctr" defTabSz="914400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endParaRPr kumimoji="0" lang="ru-RU" sz="1600" b="1" kern="1200" cap="none" spc="0" normalizeH="0" baseline="0" noProof="0" dirty="0">
              <a:latin typeface="Arial" panose="020B0604020202020204" pitchFamily="34" charset="0"/>
              <a:ea typeface="+mn-ea"/>
              <a:cs typeface="+mn-cs"/>
            </a:endParaRPr>
          </a:p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ru-RU" sz="4000" b="1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Тема 2.4.1</a:t>
            </a:r>
            <a:endParaRPr kumimoji="0" lang="ru-RU" sz="4000" b="1" kern="1200" cap="none" spc="0" normalizeH="0" baseline="0" noProof="0" dirty="0">
              <a:latin typeface="Arial" panose="020B0604020202020204" pitchFamily="34" charset="0"/>
              <a:ea typeface="+mn-ea"/>
              <a:cs typeface="+mn-cs"/>
            </a:endParaRPr>
          </a:p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ru-RU" sz="4000" b="1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 «Инженерно-технические системы обеспечения транспортной  безопасности </a:t>
            </a:r>
            <a:endParaRPr kumimoji="0" lang="ru-RU" sz="4000" b="1" kern="1200" cap="none" spc="0" normalizeH="0" baseline="0" noProof="0" dirty="0">
              <a:latin typeface="Arial" panose="020B0604020202020204" pitchFamily="34" charset="0"/>
              <a:ea typeface="+mn-ea"/>
              <a:cs typeface="+mn-cs"/>
            </a:endParaRPr>
          </a:p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ru-RU" sz="4000" b="1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на железнодорожном транспорте»  </a:t>
            </a:r>
            <a:endParaRPr kumimoji="0" lang="ru-RU" sz="4000" b="1" kern="1200" cap="none" spc="0" normalizeH="0" baseline="0" noProof="0" dirty="0">
              <a:latin typeface="Arial" panose="020B0604020202020204" pitchFamily="34" charset="0"/>
              <a:ea typeface="+mn-ea"/>
              <a:cs typeface="+mn-cs"/>
            </a:endParaRPr>
          </a:p>
          <a:p>
            <a:pPr marR="0" algn="ctr" defTabSz="914400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endParaRPr kumimoji="0" lang="ru-RU" sz="2800" b="1" kern="1200" cap="none" spc="0" normalizeH="0" baseline="0" noProof="0" dirty="0"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91440" tIns="45720" rIns="91440" bIns="45720" numCol="1" rtlCol="0" anchor="ctr" anchorCtr="0" compatLnSpc="1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Ремонт ТСО – комплекс мероприятий по поддержанию в исправности и восстановлению путем устранения возникших отказов</a:t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1747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 anchorCtr="0"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sz="2400" b="1" dirty="0"/>
              <a:t>Устранение неисправностей (дефектов), выявленных в гарантийный период проводится поставщиком (исполнителем) безвозмездно при условии соблюдения правил эксплуатации ТСО.</a:t>
            </a:r>
            <a:endParaRPr lang="ru-RU" altLang="ru-RU" sz="2400" b="1" dirty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sz="2400" b="1" dirty="0"/>
              <a:t> В послегарантийный период ремонт проводится на договорной основе организациями, осуществляющими техническое обслуживание ТСО. Передача оборудования в ремонт оформляется двухсторонними актами.</a:t>
            </a:r>
            <a:endParaRPr lang="ru-RU" altLang="ru-RU" sz="2400" b="1" dirty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sz="2400" b="1" dirty="0"/>
              <a:t> После проведения ремонта делается соответствующая запись в формуляре (паспорте) изделия.</a:t>
            </a:r>
            <a:endParaRPr lang="ru-RU" altLang="ru-RU" sz="2400" b="1" dirty="0"/>
          </a:p>
        </p:txBody>
      </p:sp>
      <p:sp>
        <p:nvSpPr>
          <p:cNvPr id="31748" name="Номер слайда 5"/>
          <p:cNvSpPr txBox="1"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algn="r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1200" dirty="0">
                <a:latin typeface="Arial" panose="020B0604020202020204" pitchFamily="34" charset="0"/>
              </a:rPr>
            </a:fld>
            <a:endParaRPr lang="ru-RU" altLang="ru-RU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2400" dirty="0"/>
              <a:t>Для обеспечения проведения работ по ТО ИТСО на каждом объекте должна находиться следующая документация:</a:t>
            </a:r>
            <a:endParaRPr lang="ru-RU" altLang="ru-RU" sz="2400" dirty="0"/>
          </a:p>
        </p:txBody>
      </p:sp>
      <p:sp>
        <p:nvSpPr>
          <p:cNvPr id="32771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 anchorCtr="0"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/>
              <a:t>утвержденная проектная документация со всеми последующими изменениями; </a:t>
            </a:r>
            <a:endParaRPr lang="ru-RU" altLang="ru-RU" sz="2400" dirty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/>
              <a:t>акт приемки и сдачи ТСО в эксплуатацию; паспорта и другая эксплуатационная документация на оборудование и приборы, </a:t>
            </a:r>
            <a:endParaRPr lang="ru-RU" altLang="ru-RU" sz="2400" dirty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/>
              <a:t>входящие в состав комплекса;</a:t>
            </a:r>
            <a:endParaRPr lang="ru-RU" altLang="ru-RU" sz="2400" dirty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/>
              <a:t>инструкция по эксплуатации и техническому обслуживанию ТСО объекта; </a:t>
            </a:r>
            <a:endParaRPr lang="ru-RU" altLang="ru-RU" sz="2400" dirty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/>
              <a:t>план-график выполнения работ по техническому обслуживанию ТСО; </a:t>
            </a:r>
            <a:endParaRPr lang="ru-RU" altLang="ru-RU" sz="2400" dirty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/>
              <a:t>журнал учета регламентных работ и контроля технического состояния ТСО на объекте;</a:t>
            </a:r>
            <a:endParaRPr lang="ru-RU" altLang="ru-RU" sz="2400" dirty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sz="2400" dirty="0"/>
              <a:t>журнал учета контроля работы ТСО </a:t>
            </a:r>
            <a:endParaRPr lang="ru-RU" altLang="ru-RU" sz="2400" dirty="0"/>
          </a:p>
        </p:txBody>
      </p:sp>
      <p:sp>
        <p:nvSpPr>
          <p:cNvPr id="32772" name="Номер слайда 5"/>
          <p:cNvSpPr txBox="1"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algn="r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1200" dirty="0">
                <a:latin typeface="Arial" panose="020B0604020202020204" pitchFamily="34" charset="0"/>
              </a:rPr>
            </a:fld>
            <a:endParaRPr lang="ru-RU" altLang="ru-RU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2400" b="1" dirty="0"/>
              <a:t>Вопросы для подготовки к следующему занятию</a:t>
            </a:r>
            <a:br>
              <a:rPr lang="ru-RU" altLang="ru-RU" sz="4000" b="1" dirty="0"/>
            </a:br>
            <a:endParaRPr lang="ru-RU" altLang="ru-RU" sz="4000" b="1" dirty="0"/>
          </a:p>
        </p:txBody>
      </p:sp>
      <p:sp>
        <p:nvSpPr>
          <p:cNvPr id="35843" name="Rectangle 3"/>
          <p:cNvSpPr>
            <a:spLocks noGrp="1"/>
          </p:cNvSpPr>
          <p:nvPr>
            <p:ph idx="1"/>
          </p:nvPr>
        </p:nvSpPr>
        <p:spPr/>
        <p:txBody>
          <a:bodyPr vert="horz" wrap="square" lIns="91440" tIns="45720" rIns="91440" bIns="45720" anchor="t" anchorCtr="0"/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ru-RU" altLang="ru-RU" sz="2400" b="1" dirty="0"/>
              <a:t>Раскройте структуру и функции инженерно-технической системы обеспечения  транспортной безопасности железнодорожного транспорта.</a:t>
            </a:r>
            <a:endParaRPr lang="ru-RU" altLang="ru-RU" sz="2400" b="1" dirty="0"/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ru-RU" altLang="ru-RU" sz="2400" b="1" dirty="0"/>
              <a:t>Перечислите требования к системе видеонаблюдения.</a:t>
            </a:r>
            <a:endParaRPr lang="ru-RU" altLang="ru-RU" sz="2400" b="1" dirty="0"/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ru-RU" altLang="ru-RU" sz="2400" b="1" dirty="0"/>
              <a:t>Перечислите существующие типы видеоаналитических детекторов.</a:t>
            </a:r>
            <a:endParaRPr lang="ru-RU" altLang="ru-RU" sz="2400" b="1" dirty="0"/>
          </a:p>
          <a:p>
            <a:pPr marL="457200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ru-RU" altLang="ru-RU" sz="2400" b="1" dirty="0"/>
              <a:t>Сформулируйте обязанности работника ответственного за эксплуатацию ТСО. </a:t>
            </a:r>
            <a:endParaRPr lang="ru-RU" altLang="ru-RU" sz="2400" b="1" dirty="0"/>
          </a:p>
        </p:txBody>
      </p:sp>
      <p:sp>
        <p:nvSpPr>
          <p:cNvPr id="35844" name="Номер слайда 5"/>
          <p:cNvSpPr txBox="1"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algn="r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1200" dirty="0">
                <a:latin typeface="Arial" panose="020B0604020202020204" pitchFamily="34" charset="0"/>
              </a:rPr>
            </a:fld>
            <a:endParaRPr lang="ru-RU" altLang="ru-RU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Номер слайда 3"/>
          <p:cNvSpPr txBox="1"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  <a:noFill/>
          <a:ln>
            <a:noFill/>
          </a:ln>
        </p:spPr>
        <p:txBody>
          <a:bodyPr anchor="ctr" anchorCtr="0"/>
          <a:p>
            <a:pPr marL="0" indent="0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1200" dirty="0"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ru-RU" altLang="ru-RU" sz="12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867" name="Picture 3" descr="2A8O939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1113"/>
            <a:ext cx="9144000" cy="68468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Rectangle 0"/>
          <p:cNvSpPr>
            <a:spLocks noChangeArrowheads="1"/>
          </p:cNvSpPr>
          <p:nvPr/>
        </p:nvSpPr>
        <p:spPr bwMode="auto">
          <a:xfrm>
            <a:off x="687388" y="0"/>
            <a:ext cx="7854950" cy="2171700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2075" tIns="46038" rIns="92075" bIns="46038" anchor="ctr"/>
          <a:p>
            <a:pPr algn="ctr">
              <a:lnSpc>
                <a:spcPts val="3700"/>
              </a:lnSpc>
              <a:buNone/>
            </a:pPr>
            <a:r>
              <a:rPr sz="4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  <a:endParaRPr sz="4800" b="1" dirty="0">
              <a:solidFill>
                <a:srgbClr val="FFFF00"/>
              </a:solidFill>
              <a:effectLst>
                <a:outerShdw blurRad="38100" dist="38100" dir="2700000">
                  <a:srgbClr val="C0C0C0"/>
                </a:outerShdw>
              </a:effectLst>
              <a:latin typeface="Arial Black" panose="020B0A040201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AutoShape 126"/>
          <p:cNvSpPr/>
          <p:nvPr/>
        </p:nvSpPr>
        <p:spPr>
          <a:xfrm rot="5400000">
            <a:off x="5688013" y="3394075"/>
            <a:ext cx="1439862" cy="935038"/>
          </a:xfrm>
          <a:custGeom>
            <a:avLst/>
            <a:gdLst>
              <a:gd name="txL" fmla="*/ 3375 w 21600"/>
              <a:gd name="txT" fmla="*/ 5400 h 21600"/>
              <a:gd name="txR" fmla="*/ 18900 w 21600"/>
              <a:gd name="txB" fmla="*/ 16200 h 21600"/>
            </a:gdLst>
            <a:ahLst/>
            <a:cxnLst>
              <a:cxn ang="17694720">
                <a:pos x="2147483647" y="0"/>
              </a:cxn>
              <a:cxn ang="11796480">
                <a:pos x="0" y="2147483647"/>
              </a:cxn>
              <a:cxn ang="589824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 cap="flat" cmpd="sng">
            <a:solidFill>
              <a:schemeClr val="tx1">
                <a:alpha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5123" name="AutoShape 125"/>
          <p:cNvSpPr/>
          <p:nvPr/>
        </p:nvSpPr>
        <p:spPr>
          <a:xfrm rot="5400000">
            <a:off x="1331913" y="3321050"/>
            <a:ext cx="1439862" cy="935038"/>
          </a:xfrm>
          <a:custGeom>
            <a:avLst/>
            <a:gdLst>
              <a:gd name="txL" fmla="*/ 3375 w 21600"/>
              <a:gd name="txT" fmla="*/ 5400 h 21600"/>
              <a:gd name="txR" fmla="*/ 18900 w 21600"/>
              <a:gd name="txB" fmla="*/ 16200 h 21600"/>
            </a:gdLst>
            <a:ahLst/>
            <a:cxnLst>
              <a:cxn ang="17694720">
                <a:pos x="2147483647" y="0"/>
              </a:cxn>
              <a:cxn ang="11796480">
                <a:pos x="0" y="2147483647"/>
              </a:cxn>
              <a:cxn ang="589824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>
              <a:alpha val="100000"/>
            </a:schemeClr>
          </a:solidFill>
          <a:ln w="9525" cap="flat" cmpd="sng">
            <a:solidFill>
              <a:schemeClr val="tx1">
                <a:alpha val="10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/>
          <a:p>
            <a:endParaRPr lang="ru-RU" altLang="en-US"/>
          </a:p>
        </p:txBody>
      </p:sp>
      <p:sp>
        <p:nvSpPr>
          <p:cNvPr id="5124" name="Line 29"/>
          <p:cNvSpPr/>
          <p:nvPr/>
        </p:nvSpPr>
        <p:spPr>
          <a:xfrm>
            <a:off x="2786063" y="4997450"/>
            <a:ext cx="3175" cy="1588"/>
          </a:xfrm>
          <a:prstGeom prst="line">
            <a:avLst/>
          </a:prstGeom>
          <a:ln w="1588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5125" name="Line 30"/>
          <p:cNvSpPr/>
          <p:nvPr/>
        </p:nvSpPr>
        <p:spPr>
          <a:xfrm>
            <a:off x="2836863" y="4989513"/>
            <a:ext cx="3175" cy="3175"/>
          </a:xfrm>
          <a:prstGeom prst="line">
            <a:avLst/>
          </a:prstGeom>
          <a:ln w="1588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5126" name="Rectangle 33"/>
          <p:cNvSpPr/>
          <p:nvPr/>
        </p:nvSpPr>
        <p:spPr>
          <a:xfrm>
            <a:off x="4689475" y="3925888"/>
            <a:ext cx="0" cy="365125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spcBef>
                <a:spcPct val="0"/>
              </a:spcBef>
              <a:buFontTx/>
              <a:buNone/>
            </a:pPr>
            <a:endParaRPr lang="ru-RU" alt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127" name="Text Box 100"/>
          <p:cNvSpPr txBox="1"/>
          <p:nvPr/>
        </p:nvSpPr>
        <p:spPr>
          <a:xfrm>
            <a:off x="436563" y="0"/>
            <a:ext cx="8353425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b="1" dirty="0">
                <a:solidFill>
                  <a:srgbClr val="CC0000"/>
                </a:solidFill>
                <a:latin typeface="Arial" panose="020B0604020202020204" pitchFamily="34" charset="0"/>
              </a:rPr>
              <a:t>ПЕРСПЕКТИВНАЯ СТРУКТУРА ЕДИНОЙ ИНЖЕНЕРНО-ТЕХНИЧЕСКОЙ СИСТЕМЫ ОБЕСПЕЧЕНИЯ ТРАНСПОРТНОЙ БЕЗОПАСНОСТИ</a:t>
            </a:r>
            <a:endParaRPr lang="ru-RU" altLang="ru-RU" sz="1800" b="1" dirty="0">
              <a:solidFill>
                <a:srgbClr val="CC0000"/>
              </a:solidFill>
              <a:latin typeface="Arial" panose="020B0604020202020204" pitchFamily="34" charset="0"/>
            </a:endParaRPr>
          </a:p>
        </p:txBody>
      </p:sp>
      <p:sp>
        <p:nvSpPr>
          <p:cNvPr id="5128" name="Text Box 101"/>
          <p:cNvSpPr txBox="1"/>
          <p:nvPr/>
        </p:nvSpPr>
        <p:spPr>
          <a:xfrm>
            <a:off x="3203575" y="1600200"/>
            <a:ext cx="2808288" cy="584200"/>
          </a:xfrm>
          <a:prstGeom prst="rect">
            <a:avLst/>
          </a:prstGeom>
          <a:solidFill>
            <a:srgbClr val="AAE6F4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ru-RU" altLang="ru-RU" b="1" dirty="0">
                <a:latin typeface="Arial" panose="020B0604020202020204" pitchFamily="34" charset="0"/>
              </a:rPr>
              <a:t>ЕСЦБДЖДТ</a:t>
            </a:r>
            <a:endParaRPr lang="ru-RU" altLang="ru-RU" b="1" dirty="0">
              <a:latin typeface="Arial" panose="020B0604020202020204" pitchFamily="34" charset="0"/>
            </a:endParaRPr>
          </a:p>
        </p:txBody>
      </p:sp>
      <p:sp>
        <p:nvSpPr>
          <p:cNvPr id="5129" name="Text Box 104"/>
          <p:cNvSpPr txBox="1"/>
          <p:nvPr/>
        </p:nvSpPr>
        <p:spPr>
          <a:xfrm>
            <a:off x="1331913" y="692150"/>
            <a:ext cx="7199312" cy="708025"/>
          </a:xfrm>
          <a:prstGeom prst="rect">
            <a:avLst/>
          </a:prstGeom>
          <a:gradFill rotWithShape="1">
            <a:gsLst>
              <a:gs pos="0">
                <a:srgbClr val="6D7504">
                  <a:alpha val="17000"/>
                </a:srgbClr>
              </a:gs>
              <a:gs pos="100000">
                <a:srgbClr val="EBFC08">
                  <a:alpha val="73000"/>
                </a:srgbClr>
              </a:gs>
            </a:gsLst>
            <a:lin ang="5400000" scaled="1"/>
            <a:tileRect/>
          </a:gradFill>
          <a:ln w="381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 b="1" dirty="0">
                <a:latin typeface="Arial" panose="020B0604020202020204" pitchFamily="34" charset="0"/>
              </a:rPr>
              <a:t>ЕДИНЫЙ СИТУАЦИОННЫЙ ЦЕНТР БЕЗОПАСНОСТИ ДВИЖЕНИЯ ТРАНСПОРТА НА ТЕРРИТОРИИ РФ</a:t>
            </a:r>
            <a:endParaRPr lang="ru-RU" altLang="ru-RU" sz="2000" b="1" dirty="0">
              <a:latin typeface="Arial" panose="020B0604020202020204" pitchFamily="34" charset="0"/>
            </a:endParaRPr>
          </a:p>
        </p:txBody>
      </p:sp>
      <p:sp>
        <p:nvSpPr>
          <p:cNvPr id="5130" name="Text Box 105"/>
          <p:cNvSpPr txBox="1"/>
          <p:nvPr/>
        </p:nvSpPr>
        <p:spPr>
          <a:xfrm>
            <a:off x="8604250" y="0"/>
            <a:ext cx="539750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</a:rPr>
              <a:t>18</a:t>
            </a:r>
            <a:endParaRPr lang="ru-RU" altLang="ru-RU" sz="1800" b="1" dirty="0">
              <a:latin typeface="Arial" panose="020B0604020202020204" pitchFamily="34" charset="0"/>
            </a:endParaRPr>
          </a:p>
        </p:txBody>
      </p:sp>
      <p:sp>
        <p:nvSpPr>
          <p:cNvPr id="5131" name="Text Box 106"/>
          <p:cNvSpPr txBox="1"/>
          <p:nvPr/>
        </p:nvSpPr>
        <p:spPr>
          <a:xfrm>
            <a:off x="179388" y="2057400"/>
            <a:ext cx="2808287" cy="400050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 b="1" dirty="0">
                <a:latin typeface="Arial" panose="020B0604020202020204" pitchFamily="34" charset="0"/>
              </a:rPr>
              <a:t>ЕСЦБВСД</a:t>
            </a:r>
            <a:endParaRPr lang="ru-RU" altLang="ru-RU" sz="2000" b="1" dirty="0">
              <a:latin typeface="Arial" panose="020B0604020202020204" pitchFamily="34" charset="0"/>
            </a:endParaRPr>
          </a:p>
        </p:txBody>
      </p:sp>
      <p:sp>
        <p:nvSpPr>
          <p:cNvPr id="5132" name="Text Box 107"/>
          <p:cNvSpPr txBox="1"/>
          <p:nvPr/>
        </p:nvSpPr>
        <p:spPr>
          <a:xfrm>
            <a:off x="6148388" y="2057400"/>
            <a:ext cx="2720975" cy="400050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 b="1" dirty="0">
                <a:latin typeface="Arial" panose="020B0604020202020204" pitchFamily="34" charset="0"/>
              </a:rPr>
              <a:t>СЦТИ</a:t>
            </a:r>
            <a:endParaRPr lang="ru-RU" altLang="ru-RU" sz="2000" b="1" dirty="0">
              <a:latin typeface="Arial" panose="020B0604020202020204" pitchFamily="34" charset="0"/>
            </a:endParaRPr>
          </a:p>
        </p:txBody>
      </p:sp>
      <p:sp>
        <p:nvSpPr>
          <p:cNvPr id="5133" name="Text Box 108"/>
          <p:cNvSpPr txBox="1"/>
          <p:nvPr/>
        </p:nvSpPr>
        <p:spPr>
          <a:xfrm>
            <a:off x="684213" y="2781300"/>
            <a:ext cx="3455987" cy="369888"/>
          </a:xfrm>
          <a:prstGeom prst="rect">
            <a:avLst/>
          </a:prstGeom>
          <a:solidFill>
            <a:srgbClr val="FFE49F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</a:rPr>
              <a:t> Силы ОТБ</a:t>
            </a:r>
            <a:endParaRPr lang="ru-RU" altLang="ru-RU" sz="1800" b="1" dirty="0">
              <a:latin typeface="Arial" panose="020B0604020202020204" pitchFamily="34" charset="0"/>
            </a:endParaRPr>
          </a:p>
        </p:txBody>
      </p:sp>
      <p:sp>
        <p:nvSpPr>
          <p:cNvPr id="5134" name="AutoShape 109"/>
          <p:cNvSpPr/>
          <p:nvPr/>
        </p:nvSpPr>
        <p:spPr>
          <a:xfrm>
            <a:off x="234950" y="3341688"/>
            <a:ext cx="3727450" cy="409575"/>
          </a:xfrm>
          <a:prstGeom prst="roundRect">
            <a:avLst>
              <a:gd name="adj" fmla="val 16667"/>
            </a:avLst>
          </a:prstGeom>
          <a:solidFill>
            <a:srgbClr val="FEA0D1"/>
          </a:solidFill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Транспортная полиция</a:t>
            </a:r>
            <a:endParaRPr lang="ru-RU" altLang="ru-RU" sz="1800" dirty="0">
              <a:latin typeface="Arial" panose="020B0604020202020204" pitchFamily="34" charset="0"/>
            </a:endParaRPr>
          </a:p>
        </p:txBody>
      </p:sp>
      <p:sp>
        <p:nvSpPr>
          <p:cNvPr id="5135" name="AutoShape 110"/>
          <p:cNvSpPr/>
          <p:nvPr/>
        </p:nvSpPr>
        <p:spPr>
          <a:xfrm>
            <a:off x="228600" y="3810000"/>
            <a:ext cx="3733800" cy="409575"/>
          </a:xfrm>
          <a:prstGeom prst="roundRect">
            <a:avLst>
              <a:gd name="adj" fmla="val 16667"/>
            </a:avLst>
          </a:prstGeom>
          <a:solidFill>
            <a:srgbClr val="E6B4EA"/>
          </a:solidFill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Подразделения охраны ОТИ</a:t>
            </a:r>
            <a:endParaRPr lang="ru-RU" altLang="ru-RU" sz="1800" dirty="0">
              <a:latin typeface="Arial" panose="020B0604020202020204" pitchFamily="34" charset="0"/>
            </a:endParaRPr>
          </a:p>
        </p:txBody>
      </p:sp>
      <p:sp>
        <p:nvSpPr>
          <p:cNvPr id="5136" name="AutoShape 111"/>
          <p:cNvSpPr/>
          <p:nvPr/>
        </p:nvSpPr>
        <p:spPr>
          <a:xfrm>
            <a:off x="228600" y="4343400"/>
            <a:ext cx="3733800" cy="407988"/>
          </a:xfrm>
          <a:prstGeom prst="roundRect">
            <a:avLst>
              <a:gd name="adj" fmla="val 16667"/>
            </a:avLst>
          </a:prstGeom>
          <a:solidFill>
            <a:srgbClr val="EEDCB0"/>
          </a:solidFill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Подразделения охраны ТС</a:t>
            </a:r>
            <a:endParaRPr lang="ru-RU" altLang="ru-RU" sz="1800" dirty="0">
              <a:latin typeface="Arial" panose="020B0604020202020204" pitchFamily="34" charset="0"/>
            </a:endParaRPr>
          </a:p>
        </p:txBody>
      </p:sp>
      <p:sp>
        <p:nvSpPr>
          <p:cNvPr id="5137" name="Text Box 112"/>
          <p:cNvSpPr txBox="1"/>
          <p:nvPr/>
        </p:nvSpPr>
        <p:spPr>
          <a:xfrm>
            <a:off x="4932363" y="2514600"/>
            <a:ext cx="3455987" cy="646113"/>
          </a:xfrm>
          <a:prstGeom prst="rect">
            <a:avLst/>
          </a:prstGeom>
          <a:solidFill>
            <a:srgbClr val="C3CB59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</a:rPr>
              <a:t>Комплекс инженерно технических подсистем</a:t>
            </a:r>
            <a:r>
              <a:rPr lang="ru-RU" altLang="ru-RU" sz="1800" dirty="0">
                <a:latin typeface="Arial" panose="020B0604020202020204" pitchFamily="34" charset="0"/>
              </a:rPr>
              <a:t> </a:t>
            </a:r>
            <a:endParaRPr lang="ru-RU" altLang="ru-RU" sz="1800" dirty="0">
              <a:latin typeface="Arial" panose="020B0604020202020204" pitchFamily="34" charset="0"/>
            </a:endParaRPr>
          </a:p>
        </p:txBody>
      </p:sp>
      <p:sp>
        <p:nvSpPr>
          <p:cNvPr id="5138" name="AutoShape 113"/>
          <p:cNvSpPr/>
          <p:nvPr/>
        </p:nvSpPr>
        <p:spPr>
          <a:xfrm>
            <a:off x="4724400" y="3268663"/>
            <a:ext cx="4267200" cy="407987"/>
          </a:xfrm>
          <a:prstGeom prst="roundRect">
            <a:avLst>
              <a:gd name="adj" fmla="val 16667"/>
            </a:avLst>
          </a:prstGeom>
          <a:solidFill>
            <a:srgbClr val="D9FAA4"/>
          </a:solidFill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 охранной и пожарной сигнализации</a:t>
            </a:r>
            <a:endParaRPr lang="ru-RU" altLang="ru-RU" sz="1800" dirty="0">
              <a:latin typeface="Arial" panose="020B0604020202020204" pitchFamily="34" charset="0"/>
            </a:endParaRPr>
          </a:p>
        </p:txBody>
      </p:sp>
      <p:sp>
        <p:nvSpPr>
          <p:cNvPr id="5139" name="AutoShape 114"/>
          <p:cNvSpPr/>
          <p:nvPr/>
        </p:nvSpPr>
        <p:spPr>
          <a:xfrm>
            <a:off x="4800600" y="3789363"/>
            <a:ext cx="4038600" cy="407987"/>
          </a:xfrm>
          <a:prstGeom prst="roundRect">
            <a:avLst>
              <a:gd name="adj" fmla="val 16667"/>
            </a:avLst>
          </a:prstGeom>
          <a:solidFill>
            <a:srgbClr val="A1FDB0"/>
          </a:solidFill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видеонаблюдения</a:t>
            </a:r>
            <a:endParaRPr lang="ru-RU" altLang="ru-RU" sz="1800" dirty="0">
              <a:latin typeface="Arial" panose="020B0604020202020204" pitchFamily="34" charset="0"/>
            </a:endParaRPr>
          </a:p>
        </p:txBody>
      </p:sp>
      <p:sp>
        <p:nvSpPr>
          <p:cNvPr id="5140" name="AutoShape 115"/>
          <p:cNvSpPr/>
          <p:nvPr/>
        </p:nvSpPr>
        <p:spPr>
          <a:xfrm>
            <a:off x="4800600" y="4292600"/>
            <a:ext cx="4038600" cy="407988"/>
          </a:xfrm>
          <a:prstGeom prst="roundRect">
            <a:avLst>
              <a:gd name="adj" fmla="val 16667"/>
            </a:avLst>
          </a:prstGeom>
          <a:solidFill>
            <a:srgbClr val="A1FDDA"/>
          </a:solidFill>
          <a:ln w="127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dirty="0">
                <a:latin typeface="Arial" panose="020B0604020202020204" pitchFamily="34" charset="0"/>
              </a:rPr>
              <a:t> контроля и управления доступом </a:t>
            </a:r>
            <a:endParaRPr lang="ru-RU" altLang="ru-RU" sz="1800" dirty="0">
              <a:latin typeface="Arial" panose="020B0604020202020204" pitchFamily="34" charset="0"/>
            </a:endParaRPr>
          </a:p>
        </p:txBody>
      </p:sp>
      <p:sp>
        <p:nvSpPr>
          <p:cNvPr id="5141" name="Text Box 116"/>
          <p:cNvSpPr txBox="1"/>
          <p:nvPr/>
        </p:nvSpPr>
        <p:spPr>
          <a:xfrm>
            <a:off x="100013" y="5516563"/>
            <a:ext cx="2743200" cy="646112"/>
          </a:xfrm>
          <a:prstGeom prst="rect">
            <a:avLst/>
          </a:prstGeom>
          <a:solidFill>
            <a:srgbClr val="B9C5E5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</a:rPr>
              <a:t>Опорные пункты мониторинга</a:t>
            </a:r>
            <a:endParaRPr lang="ru-RU" altLang="ru-RU" sz="1800" b="1" dirty="0">
              <a:latin typeface="Arial" panose="020B0604020202020204" pitchFamily="34" charset="0"/>
            </a:endParaRPr>
          </a:p>
        </p:txBody>
      </p:sp>
      <p:sp>
        <p:nvSpPr>
          <p:cNvPr id="5142" name="Text Box 117"/>
          <p:cNvSpPr txBox="1"/>
          <p:nvPr/>
        </p:nvSpPr>
        <p:spPr>
          <a:xfrm>
            <a:off x="3059113" y="5516563"/>
            <a:ext cx="2663825" cy="646112"/>
          </a:xfrm>
          <a:prstGeom prst="rect">
            <a:avLst/>
          </a:prstGeom>
          <a:solidFill>
            <a:schemeClr val="accent1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</a:rPr>
              <a:t>Опорные пункты охраны</a:t>
            </a:r>
            <a:endParaRPr lang="ru-RU" altLang="ru-RU" sz="1800" b="1" dirty="0">
              <a:latin typeface="Arial" panose="020B0604020202020204" pitchFamily="34" charset="0"/>
            </a:endParaRPr>
          </a:p>
        </p:txBody>
      </p:sp>
      <p:sp>
        <p:nvSpPr>
          <p:cNvPr id="5143" name="Text Box 118"/>
          <p:cNvSpPr txBox="1"/>
          <p:nvPr/>
        </p:nvSpPr>
        <p:spPr>
          <a:xfrm>
            <a:off x="5895975" y="5516563"/>
            <a:ext cx="3097213" cy="646112"/>
          </a:xfrm>
          <a:prstGeom prst="rect">
            <a:avLst/>
          </a:prstGeom>
          <a:solidFill>
            <a:schemeClr val="folHlink"/>
          </a:solidFill>
          <a:ln w="285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800" b="1" dirty="0">
                <a:latin typeface="Arial" panose="020B0604020202020204" pitchFamily="34" charset="0"/>
              </a:rPr>
              <a:t>Пункты досмотра пассажиров и грузов</a:t>
            </a:r>
            <a:endParaRPr lang="ru-RU" altLang="ru-RU" sz="1800" b="1" dirty="0">
              <a:latin typeface="Arial" panose="020B0604020202020204" pitchFamily="34" charset="0"/>
            </a:endParaRPr>
          </a:p>
        </p:txBody>
      </p:sp>
      <p:sp>
        <p:nvSpPr>
          <p:cNvPr id="5144" name="Line 119"/>
          <p:cNvSpPr/>
          <p:nvPr/>
        </p:nvSpPr>
        <p:spPr>
          <a:xfrm>
            <a:off x="4500563" y="2205038"/>
            <a:ext cx="0" cy="3240087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5145" name="Line 120"/>
          <p:cNvSpPr/>
          <p:nvPr/>
        </p:nvSpPr>
        <p:spPr>
          <a:xfrm>
            <a:off x="4140200" y="2924175"/>
            <a:ext cx="792163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5146" name="Line 121"/>
          <p:cNvSpPr/>
          <p:nvPr/>
        </p:nvSpPr>
        <p:spPr>
          <a:xfrm>
            <a:off x="1187450" y="5300663"/>
            <a:ext cx="6048375" cy="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5147" name="Line 122"/>
          <p:cNvSpPr/>
          <p:nvPr/>
        </p:nvSpPr>
        <p:spPr>
          <a:xfrm>
            <a:off x="1187450" y="5300663"/>
            <a:ext cx="0" cy="2159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5148" name="Line 123"/>
          <p:cNvSpPr/>
          <p:nvPr/>
        </p:nvSpPr>
        <p:spPr>
          <a:xfrm>
            <a:off x="4500563" y="5300663"/>
            <a:ext cx="0" cy="2159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5149" name="Line 124"/>
          <p:cNvSpPr/>
          <p:nvPr/>
        </p:nvSpPr>
        <p:spPr>
          <a:xfrm>
            <a:off x="7235825" y="5300663"/>
            <a:ext cx="0" cy="215900"/>
          </a:xfrm>
          <a:prstGeom prst="line">
            <a:avLst/>
          </a:prstGeom>
          <a:ln w="381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Shape 655"/>
          <p:cNvSpPr txBox="1">
            <a:spLocks noGrp="1"/>
          </p:cNvSpPr>
          <p:nvPr>
            <p:ph type="sldNum" sz="quarter" idx="12"/>
          </p:nvPr>
        </p:nvSpPr>
        <p:spPr>
          <a:xfrm>
            <a:off x="8912225" y="6473825"/>
            <a:ext cx="158750" cy="215900"/>
          </a:xfrm>
          <a:noFill/>
          <a:ln>
            <a:noFill/>
          </a:ln>
        </p:spPr>
        <p:txBody>
          <a:bodyPr anchor="ctr" anchorCtr="0"/>
          <a:p>
            <a:pPr marL="0" indent="0" defTabSz="323850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900" dirty="0">
                <a:solidFill>
                  <a:srgbClr val="53585F"/>
                </a:solidFill>
                <a:latin typeface="Helvetica"/>
                <a:ea typeface="Helvetica"/>
                <a:sym typeface="Helvetica"/>
              </a:rPr>
            </a:fld>
            <a:endParaRPr lang="ru-RU" altLang="ru-RU" sz="900" dirty="0">
              <a:solidFill>
                <a:srgbClr val="53585F"/>
              </a:solidFill>
              <a:latin typeface="Helvetica"/>
              <a:ea typeface="Helvetica"/>
              <a:sym typeface="Helvetica"/>
            </a:endParaRPr>
          </a:p>
        </p:txBody>
      </p:sp>
      <p:pic>
        <p:nvPicPr>
          <p:cNvPr id="19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74700"/>
            <a:ext cx="8991600" cy="6083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Shape 659"/>
          <p:cNvSpPr/>
          <p:nvPr/>
        </p:nvSpPr>
        <p:spPr>
          <a:xfrm>
            <a:off x="304800" y="379413"/>
            <a:ext cx="8458200" cy="35242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l" defTabSz="1828800">
              <a:lnSpc>
                <a:spcPct val="90000"/>
              </a:lnSpc>
              <a:defRPr sz="39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0" marR="0" lvl="0" indent="0" algn="ctr" defTabSz="18288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Helvetica"/>
                <a:ea typeface="Helvetica"/>
                <a:cs typeface="Helvetica"/>
                <a:sym typeface="Helvetica"/>
              </a:rPr>
              <a:t>Интегрированная система безопасности как основа ОТБ</a:t>
            </a: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Helvetica"/>
              <a:ea typeface="Helvetica"/>
              <a:cs typeface="Helvetica"/>
              <a:sym typeface="Helvetic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170" name="Picture 6" descr="Вагон-ресторан поезда Невский Экспресс под откосом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57200" y="419100"/>
            <a:ext cx="8229600" cy="5724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R="0" algn="just" defTabSz="914400">
              <a:buClrTx/>
              <a:buSzTx/>
              <a:buFontTx/>
              <a:buNone/>
              <a:defRPr/>
            </a:pPr>
            <a:endParaRPr kumimoji="0" lang="ru-RU" sz="3200" kern="0" cap="none" spc="0" normalizeH="0" baseline="0" noProof="0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+mj-cs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14282" y="642918"/>
            <a:ext cx="8713787" cy="4214842"/>
          </a:xfrm>
          <a:prstGeom prst="rect">
            <a:avLst/>
          </a:prstGeom>
          <a:gradFill rotWithShape="1">
            <a:gsLst>
              <a:gs pos="0">
                <a:srgbClr val="FFCC00">
                  <a:alpha val="53000"/>
                </a:srgbClr>
              </a:gs>
              <a:gs pos="50000">
                <a:schemeClr val="bg1">
                  <a:alpha val="21001"/>
                </a:schemeClr>
              </a:gs>
              <a:gs pos="100000">
                <a:srgbClr val="FFCC00">
                  <a:alpha val="53000"/>
                </a:srgbClr>
              </a:gs>
            </a:gsLst>
            <a:lin ang="0" scaled="1"/>
          </a:gradFill>
          <a:ln w="12700">
            <a:solidFill>
              <a:srgbClr val="FFCC00"/>
            </a:solidFill>
            <a:miter lim="800000"/>
          </a:ln>
          <a:effectLst/>
        </p:spPr>
        <p:txBody>
          <a:bodyPr bIns="0"/>
          <a:lstStyle/>
          <a:p>
            <a:pPr marR="0" algn="ctr" defTabSz="914400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endParaRPr kumimoji="0" lang="ru-RU" sz="1600" b="1" kern="1200" cap="none" spc="0" normalizeH="0" baseline="0" noProof="0" dirty="0">
              <a:latin typeface="Arial" panose="020B0604020202020204" pitchFamily="34" charset="0"/>
              <a:ea typeface="+mn-ea"/>
              <a:cs typeface="+mn-cs"/>
            </a:endParaRPr>
          </a:p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ru-RU" sz="4000" b="1" kern="1200" cap="none" spc="0" normalizeH="0" baseline="0" noProof="0" dirty="0">
                <a:latin typeface="Arial" panose="020B0604020202020204" pitchFamily="34" charset="0"/>
                <a:ea typeface="+mn-ea"/>
                <a:cs typeface="+mn-cs"/>
              </a:rPr>
              <a:t>Тема 2.2.2 «Инженерно-технические системы наблюдения, охраны и контроля»  </a:t>
            </a:r>
            <a:endParaRPr kumimoji="0" lang="ru-RU" sz="4000" b="1" kern="1200" cap="none" spc="0" normalizeH="0" baseline="0" noProof="0" dirty="0">
              <a:latin typeface="Arial" panose="020B0604020202020204" pitchFamily="34" charset="0"/>
              <a:ea typeface="+mn-ea"/>
              <a:cs typeface="+mn-cs"/>
            </a:endParaRPr>
          </a:p>
          <a:p>
            <a:pPr marR="0" algn="ctr" defTabSz="914400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endParaRPr kumimoji="0" lang="ru-RU" sz="2800" b="1" kern="1200" cap="none" spc="0" normalizeH="0" baseline="0" noProof="0" dirty="0"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838200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2800" dirty="0">
                <a:solidFill>
                  <a:srgbClr val="FF0000"/>
                </a:solidFill>
              </a:rPr>
              <a:t>Конфигурация инженерно-технической системы ОТБ разрабатывается на основе утвержденного Плана ОТБ и предполагает следующие основные подсистемы:</a:t>
            </a:r>
            <a:br>
              <a:rPr lang="ru-RU" altLang="ru-RU" sz="2800" dirty="0"/>
            </a:br>
            <a:endParaRPr lang="ru-RU" altLang="ru-RU" sz="2800" b="1" dirty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229600" cy="4449763"/>
          </a:xfrm>
        </p:spPr>
        <p:txBody>
          <a:bodyPr vert="horz" wrap="square" lIns="91440" tIns="45720" rIns="91440" bIns="45720" numCol="1" rtlCol="0" anchor="t" anchorCtr="0" compatLnSpc="1">
            <a:normAutofit lnSpcReduction="1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инженерных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сооружений ОТБ (КПП, шлюзы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);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периметрального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заграждения (ПЗ)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досмотра;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видеонаблюдения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мониторинга (СОТ);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управления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доступом (СКУД);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охранной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сигнализации;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электропитания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охранного освещения;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связи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оповещения;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сбора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обработки информации.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Номер слайда 5"/>
          <p:cNvSpPr txBox="1"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algn="r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1200" dirty="0">
                <a:latin typeface="Arial" panose="020B0604020202020204" pitchFamily="34" charset="0"/>
              </a:rPr>
            </a:fld>
            <a:endParaRPr lang="ru-RU" altLang="ru-RU" sz="12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838200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ru-RU" altLang="ru-RU" sz="2400" dirty="0"/>
              <a:t>Субъект транспортной инфраструктуры в отношении объекта транспортной инфраструктуры обязан оснастить ОТИ техническими средствами и инженерными системами, обеспечивающими: </a:t>
            </a:r>
            <a:br>
              <a:rPr lang="ru-RU" altLang="ru-RU" sz="2800" dirty="0"/>
            </a:br>
            <a:br>
              <a:rPr lang="ru-RU" altLang="ru-RU" sz="2800" dirty="0"/>
            </a:br>
            <a:endParaRPr lang="ru-RU" altLang="ru-RU" sz="2800" b="1" dirty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idx="1"/>
          </p:nvPr>
        </p:nvSpPr>
        <p:spPr>
          <a:xfrm>
            <a:off x="0" y="1143000"/>
            <a:ext cx="9144000" cy="4983163"/>
          </a:xfrm>
        </p:spPr>
        <p:txBody>
          <a:bodyPr vert="horz" wrap="square" lIns="91440" tIns="45720" rIns="91440" bIns="45720" numCol="1" rtlCol="0" anchor="t" anchorCtr="0" compatLnSpc="1">
            <a:normAutofit fontScale="25000" lnSpcReduction="20000"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идентификацию физических лиц и (или) транспортных средств, при их перемещении через контрольно-пропускные пункты (посты) на границах зоны ТБ и (или) ее частей, а также критических элементов ОТИ (далее –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видеоидентификация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);</a:t>
            </a:r>
            <a:endParaRPr kumimoji="0" lang="ru-RU" sz="7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обнаружение и распознавание характера событий, связанных с объектами видеонаблюдения, на основании данных видеонаблюдения и их обнаружение в произвольном месте и произвольное время в секторе свободного доступа зоны ТБ и перевозочном секторе зоны ТБ, а также на критических элементах ОТИ(далее –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видеораспознавание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);</a:t>
            </a:r>
            <a:endParaRPr kumimoji="0" lang="ru-RU" sz="7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обнаружение физических лиц и транспортных средств, на основании данных видеонаблюдения в произвольном месте и произвольное время (далее -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видеообнаружение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в технологическом секторе зоны ТБ ОТИ;</a:t>
            </a:r>
            <a:endParaRPr kumimoji="0" lang="ru-RU" sz="7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обнаружение физических лиц и транспортных средств, являющихся объектами видеонаблюдения, в заданном месте и заданное время (далее - </a:t>
            </a:r>
            <a:r>
              <a:rPr kumimoji="0" lang="ru-RU" sz="7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видеомониторинг</a:t>
            </a: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по периметру зоны ТБ ОТИ;</a:t>
            </a:r>
            <a:endParaRPr kumimoji="0" lang="ru-RU" sz="7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передачу данных с системы видеонаблюдения в соответствии с порядком передачи данных в режиме реального времени;</a:t>
            </a:r>
            <a:endParaRPr kumimoji="0" lang="ru-RU" sz="7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хранение в электронном виде данных с технических средств обеспечения транспортной безопасности, обладающих необходимыми для этого конструктивными особенностями, в течение не менее 30 суток;</a:t>
            </a:r>
            <a:endParaRPr kumimoji="0" lang="ru-RU" sz="7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7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выявление нарушителя, в том числе оснащенного материальными объектами, которые могут быть использованы для проникновения на объект транспортной инфраструктуры (транспортное средство) вне контрольно-пропускного пункта (далее - подготовленный нарушитель), в режиме реального времени на всем периметре внешних границ зоны ТБ и критических элементов ОТИ;</a:t>
            </a:r>
            <a:endParaRPr kumimoji="0" lang="ru-RU" sz="7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ru-RU" sz="64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Номер слайда 5"/>
          <p:cNvSpPr txBox="1">
            <a:spLocks noGrp="1"/>
          </p:cNvSpPr>
          <p:nvPr>
            <p:ph type="sldNum" sz="quarter" idx="12"/>
          </p:nvPr>
        </p:nvSpPr>
        <p:spPr>
          <a:noFill/>
          <a:ln>
            <a:noFill/>
          </a:ln>
        </p:spPr>
        <p:txBody>
          <a:bodyPr anchor="ctr" anchorCtr="0"/>
          <a:p>
            <a:pPr marL="0" indent="0" algn="r" eaLnBrk="1" hangingPunct="1">
              <a:spcBef>
                <a:spcPct val="0"/>
              </a:spcBef>
              <a:buFontTx/>
              <a:buNone/>
            </a:pPr>
            <a:fld id="{9A0DB2DC-4C9A-4742-B13C-FB6460FD3503}" type="slidenum">
              <a:rPr lang="ru-RU" altLang="ru-RU" sz="1200" dirty="0">
                <a:latin typeface="Arial" panose="020B0604020202020204" pitchFamily="34" charset="0"/>
              </a:rPr>
            </a:fld>
            <a:endParaRPr lang="ru-RU" altLang="ru-RU" sz="1200" dirty="0">
              <a:latin typeface="Arial" panose="020B0604020202020204" pitchFamily="34" charset="0"/>
            </a:endParaRPr>
          </a:p>
        </p:txBody>
      </p:sp>
      <p:grpSp>
        <p:nvGrpSpPr>
          <p:cNvPr id="10243" name="AutoShape 7"/>
          <p:cNvGrpSpPr/>
          <p:nvPr/>
        </p:nvGrpSpPr>
        <p:grpSpPr>
          <a:xfrm>
            <a:off x="563563" y="1363663"/>
            <a:ext cx="8053387" cy="4365625"/>
            <a:chOff x="430" y="518"/>
            <a:chExt cx="5073" cy="638"/>
          </a:xfrm>
        </p:grpSpPr>
        <p:pic>
          <p:nvPicPr>
            <p:cNvPr id="10247" name="AutoShape 7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430" y="518"/>
              <a:ext cx="5073" cy="63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248" name="Text Box 5"/>
            <p:cNvSpPr txBox="1"/>
            <p:nvPr/>
          </p:nvSpPr>
          <p:spPr>
            <a:xfrm>
              <a:off x="511" y="566"/>
              <a:ext cx="4933" cy="51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72000" tIns="45629" rIns="45629" bIns="45629" anchor="ctr" anchorCtr="0"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ru-RU" altLang="ru-RU" sz="1400" b="1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0244" name="Rectangle 6"/>
          <p:cNvSpPr/>
          <p:nvPr/>
        </p:nvSpPr>
        <p:spPr>
          <a:xfrm>
            <a:off x="0" y="1076325"/>
            <a:ext cx="9144000" cy="513905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800" b="1" dirty="0">
                <a:latin typeface="Arial" panose="020B0604020202020204" pitchFamily="34" charset="0"/>
              </a:rPr>
              <a:t>-</a:t>
            </a:r>
            <a:r>
              <a:rPr lang="ru-RU" altLang="ru-RU" sz="2000" b="1" dirty="0">
                <a:latin typeface="Arial" panose="020B0604020202020204" pitchFamily="34" charset="0"/>
              </a:rPr>
              <a:t>электронное документирование перемещения персонала и посетителей в зону ТБ и на критические элементы ОТИ или из них;</a:t>
            </a:r>
            <a:endParaRPr lang="ru-RU" altLang="ru-RU" sz="2000" b="1" dirty="0">
              <a:latin typeface="Arial" panose="020B060402020202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Arial" panose="020B0604020202020204" pitchFamily="34" charset="0"/>
              </a:rPr>
              <a:t>- идентификация данных постоянного пропуска с предъявителем документа</a:t>
            </a:r>
            <a:endParaRPr lang="ru-RU" altLang="ru-RU" sz="2000" b="1" dirty="0">
              <a:latin typeface="Arial" panose="020B060402020202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Arial" panose="020B0604020202020204" pitchFamily="34" charset="0"/>
              </a:rPr>
              <a:t>посредством применения биометрических устройств на границах зоны ТБ и</a:t>
            </a:r>
            <a:endParaRPr lang="ru-RU" altLang="ru-RU" sz="2000" b="1" dirty="0">
              <a:latin typeface="Arial" panose="020B060402020202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Arial" panose="020B0604020202020204" pitchFamily="34" charset="0"/>
              </a:rPr>
              <a:t>критических элементов ОТИ;</a:t>
            </a:r>
            <a:endParaRPr lang="ru-RU" altLang="ru-RU" sz="2000" b="1" dirty="0">
              <a:latin typeface="Arial" panose="020B060402020202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Arial" panose="020B0604020202020204" pitchFamily="34" charset="0"/>
              </a:rPr>
              <a:t>- передача данных о лицах, пропущенных в зоны ТБ или на критические элементы ОТИ в реальном времени;</a:t>
            </a:r>
            <a:endParaRPr lang="ru-RU" altLang="ru-RU" sz="2000" b="1" dirty="0">
              <a:latin typeface="Arial" panose="020B060402020202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Arial" panose="020B0604020202020204" pitchFamily="34" charset="0"/>
              </a:rPr>
              <a:t>- хранение данных в электронном виде со всех технических средств ОТБ в течение одного месяца; </a:t>
            </a:r>
            <a:endParaRPr lang="ru-RU" altLang="ru-RU" sz="2000" b="1" dirty="0">
              <a:latin typeface="Arial" panose="020B060402020202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latin typeface="Arial" panose="020B0604020202020204" pitchFamily="34" charset="0"/>
              </a:rPr>
              <a:t>- возможность интеграции технических средств ОТБ с другими охранными системами.</a:t>
            </a:r>
            <a:endParaRPr lang="ru-RU" altLang="ru-RU" sz="2000" b="1" dirty="0">
              <a:latin typeface="Arial" panose="020B0604020202020204" pitchFamily="34" charset="0"/>
            </a:endParaRPr>
          </a:p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latin typeface="Arial" panose="020B0604020202020204" pitchFamily="34" charset="0"/>
              </a:rPr>
              <a:t> </a:t>
            </a:r>
            <a:endParaRPr lang="ru-RU" altLang="ru-RU" sz="2000" dirty="0">
              <a:latin typeface="Arial" panose="020B0604020202020204" pitchFamily="34" charset="0"/>
            </a:endParaRPr>
          </a:p>
        </p:txBody>
      </p:sp>
      <p:sp>
        <p:nvSpPr>
          <p:cNvPr id="10245" name="Text Box 7"/>
          <p:cNvSpPr txBox="1"/>
          <p:nvPr/>
        </p:nvSpPr>
        <p:spPr>
          <a:xfrm>
            <a:off x="8229600" y="228600"/>
            <a:ext cx="5334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FontTx/>
              <a:buNone/>
            </a:pPr>
            <a:endParaRPr lang="ru-RU" altLang="ru-RU" sz="1800" dirty="0">
              <a:latin typeface="Arial" panose="020B0604020202020204" pitchFamily="34" charset="0"/>
            </a:endParaRPr>
          </a:p>
        </p:txBody>
      </p:sp>
      <p:sp>
        <p:nvSpPr>
          <p:cNvPr id="10246" name="Заголовок 1"/>
          <p:cNvSpPr>
            <a:spLocks noGrp="1"/>
          </p:cNvSpPr>
          <p:nvPr>
            <p:ph type="title"/>
          </p:nvPr>
        </p:nvSpPr>
        <p:spPr>
          <a:xfrm>
            <a:off x="563563" y="228600"/>
            <a:ext cx="8123237" cy="685800"/>
          </a:xfrm>
        </p:spPr>
        <p:txBody>
          <a:bodyPr vert="horz" wrap="square" lIns="91440" tIns="45720" rIns="91440" bIns="45720" anchor="ctr" anchorCtr="0"/>
          <a:p>
            <a:r>
              <a:rPr lang="ru-RU" altLang="ru-RU" sz="2400" b="1" dirty="0"/>
              <a:t>Посредством инженерно-технических систем и средств должно быть реализовано</a:t>
            </a:r>
            <a:endParaRPr lang="ru-RU" alt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13558</Words>
  <Application>WPS Presentation</Application>
  <PresentationFormat>Экран (4:3)</PresentationFormat>
  <Paragraphs>302</Paragraphs>
  <Slides>33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6" baseType="lpstr">
      <vt:lpstr>Arial</vt:lpstr>
      <vt:lpstr>SimSun</vt:lpstr>
      <vt:lpstr>Wingdings</vt:lpstr>
      <vt:lpstr>Calibri</vt:lpstr>
      <vt:lpstr>Times New Roman</vt:lpstr>
      <vt:lpstr>Helvetica</vt:lpstr>
      <vt:lpstr>Microsoft YaHei</vt:lpstr>
      <vt:lpstr>Arial Unicode MS</vt:lpstr>
      <vt:lpstr>Roboto Light</vt:lpstr>
      <vt:lpstr>Helvetica Light</vt:lpstr>
      <vt:lpstr>Arial Black</vt:lpstr>
      <vt:lpstr>Segoe Print</vt:lpstr>
      <vt:lpstr>Тема Office</vt:lpstr>
      <vt:lpstr>PowerPoint 演示文稿</vt:lpstr>
      <vt:lpstr>Объявление</vt:lpstr>
      <vt:lpstr>PowerPoint 演示文稿</vt:lpstr>
      <vt:lpstr>PowerPoint 演示文稿</vt:lpstr>
      <vt:lpstr>PowerPoint 演示文稿</vt:lpstr>
      <vt:lpstr>PowerPoint 演示文稿</vt:lpstr>
      <vt:lpstr>Конфигурация инженерно-технической системы ОТБ разрабатывается на основе утвержденного Плана ОТБ и предполагает следующие основные подсистемы: </vt:lpstr>
      <vt:lpstr>Субъект транспортной инфраструктуры в отношении объекта транспортной инфраструктуры обязан оснастить ОТИ техническими средствами и инженерными системами, обеспечивающими:   </vt:lpstr>
      <vt:lpstr>Посредством инженерно-технических систем и средств должно быть реализовано</vt:lpstr>
      <vt:lpstr>Система контроля управления доступом </vt:lpstr>
      <vt:lpstr>Сетевые СКУД </vt:lpstr>
      <vt:lpstr>Возможности СКУД</vt:lpstr>
      <vt:lpstr>Подсистема видеоконтроля </vt:lpstr>
      <vt:lpstr>PowerPoint 演示文稿</vt:lpstr>
      <vt:lpstr>Требования к системе видеонаблюдения</vt:lpstr>
      <vt:lpstr>Существующие типы видеоаналитических детекторов</vt:lpstr>
      <vt:lpstr>PowerPoint 演示文稿</vt:lpstr>
      <vt:lpstr>PowerPoint 演示文稿</vt:lpstr>
      <vt:lpstr>СРЕДСТВА РАДИАЦИОННОГО КОНТРОЛЯ</vt:lpstr>
      <vt:lpstr>PowerPoint 演示文稿</vt:lpstr>
      <vt:lpstr>Основное оборудование комплекса:</vt:lpstr>
      <vt:lpstr>Комплекс предназначен для: </vt:lpstr>
      <vt:lpstr>Взрывозащитный комплекс "Доспехи" </vt:lpstr>
      <vt:lpstr>Взрывозащитный контейнер </vt:lpstr>
      <vt:lpstr>Мобильный робототехнический комплекс "Антитеррорист"</vt:lpstr>
      <vt:lpstr>Блокиратор радиовзрывателей стационарный SPK-102 «РАДИОКУПОЛ» </vt:lpstr>
      <vt:lpstr>Прибор обеспечивает:</vt:lpstr>
      <vt:lpstr>Портативная рентгено-телевизионная установка </vt:lpstr>
      <vt:lpstr>Техническое обслуживание и ремонт ТСО — комплекс операций по поддержанию его работоспособности или исправности. </vt:lpstr>
      <vt:lpstr>Ремонт ТСО – комплекс мероприятий по поддержанию в исправности и восстановлению путем устранения возникших отказов </vt:lpstr>
      <vt:lpstr>Для обеспечения проведения работ по ТО ИТСО на каждом объекте должна находиться следующая документация:</vt:lpstr>
      <vt:lpstr>Вопросы для подготовки к следующему занятию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69</cp:revision>
  <dcterms:created xsi:type="dcterms:W3CDTF">2026-03-02T14:30:00Z</dcterms:created>
  <dcterms:modified xsi:type="dcterms:W3CDTF">2026-03-02T15:09:40Z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ICV">
    <vt:lpwstr>40AC2B02F91D465E94D16F5C3741A28F_13</vt:lpwstr>
  </property>
  <property fmtid="{D5CDD505-2E9C-101B-9397-08002B2CF9AE}" pid="4" name="KSOProductBuildVer">
    <vt:lpwstr>1049-12.2.0.23196</vt:lpwstr>
  </property>
</Properties>
</file>