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9" r:id="rId5"/>
    <p:sldId id="261" r:id="rId6"/>
    <p:sldId id="258" r:id="rId7"/>
    <p:sldId id="260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8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hyperlink" Target="https://moodle.kstu.ru/pluginfile.php/370405/mod_resource/content/1/%D0%94%D0%B5%D0%B9%D1%81%D1%82%D0%B2%D0%B8%D0%B5 %D1%8D%D0%BB %D1%82%D0%BE%D0%BA%D0%B0 %D0%BD%D0%B0 %D0%BE%D1%80%D0%B3%D0%B0%D0%BD%D0%B8%D0%B7%D0%BC %D1%87%D0%B5%D0%BB%D0%BE%D0%B2%D0%B5%D0%BA%D0%B0.pd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31265" y="160655"/>
            <a:ext cx="8340090" cy="685736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6917690" y="3518535"/>
            <a:ext cx="5029835" cy="29635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r"/>
            <a:r>
              <a:rPr lang="ru-RU" sz="3200" b="1" dirty="0">
                <a:solidFill>
                  <a:schemeClr val="tx1"/>
                </a:solidFill>
                <a:uFillTx/>
                <a:latin typeface="Calibri" panose="020F0502020204030204"/>
                <a:sym typeface="+mn-ea"/>
              </a:rPr>
              <a:t>Филиал </a:t>
            </a:r>
            <a:r>
              <a:rPr lang="ru-RU" sz="3200" b="1" dirty="0" err="1">
                <a:solidFill>
                  <a:schemeClr val="tx1"/>
                </a:solidFill>
                <a:uFillTx/>
                <a:latin typeface="Calibri" panose="020F0502020204030204"/>
                <a:sym typeface="+mn-ea"/>
              </a:rPr>
              <a:t>ПривГУПС</a:t>
            </a:r>
            <a:r>
              <a:rPr lang="ru-RU" sz="3200" b="1" dirty="0">
                <a:solidFill>
                  <a:schemeClr val="tx1"/>
                </a:solidFill>
                <a:uFillTx/>
                <a:latin typeface="Calibri" panose="020F0502020204030204"/>
                <a:sym typeface="+mn-ea"/>
              </a:rPr>
              <a:t> </a:t>
            </a:r>
            <a:endParaRPr lang="ru-RU" sz="3200" b="1" dirty="0">
              <a:solidFill>
                <a:schemeClr val="tx1"/>
              </a:solidFill>
              <a:uFillTx/>
              <a:latin typeface="Calibri" panose="020F0502020204030204"/>
            </a:endParaRPr>
          </a:p>
          <a:p>
            <a:pPr marL="0" indent="0" algn="r">
              <a:buNone/>
            </a:pPr>
            <a:r>
              <a:rPr lang="ru-RU" sz="3200" b="1">
                <a:solidFill>
                  <a:schemeClr val="tx1"/>
                </a:solidFill>
                <a:uFillTx/>
                <a:latin typeface="Calibri" panose="020F0502020204030204"/>
                <a:sym typeface="+mn-ea"/>
              </a:rPr>
              <a:t>в г</a:t>
            </a:r>
            <a:r>
              <a:rPr lang="ru-RU" sz="3200" b="1" dirty="0">
                <a:solidFill>
                  <a:schemeClr val="tx1"/>
                </a:solidFill>
                <a:uFillTx/>
                <a:latin typeface="Calibri" panose="020F0502020204030204"/>
                <a:sym typeface="+mn-ea"/>
              </a:rPr>
              <a:t>. Саратове</a:t>
            </a:r>
            <a:endParaRPr lang="ru-RU" sz="3200" b="1" dirty="0">
              <a:solidFill>
                <a:schemeClr val="tx1"/>
              </a:solidFill>
              <a:uFillTx/>
              <a:latin typeface="Calibri" panose="020F0502020204030204"/>
              <a:sym typeface="+mn-ea"/>
            </a:endParaRPr>
          </a:p>
          <a:p>
            <a:pPr marL="0" indent="0" algn="r">
              <a:buNone/>
            </a:pPr>
            <a:r>
              <a:rPr lang="ru-RU" sz="3200" dirty="0">
                <a:solidFill>
                  <a:schemeClr val="tx1"/>
                </a:solidFill>
                <a:uFillTx/>
                <a:sym typeface="+mn-ea"/>
              </a:rPr>
              <a:t>Преподаватель  по</a:t>
            </a:r>
            <a:endParaRPr lang="ru-RU" sz="3200" dirty="0">
              <a:solidFill>
                <a:schemeClr val="bg1"/>
              </a:solidFill>
              <a:uFillTx/>
              <a:sym typeface="+mn-ea"/>
            </a:endParaRPr>
          </a:p>
          <a:p>
            <a:pPr marL="0" indent="0" algn="l">
              <a:buNone/>
            </a:pPr>
            <a:r>
              <a:rPr lang="ru-RU" sz="3200" dirty="0">
                <a:solidFill>
                  <a:schemeClr val="tx1"/>
                </a:solidFill>
                <a:uFillTx/>
                <a:sym typeface="+mn-ea"/>
              </a:rPr>
              <a:t>                      ОХРАНЕ ТРУДА</a:t>
            </a:r>
            <a:endParaRPr lang="ru-RU" sz="3200" dirty="0">
              <a:solidFill>
                <a:schemeClr val="tx1"/>
              </a:solidFill>
              <a:uFillTx/>
              <a:sym typeface="+mn-ea"/>
            </a:endParaRPr>
          </a:p>
          <a:p>
            <a:pPr marL="0" indent="0" algn="ctr">
              <a:buNone/>
            </a:pPr>
            <a:r>
              <a:rPr lang="ru-RU" sz="3200" b="1" dirty="0">
                <a:solidFill>
                  <a:schemeClr val="tx1"/>
                </a:solidFill>
                <a:uFillTx/>
                <a:sym typeface="+mn-ea"/>
              </a:rPr>
              <a:t>                      Быкова И.В.</a:t>
            </a:r>
            <a:r>
              <a:rPr lang="ru-RU" sz="3200" b="1" dirty="0">
                <a:solidFill>
                  <a:schemeClr val="bg1"/>
                </a:solidFill>
                <a:uFillTx/>
                <a:sym typeface="+mn-ea"/>
              </a:rPr>
              <a:t>ова И.В.</a:t>
            </a:r>
            <a:endParaRPr lang="ru-RU" altLang="en-US" sz="3200" b="1" dirty="0">
              <a:solidFill>
                <a:schemeClr val="bg1"/>
              </a:solidFill>
              <a:uFillTx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33297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" y="316230"/>
            <a:ext cx="11636375" cy="6375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Изображение 1"/>
          <p:cNvPicPr/>
          <p:nvPr/>
        </p:nvPicPr>
        <p:blipFill>
          <a:blip r:embed="rId1"/>
          <a:stretch>
            <a:fillRect/>
          </a:stretch>
        </p:blipFill>
        <p:spPr>
          <a:xfrm>
            <a:off x="585470" y="318135"/>
            <a:ext cx="11155045" cy="61575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0560" y="405765"/>
            <a:ext cx="10967085" cy="61798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835" y="209550"/>
            <a:ext cx="11497310" cy="64541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1125" y="261620"/>
            <a:ext cx="9431655" cy="63341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724535" y="0"/>
            <a:ext cx="10825480" cy="685863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ctr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Общие</a:t>
            </a:r>
            <a:endParaRPr lang="en-US" altLang="en-US" sz="2800" b="0" i="1">
              <a:solidFill>
                <a:srgbClr val="333333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Сопровождаются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нарушением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деятельности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со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стороны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внутренних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органов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,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преимущественно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сердца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и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органов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дыхания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.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Возникают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рефлекторные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нарушения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,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остановка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дыхания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, </a:t>
            </a:r>
            <a:r>
              <a:rPr lang="en-US" altLang="en-US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судороги</a:t>
            </a:r>
            <a:r>
              <a:rPr lang="en-US" altLang="ru-RU"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.</a:t>
            </a:r>
            <a:endParaRPr lang="en-US" altLang="ru-RU" sz="2800" b="0" i="1">
              <a:solidFill>
                <a:srgbClr val="333333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По степени тяжести электрические удары условно делят на четыре степени: </a:t>
            </a:r>
            <a:endParaRPr sz="2800" b="0" i="1">
              <a:solidFill>
                <a:srgbClr val="333333"/>
              </a:solidFill>
              <a:latin typeface="Times New Roman" panose="02020603050405020304" charset="0"/>
              <a:ea typeface="ys text"/>
              <a:cs typeface="Times New Roman" panose="02020603050405020304" charset="0"/>
              <a:hlinkClick r:id="rId1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/>
              <a:buChar char="•"/>
            </a:pPr>
            <a:r>
              <a:rPr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I — судорожное сокращение мышц без потери сознания;</a:t>
            </a:r>
            <a:endParaRPr sz="2800" b="0" i="1">
              <a:solidFill>
                <a:srgbClr val="333333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/>
              <a:buChar char="•"/>
            </a:pPr>
            <a:r>
              <a:rPr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II — судорожное сокращение мышц с потерей сознания, но сохранившимся дыханием и работой сердца;</a:t>
            </a:r>
            <a:endParaRPr sz="2800" b="0" i="1">
              <a:solidFill>
                <a:srgbClr val="333333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/>
              <a:buChar char="•"/>
            </a:pPr>
            <a:r>
              <a:rPr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III — потеря сознания и нарушение сердечной деятельности или дыхания (либо того и другого вместе);</a:t>
            </a:r>
            <a:endParaRPr sz="2800" b="0" i="1">
              <a:solidFill>
                <a:srgbClr val="333333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 typeface="Arial" panose="020B0604020202020204"/>
              <a:buChar char="•"/>
            </a:pPr>
            <a:r>
              <a:rPr sz="2800" b="0" i="1">
                <a:solidFill>
                  <a:srgbClr val="333333"/>
                </a:solidFill>
                <a:latin typeface="Times New Roman" panose="02020603050405020304" charset="0"/>
                <a:ea typeface="ys text"/>
                <a:cs typeface="Times New Roman" panose="02020603050405020304" charset="0"/>
              </a:rPr>
              <a:t>IV — клиническая (мнимая) смерть — переходный период от жизни к смерти, наступающей с момента прекращения деятельности сердца и лёгких.</a:t>
            </a:r>
            <a:endParaRPr sz="2800" b="0" i="1">
              <a:solidFill>
                <a:srgbClr val="333333"/>
              </a:solidFill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751</Words>
  <Application>WPS Presentation</Application>
  <PresentationFormat>Widescreen</PresentationFormat>
  <Paragraphs>14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2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Calibri</vt:lpstr>
      <vt:lpstr>ys text</vt:lpstr>
      <vt:lpstr>Arial</vt:lpstr>
      <vt:lpstr>Segoe Print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User</dc:creator>
  <cp:lastModifiedBy>User</cp:lastModifiedBy>
  <cp:revision>7</cp:revision>
  <dcterms:created xsi:type="dcterms:W3CDTF">2025-07-23T00:59:00Z</dcterms:created>
  <dcterms:modified xsi:type="dcterms:W3CDTF">2026-02-25T16:37:06Z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53D98EA922644B478A13410A32A3BB50_13</vt:lpwstr>
  </property>
  <property fmtid="{D5CDD505-2E9C-101B-9397-08002B2CF9AE}" pid="3" name="KSOProductBuildVer">
    <vt:lpwstr>1049-12.2.0.23196</vt:lpwstr>
  </property>
</Properties>
</file>