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80" r:id="rId4"/>
    <p:sldId id="259" r:id="rId5"/>
    <p:sldId id="260" r:id="rId6"/>
    <p:sldId id="261" r:id="rId7"/>
    <p:sldId id="281" r:id="rId8"/>
    <p:sldId id="262" r:id="rId9"/>
    <p:sldId id="266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E5FD53DB-0D2B-4232-9787-7EBA4522C3B3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6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F5328BE8-274C-4212-A11A-852FB03864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5A2DE-412E-40C6-BA7E-AE7130CC6485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79AA8-9D02-40EE-99F0-048B5BBFC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AD023-B696-4D75-87C1-E80C566C44AE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8AB9F-84E6-41CC-9029-A0FE4208CE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E192D0-1AE0-444E-A71E-5C29E382AE9E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9D3986C-9C0D-4438-95FF-0A9A04ED3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936481D0-11E4-4888-B323-3F39CE00F3A2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54973E15-00D6-43CA-B6F3-6B12742D01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83E3AF-8EB3-4F94-BABA-F7EA46C69190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4492E93-9144-4688-BBEC-D41042111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3134EC3-3FE4-472D-8600-24BA16202674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C4BE0AF-B4FB-45F4-B028-602A050D06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BFA14F4-4667-42B6-8AE8-8671C184D87E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C9FE80C-0A26-4EE1-9715-ABA5F9834A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54EE9-BC65-4B43-BE27-D82C8E3D751C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161DE-CB43-4136-960B-CD793F8FDF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1D7A0DA0-9EE9-4134-9489-D65AA3DF3B1C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119E56F-8AEE-4C71-9C67-F6A718398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171D1317-A8BE-4DA0-9C27-739DD2D0B97E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ACEBF74F-ACF1-4A20-A6DA-6782AB238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B684F84-66C4-4336-A113-F0B85946FC37}" type="datetimeFigureOut">
              <a:rPr lang="ru-RU"/>
              <a:pPr>
                <a:defRPr/>
              </a:pPr>
              <a:t>03.05.2025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tx2">
                    <a:shade val="9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5D0F73F-8821-4CB7-B2B2-2A6318F7E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85" r:id="rId7"/>
    <p:sldLayoutId id="2147483794" r:id="rId8"/>
    <p:sldLayoutId id="2147483795" r:id="rId9"/>
    <p:sldLayoutId id="2147483786" r:id="rId10"/>
    <p:sldLayoutId id="2147483787" r:id="rId11"/>
  </p:sldLayoutIdLst>
  <p:transition>
    <p:wedge/>
  </p:transition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EDE8CD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Century Gothic" pitchFamily="34" charset="0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Century Gothic" pitchFamily="34" charset="0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Century Gothic" pitchFamily="34" charset="0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Century Gothic" pitchFamily="34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Century Gothic" pitchFamily="34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Century Gothic" pitchFamily="34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Century Gothic" pitchFamily="34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Century Gothic" pitchFamily="34" charset="0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2819400"/>
            <a:ext cx="8786812" cy="2109798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4000" b="1" dirty="0" smtClean="0"/>
              <a:t>Тема</a:t>
            </a:r>
            <a:r>
              <a:rPr lang="ru-RU" sz="4000" b="1" dirty="0" smtClean="0"/>
              <a:t>: </a:t>
            </a:r>
            <a:r>
              <a:rPr lang="ru-RU" sz="4000" b="1" dirty="0" smtClean="0"/>
              <a:t>«Системы управления базами данных. </a:t>
            </a:r>
          </a:p>
          <a:p>
            <a:pPr algn="ctr" eaLnBrk="1" hangingPunct="1">
              <a:spcBef>
                <a:spcPct val="0"/>
              </a:spcBef>
            </a:pPr>
            <a:r>
              <a:rPr lang="ru-RU" sz="4000" b="1" dirty="0" smtClean="0"/>
              <a:t>СУБД  </a:t>
            </a:r>
            <a:r>
              <a:rPr lang="en-US" sz="4000" b="1" dirty="0" smtClean="0"/>
              <a:t>MS Access</a:t>
            </a:r>
            <a:r>
              <a:rPr lang="ru-RU" sz="4000" b="1" dirty="0" smtClean="0"/>
              <a:t>»</a:t>
            </a:r>
            <a:endParaRPr lang="ru-RU" sz="4000" b="1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Работа в режиме таблицы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285750" y="1428750"/>
            <a:ext cx="8572500" cy="4957763"/>
          </a:xfrm>
        </p:spPr>
        <p:txBody>
          <a:bodyPr/>
          <a:lstStyle/>
          <a:p>
            <a:pPr marL="0" indent="442913" algn="just" eaLnBrk="1" hangingPunct="1">
              <a:buFont typeface="Wingdings 2" pitchFamily="18" charset="2"/>
              <a:buNone/>
            </a:pPr>
            <a:r>
              <a:rPr lang="ru-RU" smtClean="0"/>
              <a:t>В Microsoft Office Access данные организуются в таблицы. Каждая строка таблицы называется записью. В одной записи можно комбинировать данные разного типа. Каждый столбец, называемый также полем таблицы, как правило, содержит в себе однотипную информацию.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285750"/>
            <a:ext cx="8229600" cy="3500438"/>
          </a:xfrm>
        </p:spPr>
        <p:txBody>
          <a:bodyPr>
            <a:normAutofit fontScale="92500" lnSpcReduction="20000"/>
          </a:bodyPr>
          <a:lstStyle/>
          <a:p>
            <a:pPr marL="0" indent="442913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Простая база данных может состоять всего из одной таблицы, однако чаще базы данных содержат несколько связанных между собой таблиц. После создания новой базы данных </a:t>
            </a:r>
            <a:r>
              <a:rPr lang="ru-RU" dirty="0" err="1" smtClean="0"/>
              <a:t>Microsoft</a:t>
            </a:r>
            <a:r>
              <a:rPr lang="ru-RU" dirty="0" smtClean="0"/>
              <a:t> </a:t>
            </a:r>
            <a:r>
              <a:rPr lang="ru-RU" dirty="0" err="1" smtClean="0"/>
              <a:t>Office</a:t>
            </a:r>
            <a:r>
              <a:rPr lang="ru-RU" dirty="0" smtClean="0"/>
              <a:t> </a:t>
            </a:r>
            <a:r>
              <a:rPr lang="ru-RU" dirty="0" err="1" smtClean="0"/>
              <a:t>Access</a:t>
            </a:r>
            <a:r>
              <a:rPr lang="ru-RU" dirty="0" smtClean="0"/>
              <a:t> 2007 открывает пустую таблицу с именем «Таблица1». В таблице задано единственное поле – «Код»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19459" name="Рисунок 3"/>
          <p:cNvPicPr>
            <a:picLocks noChangeAspect="1" noChangeArrowheads="1"/>
          </p:cNvPicPr>
          <p:nvPr/>
        </p:nvPicPr>
        <p:blipFill>
          <a:blip r:embed="rId2"/>
          <a:srcRect l="39955" t="26025" r="41273" b="64799"/>
          <a:stretch>
            <a:fillRect/>
          </a:stretch>
        </p:blipFill>
        <p:spPr bwMode="auto">
          <a:xfrm>
            <a:off x="1643063" y="3857625"/>
            <a:ext cx="621506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72066" y="1571612"/>
            <a:ext cx="3800475" cy="1143000"/>
          </a:xfrm>
        </p:spPr>
        <p:txBody>
          <a:bodyPr>
            <a:normAutofit fontScale="90000"/>
          </a:bodyPr>
          <a:lstStyle/>
          <a:p>
            <a:pPr indent="388938" algn="just" eaLnBrk="1" fontAlgn="auto" hangingPunct="1">
              <a:spcAft>
                <a:spcPts val="0"/>
              </a:spcAft>
              <a:defRPr/>
            </a:pPr>
            <a:r>
              <a:rPr lang="ru-RU" sz="22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Структура таблицы, то есть список полей и их характеристик, создается непосредственно при вводе данных. Каждый раз при добавлении в таблицу нового столбца определяется новое поле.</a:t>
            </a:r>
            <a:endParaRPr lang="ru-RU" sz="20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pic>
        <p:nvPicPr>
          <p:cNvPr id="20483" name="Рисунок 3"/>
          <p:cNvPicPr>
            <a:picLocks noChangeAspect="1" noChangeArrowheads="1"/>
          </p:cNvPicPr>
          <p:nvPr/>
        </p:nvPicPr>
        <p:blipFill>
          <a:blip r:embed="rId2"/>
          <a:srcRect l="29045" t="42780" r="30527" b="46263"/>
          <a:stretch>
            <a:fillRect/>
          </a:stretch>
        </p:blipFill>
        <p:spPr bwMode="auto">
          <a:xfrm>
            <a:off x="285750" y="500063"/>
            <a:ext cx="464343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4"/>
          <p:cNvPicPr>
            <a:picLocks noChangeAspect="1" noChangeArrowheads="1"/>
          </p:cNvPicPr>
          <p:nvPr/>
        </p:nvPicPr>
        <p:blipFill>
          <a:blip r:embed="rId2"/>
          <a:srcRect l="29045" t="58540" r="30165" b="31764"/>
          <a:stretch>
            <a:fillRect/>
          </a:stretch>
        </p:blipFill>
        <p:spPr bwMode="auto">
          <a:xfrm>
            <a:off x="3286125" y="2786063"/>
            <a:ext cx="5484813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5"/>
          <p:cNvPicPr>
            <a:picLocks noChangeAspect="1" noChangeArrowheads="1"/>
          </p:cNvPicPr>
          <p:nvPr/>
        </p:nvPicPr>
        <p:blipFill>
          <a:blip r:embed="rId2"/>
          <a:srcRect l="29045" t="73712" r="24385" b="4266"/>
          <a:stretch>
            <a:fillRect/>
          </a:stretch>
        </p:blipFill>
        <p:spPr bwMode="auto">
          <a:xfrm>
            <a:off x="214313" y="4357688"/>
            <a:ext cx="42148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5750" y="2143125"/>
            <a:ext cx="45720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29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Тип данных для нового поля задается на основе типа введенных данных.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7688" y="4357688"/>
            <a:ext cx="4572000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29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n-lt"/>
                <a:cs typeface="+mn-cs"/>
              </a:rPr>
              <a:t>При попытке ввести в это поле данные другого типа будет выдано соответствующее предупреждение и предложены варианты выхода из сложившейся ситуации.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5750" y="5934075"/>
            <a:ext cx="8501063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n-lt"/>
                <a:cs typeface="+mn-cs"/>
              </a:rPr>
              <a:t>В данном случае можно либо ввести новое значение в ячейку, либо изменить тип поля на текстовый.</a:t>
            </a: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928688"/>
            <a:ext cx="8229600" cy="4525962"/>
          </a:xfrm>
        </p:spPr>
        <p:txBody>
          <a:bodyPr>
            <a:normAutofit fontScale="85000" lnSpcReduction="20000"/>
          </a:bodyPr>
          <a:lstStyle/>
          <a:p>
            <a:pPr marL="0" indent="442913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tabLst>
                <a:tab pos="179388" algn="l"/>
              </a:tabLst>
              <a:defRPr/>
            </a:pPr>
            <a:r>
              <a:rPr lang="ru-RU" dirty="0" smtClean="0"/>
              <a:t>Для редактирования структуры таблицы можно также воспользоваться инструментами «ленты» </a:t>
            </a:r>
            <a:r>
              <a:rPr lang="ru-RU" dirty="0" err="1" smtClean="0"/>
              <a:t>Access</a:t>
            </a:r>
            <a:r>
              <a:rPr lang="ru-RU" dirty="0" smtClean="0"/>
              <a:t>, расположенными на странице «Режим таблицы». 	</a:t>
            </a:r>
          </a:p>
          <a:p>
            <a:pPr marL="0" indent="442913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tabLst>
                <a:tab pos="179388" algn="l"/>
              </a:tabLst>
              <a:defRPr/>
            </a:pPr>
            <a:r>
              <a:rPr lang="ru-RU" dirty="0" smtClean="0"/>
              <a:t>Для добавления поля в таблицу нужно нажать  кнопку «Новое поле» в группе «Поля и столбцы».</a:t>
            </a:r>
          </a:p>
          <a:p>
            <a:pPr marL="0" indent="442913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tabLst>
                <a:tab pos="179388" algn="l"/>
              </a:tabLst>
              <a:defRPr/>
            </a:pPr>
            <a:r>
              <a:rPr lang="ru-RU" dirty="0" smtClean="0"/>
              <a:t>В появившемся на экране списке «Шаблоны поля» выбирается нужный тип данных, которые будут содержаться в поле. Выбранное поле можно поместить в таблицу перетаскиванием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3"/>
          <p:cNvPicPr>
            <a:picLocks noChangeAspect="1" noChangeArrowheads="1"/>
          </p:cNvPicPr>
          <p:nvPr/>
        </p:nvPicPr>
        <p:blipFill>
          <a:blip r:embed="rId2"/>
          <a:srcRect l="18053" t="34138" r="19496" b="895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indent="388938" algn="l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Для быстрого добавления в таблицу нового поля необходимо нажать  кнопку «Вставить»</a:t>
            </a:r>
            <a:endParaRPr lang="ru-RU" sz="28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pic>
        <p:nvPicPr>
          <p:cNvPr id="23555" name="Рисунок 3"/>
          <p:cNvPicPr>
            <a:picLocks noChangeAspect="1" noChangeArrowheads="1"/>
          </p:cNvPicPr>
          <p:nvPr/>
        </p:nvPicPr>
        <p:blipFill>
          <a:blip r:embed="rId2"/>
          <a:srcRect l="18137" t="25070" r="19482" b="18973"/>
          <a:stretch>
            <a:fillRect/>
          </a:stretch>
        </p:blipFill>
        <p:spPr bwMode="auto">
          <a:xfrm>
            <a:off x="1214438" y="1500188"/>
            <a:ext cx="6715125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Работа в режиме конструктора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42913" algn="just" eaLnBrk="1" hangingPunct="1">
              <a:buFont typeface="Wingdings 2" pitchFamily="18" charset="2"/>
              <a:buNone/>
            </a:pPr>
            <a:r>
              <a:rPr lang="ru-RU" smtClean="0"/>
              <a:t>Также для создания таблицы можно было воспользоваться кнопкой «Конструктор таблиц», чтобы сначала нужно определить   в режиме конструктора структуру таблицы, а затем переключиться  в режим таблицы для ввода данных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3"/>
          <p:cNvPicPr>
            <a:picLocks noChangeAspect="1" noChangeArrowheads="1"/>
          </p:cNvPicPr>
          <p:nvPr/>
        </p:nvPicPr>
        <p:blipFill>
          <a:blip r:embed="rId2"/>
          <a:srcRect l="18053" t="23187" r="19496" b="207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282" y="1000108"/>
            <a:ext cx="4572000" cy="4429125"/>
          </a:xfrm>
        </p:spPr>
        <p:txBody>
          <a:bodyPr>
            <a:noAutofit/>
          </a:bodyPr>
          <a:lstStyle/>
          <a:p>
            <a:pPr indent="388938" algn="just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С помощью инструментов вкладки «ленты» «Конструктор» можно сделать выбранное поле таблицы ключевым; вставить или удалить строки с описанием полей; добавить в таблицу столбец подстановок, то есть поле, значения которого можно выбирать из списка; задать список полей для индексирования таблицы; показать или скрыть окно редактирования общих свойств таблицы</a:t>
            </a:r>
            <a:endParaRPr lang="ru-RU" sz="20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pic>
        <p:nvPicPr>
          <p:cNvPr id="26627" name="Рисунок 3"/>
          <p:cNvPicPr>
            <a:picLocks noChangeAspect="1" noChangeArrowheads="1"/>
          </p:cNvPicPr>
          <p:nvPr/>
        </p:nvPicPr>
        <p:blipFill>
          <a:blip r:embed="rId2"/>
          <a:srcRect l="18076" t="34042" r="37224" b="10944"/>
          <a:stretch>
            <a:fillRect/>
          </a:stretch>
        </p:blipFill>
        <p:spPr bwMode="auto">
          <a:xfrm>
            <a:off x="4929188" y="928688"/>
            <a:ext cx="38576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Открытие существующей базы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442913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Для того чтобы открыть существующую базу данных, нужно нажать  кнопку «</a:t>
            </a:r>
            <a:r>
              <a:rPr lang="ru-RU" dirty="0" err="1" smtClean="0"/>
              <a:t>Office</a:t>
            </a:r>
            <a:r>
              <a:rPr lang="ru-RU" dirty="0" smtClean="0"/>
              <a:t>» и выбрать  в меню команду «Открыть». Выбрать   папку, в которой находится файл нужной Вам базы данных, и выделила  этот файл щелчком на нем.</a:t>
            </a:r>
          </a:p>
          <a:p>
            <a:pPr marL="0" indent="442913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Базы данных, созданные в формате </a:t>
            </a:r>
            <a:r>
              <a:rPr lang="ru-RU" dirty="0" err="1" smtClean="0"/>
              <a:t>Microsoft</a:t>
            </a:r>
            <a:r>
              <a:rPr lang="ru-RU" dirty="0" smtClean="0"/>
              <a:t> </a:t>
            </a:r>
            <a:r>
              <a:rPr lang="ru-RU" dirty="0" err="1" smtClean="0"/>
              <a:t>Office</a:t>
            </a:r>
            <a:r>
              <a:rPr lang="ru-RU" dirty="0" smtClean="0"/>
              <a:t> </a:t>
            </a:r>
            <a:r>
              <a:rPr lang="ru-RU" dirty="0" err="1" smtClean="0"/>
              <a:t>Access</a:t>
            </a:r>
            <a:r>
              <a:rPr lang="ru-RU" dirty="0" smtClean="0"/>
              <a:t> 2007, имеют расширение имени файла «ACCDB», а базы данных, созданные в более ранних форматах </a:t>
            </a:r>
            <a:r>
              <a:rPr lang="ru-RU" dirty="0" err="1" smtClean="0"/>
              <a:t>Access</a:t>
            </a:r>
            <a:r>
              <a:rPr lang="ru-RU" dirty="0" smtClean="0"/>
              <a:t>, — расширение «MDB».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Microsoft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Access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743450"/>
          </a:xfrm>
        </p:spPr>
        <p:txBody>
          <a:bodyPr>
            <a:noAutofit/>
          </a:bodyPr>
          <a:lstStyle/>
          <a:p>
            <a:pPr marL="0" indent="442913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err="1" smtClean="0"/>
              <a:t>Access</a:t>
            </a:r>
            <a:r>
              <a:rPr lang="ru-RU" sz="2200" dirty="0" smtClean="0"/>
              <a:t> - система управления базами данных (СУБД). </a:t>
            </a:r>
            <a:r>
              <a:rPr lang="ru-RU" sz="2200" dirty="0" err="1" smtClean="0"/>
              <a:t>Access</a:t>
            </a:r>
            <a:r>
              <a:rPr lang="ru-RU" sz="2200" dirty="0" smtClean="0"/>
              <a:t> используется</a:t>
            </a:r>
            <a:r>
              <a:rPr lang="en-US" sz="2200" dirty="0" smtClean="0"/>
              <a:t> </a:t>
            </a:r>
            <a:r>
              <a:rPr lang="ru-RU" sz="2200" dirty="0" smtClean="0"/>
              <a:t>для хранения и поиска данных, представления информации в удобном виде и автоматизации выполнения повторяющихся задач.</a:t>
            </a:r>
          </a:p>
          <a:p>
            <a:pPr marL="0" indent="442913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200" dirty="0" smtClean="0"/>
              <a:t>Разработка с помощью </a:t>
            </a:r>
            <a:r>
              <a:rPr lang="ru-RU" sz="2200" dirty="0" err="1" smtClean="0"/>
              <a:t>Access</a:t>
            </a:r>
            <a:r>
              <a:rPr lang="ru-RU" sz="2200" dirty="0" smtClean="0"/>
              <a:t> простых и удобных форм ввода данных, обработки данных и генерации сложных отчетов. Применение </a:t>
            </a:r>
            <a:r>
              <a:rPr lang="ru-RU" sz="2200" dirty="0" err="1" smtClean="0"/>
              <a:t>Access</a:t>
            </a:r>
            <a:r>
              <a:rPr lang="ru-RU" sz="2200" dirty="0" smtClean="0"/>
              <a:t> для размещения форм </a:t>
            </a:r>
            <a:r>
              <a:rPr lang="ru-RU" sz="2200" dirty="0" err="1" smtClean="0"/>
              <a:t>Access</a:t>
            </a:r>
            <a:r>
              <a:rPr lang="ru-RU" sz="2200" dirty="0" smtClean="0"/>
              <a:t> в виде документов HTML на Web-страницах и обмена данными с узлами </a:t>
            </a:r>
            <a:r>
              <a:rPr lang="ru-RU" sz="2200" dirty="0" err="1" smtClean="0"/>
              <a:t>Internet</a:t>
            </a:r>
            <a:r>
              <a:rPr lang="ru-RU" sz="2200" dirty="0" smtClean="0"/>
              <a:t>/</a:t>
            </a:r>
            <a:r>
              <a:rPr lang="ru-RU" sz="2200" dirty="0" err="1" smtClean="0"/>
              <a:t>Intranet</a:t>
            </a:r>
            <a:r>
              <a:rPr lang="ru-RU" sz="2200" dirty="0" smtClean="0"/>
              <a:t>. Поддержка в </a:t>
            </a:r>
            <a:r>
              <a:rPr lang="ru-RU" sz="2200" dirty="0" err="1" smtClean="0"/>
              <a:t>Access</a:t>
            </a:r>
            <a:r>
              <a:rPr lang="ru-RU" sz="2200" dirty="0" smtClean="0"/>
              <a:t> механизма Запроса по образцу (</a:t>
            </a:r>
            <a:r>
              <a:rPr lang="ru-RU" sz="2200" dirty="0" err="1" smtClean="0"/>
              <a:t>Query</a:t>
            </a:r>
            <a:r>
              <a:rPr lang="ru-RU" sz="2200" dirty="0" smtClean="0"/>
              <a:t> </a:t>
            </a:r>
            <a:r>
              <a:rPr lang="ru-RU" sz="2200" dirty="0" err="1" smtClean="0"/>
              <a:t>by</a:t>
            </a:r>
            <a:r>
              <a:rPr lang="ru-RU" sz="2200" dirty="0" smtClean="0"/>
              <a:t> </a:t>
            </a:r>
            <a:r>
              <a:rPr lang="ru-RU" sz="2200" dirty="0" err="1" smtClean="0"/>
              <a:t>Example</a:t>
            </a:r>
            <a:r>
              <a:rPr lang="ru-RU" sz="2200" dirty="0" smtClean="0"/>
              <a:t> - QBE), обеспечивающая выборку, сортировку и поиск данных. Создание приложений без программирования с использованием макросов </a:t>
            </a:r>
            <a:r>
              <a:rPr lang="ru-RU" sz="2200" dirty="0" err="1" smtClean="0"/>
              <a:t>Access</a:t>
            </a:r>
            <a:r>
              <a:rPr lang="ru-RU" sz="2200" dirty="0" smtClean="0"/>
              <a:t>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ru-RU" sz="2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800"/>
                            </p:stCondLst>
                            <p:childTnLst>
                              <p:par>
                                <p:cTn id="11" presetID="3" presetClass="entr" presetSubtype="5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300"/>
                            </p:stCondLst>
                            <p:childTnLst>
                              <p:par>
                                <p:cTn id="1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800"/>
                            </p:stCondLst>
                            <p:childTnLst>
                              <p:par>
                                <p:cTn id="2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5"/>
          <p:cNvPicPr>
            <a:picLocks noChangeAspect="1" noChangeArrowheads="1"/>
          </p:cNvPicPr>
          <p:nvPr/>
        </p:nvPicPr>
        <p:blipFill>
          <a:blip r:embed="rId2"/>
          <a:srcRect l="18773" t="42044" r="19415" b="88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500063" y="357188"/>
            <a:ext cx="8229600" cy="4525962"/>
          </a:xfrm>
        </p:spPr>
        <p:txBody>
          <a:bodyPr/>
          <a:lstStyle/>
          <a:p>
            <a:pPr marL="0" indent="442913" algn="just" eaLnBrk="1" hangingPunct="1">
              <a:buFont typeface="Wingdings 2" pitchFamily="18" charset="2"/>
              <a:buNone/>
            </a:pPr>
            <a:r>
              <a:rPr lang="ru-RU" sz="2000" smtClean="0"/>
              <a:t>Выполнив двойной щелчок на файле, или нажав на кнопку «Открыть», можно открыть базу данных в режиме «По умолчанию».</a:t>
            </a:r>
          </a:p>
          <a:p>
            <a:pPr marL="0" indent="442913" algn="just" eaLnBrk="1" hangingPunct="1">
              <a:buFont typeface="Wingdings 2" pitchFamily="18" charset="2"/>
              <a:buNone/>
            </a:pPr>
            <a:r>
              <a:rPr lang="ru-RU" sz="2000" smtClean="0"/>
              <a:t>Если надо выбрать другой вариант открытия (например, при работе с многопользовательской базой данных), щелкнуть на стрелочке, расположенной справа от кнопки «Открыть».</a:t>
            </a:r>
          </a:p>
          <a:p>
            <a:pPr marL="0" indent="442913" algn="just" eaLnBrk="1" hangingPunct="1">
              <a:buFont typeface="Wingdings 2" pitchFamily="18" charset="2"/>
              <a:buNone/>
            </a:pPr>
            <a:r>
              <a:rPr lang="ru-RU" sz="2000" smtClean="0"/>
              <a:t>Выбор варианта только для чтения позволит открыть базу данных только для просмотра, без возможности редактирования</a:t>
            </a:r>
          </a:p>
        </p:txBody>
      </p:sp>
      <p:pic>
        <p:nvPicPr>
          <p:cNvPr id="29699" name="Рисунок 3"/>
          <p:cNvPicPr>
            <a:picLocks noChangeAspect="1" noChangeArrowheads="1"/>
          </p:cNvPicPr>
          <p:nvPr/>
        </p:nvPicPr>
        <p:blipFill>
          <a:blip r:embed="rId2"/>
          <a:srcRect l="41827" t="29973" r="43027" b="56049"/>
          <a:stretch>
            <a:fillRect/>
          </a:stretch>
        </p:blipFill>
        <p:spPr bwMode="auto">
          <a:xfrm>
            <a:off x="2428875" y="3571875"/>
            <a:ext cx="4500563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357188" y="500063"/>
            <a:ext cx="44291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2913" algn="just"/>
            <a:r>
              <a:rPr lang="ru-RU" sz="2400">
                <a:latin typeface="Century Gothic" pitchFamily="34" charset="0"/>
              </a:rPr>
              <a:t>Можно открыть базу данных в монопольном режиме, то есть запретить на время своей работы открывать эту базу остальным пользователям </a:t>
            </a:r>
          </a:p>
        </p:txBody>
      </p:sp>
      <p:pic>
        <p:nvPicPr>
          <p:cNvPr id="30723" name="Рисунок 7"/>
          <p:cNvPicPr>
            <a:picLocks noChangeAspect="1" noChangeArrowheads="1"/>
          </p:cNvPicPr>
          <p:nvPr/>
        </p:nvPicPr>
        <p:blipFill>
          <a:blip r:embed="rId2"/>
          <a:srcRect l="41827" t="46170" r="43027" b="43234"/>
          <a:stretch>
            <a:fillRect/>
          </a:stretch>
        </p:blipFill>
        <p:spPr bwMode="auto">
          <a:xfrm>
            <a:off x="4929188" y="500063"/>
            <a:ext cx="3786187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Прямоугольник 8"/>
          <p:cNvSpPr>
            <a:spLocks noChangeArrowheads="1"/>
          </p:cNvSpPr>
          <p:nvPr/>
        </p:nvSpPr>
        <p:spPr bwMode="auto">
          <a:xfrm>
            <a:off x="4643438" y="3929063"/>
            <a:ext cx="4214812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2913" algn="just"/>
            <a:r>
              <a:rPr lang="ru-RU" sz="2400">
                <a:latin typeface="Century Gothic" pitchFamily="34" charset="0"/>
              </a:rPr>
              <a:t>При выборе варианта «Монопольно для чтения» другие пользователи смогут открыть базу данных только для чтения.</a:t>
            </a:r>
          </a:p>
        </p:txBody>
      </p:sp>
      <p:pic>
        <p:nvPicPr>
          <p:cNvPr id="30725" name="Рисунок 9"/>
          <p:cNvPicPr>
            <a:picLocks noChangeAspect="1" noChangeArrowheads="1"/>
          </p:cNvPicPr>
          <p:nvPr/>
        </p:nvPicPr>
        <p:blipFill>
          <a:blip r:embed="rId2"/>
          <a:srcRect l="41827" t="60464" r="43021" b="28947"/>
          <a:stretch>
            <a:fillRect/>
          </a:stretch>
        </p:blipFill>
        <p:spPr bwMode="auto">
          <a:xfrm>
            <a:off x="428625" y="3714750"/>
            <a:ext cx="39290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476250"/>
            <a:ext cx="7086600" cy="7318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Типы данных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88" y="1143000"/>
            <a:ext cx="7673975" cy="4643438"/>
          </a:xfrm>
        </p:spPr>
        <p:txBody>
          <a:bodyPr/>
          <a:lstStyle/>
          <a:p>
            <a:pPr marL="0" indent="442913" algn="just" eaLnBrk="1" hangingPunct="1"/>
            <a:r>
              <a:rPr lang="ru-RU" sz="2800" i="1" u="sng" smtClean="0"/>
              <a:t>Текстовый</a:t>
            </a:r>
            <a:r>
              <a:rPr lang="ru-RU" sz="2800" smtClean="0"/>
              <a:t> – одна строка текста до 255 символов</a:t>
            </a:r>
          </a:p>
          <a:p>
            <a:pPr marL="0" indent="442913" algn="just" eaLnBrk="1" hangingPunct="1"/>
            <a:r>
              <a:rPr lang="ru-RU" sz="2800" i="1" u="sng" smtClean="0"/>
              <a:t>Поле МЕМО</a:t>
            </a:r>
            <a:r>
              <a:rPr lang="ru-RU" sz="2800" smtClean="0"/>
              <a:t> – текст из нескольких строк с полосой прокрутки до 65535 символов</a:t>
            </a:r>
          </a:p>
          <a:p>
            <a:pPr marL="0" indent="442913" algn="just" eaLnBrk="1" hangingPunct="1"/>
            <a:r>
              <a:rPr lang="ru-RU" sz="2800" i="1" u="sng" smtClean="0"/>
              <a:t>Числовой</a:t>
            </a:r>
            <a:r>
              <a:rPr lang="ru-RU" sz="2800" smtClean="0"/>
              <a:t> – число любого типа (целое, вещественное и т. д.)</a:t>
            </a:r>
          </a:p>
          <a:p>
            <a:pPr marL="0" indent="442913" algn="just" eaLnBrk="1" hangingPunct="1"/>
            <a:r>
              <a:rPr lang="ru-RU" sz="2800" i="1" u="sng" smtClean="0"/>
              <a:t>Дата/время</a:t>
            </a:r>
            <a:r>
              <a:rPr lang="ru-RU" sz="2800" smtClean="0"/>
              <a:t> – поле, содержащее дату или время</a:t>
            </a:r>
          </a:p>
          <a:p>
            <a:pPr marL="0" indent="442913" algn="just" eaLnBrk="1" hangingPunct="1"/>
            <a:r>
              <a:rPr lang="ru-RU" sz="2800" i="1" u="sng" smtClean="0"/>
              <a:t> Денежный</a:t>
            </a:r>
            <a:r>
              <a:rPr lang="ru-RU" sz="2800" smtClean="0"/>
              <a:t> – поле, выраженное в денежных единицах (рубли, </a:t>
            </a:r>
            <a:r>
              <a:rPr lang="en-US" sz="2800" smtClean="0"/>
              <a:t>$ </a:t>
            </a:r>
            <a:r>
              <a:rPr lang="ru-RU" sz="2800" smtClean="0"/>
              <a:t>и т.д.)</a:t>
            </a:r>
          </a:p>
          <a:p>
            <a:pPr marL="0" indent="442913" algn="just" eaLnBrk="1" hangingPunct="1"/>
            <a:endParaRPr lang="ru-RU" sz="280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428604"/>
            <a:ext cx="7086600" cy="7318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Типы данных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75" y="1071563"/>
            <a:ext cx="7888288" cy="2803525"/>
          </a:xfrm>
        </p:spPr>
        <p:txBody>
          <a:bodyPr/>
          <a:lstStyle/>
          <a:p>
            <a:pPr marL="0" indent="442913" algn="just" eaLnBrk="1" hangingPunct="1"/>
            <a:r>
              <a:rPr lang="ru-RU" i="1" u="sng" smtClean="0"/>
              <a:t>Счетчик</a:t>
            </a:r>
            <a:r>
              <a:rPr lang="ru-RU" smtClean="0"/>
              <a:t> – поле, которое вводится автоматически с вводом каждой записи, служит для нумерации записей</a:t>
            </a:r>
          </a:p>
          <a:p>
            <a:pPr marL="0" indent="442913" algn="just" eaLnBrk="1" hangingPunct="1"/>
            <a:r>
              <a:rPr lang="ru-RU" i="1" u="sng" smtClean="0"/>
              <a:t>Логический</a:t>
            </a:r>
            <a:r>
              <a:rPr lang="ru-RU" smtClean="0"/>
              <a:t> – содержит одно из значений </a:t>
            </a:r>
            <a:r>
              <a:rPr lang="en-US" smtClean="0"/>
              <a:t>True </a:t>
            </a:r>
            <a:r>
              <a:rPr lang="ru-RU" smtClean="0"/>
              <a:t>или</a:t>
            </a:r>
            <a:r>
              <a:rPr lang="en-US" smtClean="0"/>
              <a:t> False</a:t>
            </a:r>
            <a:r>
              <a:rPr lang="ru-RU" smtClean="0"/>
              <a:t> </a:t>
            </a:r>
          </a:p>
          <a:p>
            <a:pPr marL="0" indent="442913" algn="just" eaLnBrk="1" hangingPunct="1"/>
            <a:r>
              <a:rPr lang="ru-RU" i="1" u="sng" smtClean="0"/>
              <a:t>Поле объекта </a:t>
            </a:r>
            <a:r>
              <a:rPr lang="en-US" i="1" u="sng" smtClean="0"/>
              <a:t>OLE </a:t>
            </a:r>
            <a:r>
              <a:rPr lang="en-US" smtClean="0"/>
              <a:t>– </a:t>
            </a:r>
            <a:r>
              <a:rPr lang="ru-RU" smtClean="0"/>
              <a:t>содержит рисунки, звуковые файлы, таблицы </a:t>
            </a:r>
            <a:r>
              <a:rPr lang="en-US" smtClean="0"/>
              <a:t>Excel </a:t>
            </a:r>
            <a:r>
              <a:rPr lang="ru-RU" smtClean="0"/>
              <a:t>и т.д.</a:t>
            </a:r>
          </a:p>
          <a:p>
            <a:pPr marL="0" indent="442913" algn="just" eaLnBrk="1" hangingPunct="1"/>
            <a:r>
              <a:rPr lang="ru-RU" i="1" u="sng" smtClean="0"/>
              <a:t>Гиперссылка</a:t>
            </a:r>
            <a:r>
              <a:rPr lang="ru-RU" smtClean="0"/>
              <a:t> – поле для хранения </a:t>
            </a:r>
            <a:r>
              <a:rPr lang="en-US" smtClean="0"/>
              <a:t>URL-</a:t>
            </a:r>
            <a:r>
              <a:rPr lang="ru-RU" smtClean="0"/>
              <a:t>адресов</a:t>
            </a:r>
            <a:r>
              <a:rPr lang="en-US" smtClean="0"/>
              <a:t> Web-</a:t>
            </a:r>
            <a:r>
              <a:rPr lang="ru-RU" smtClean="0"/>
              <a:t>страниц </a:t>
            </a:r>
          </a:p>
          <a:p>
            <a:pPr marL="0" indent="442913" algn="just" eaLnBrk="1" hangingPunct="1"/>
            <a:endParaRPr lang="en-US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Запросы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Главное предназначение запросов – отбор данных на основании заданных условий и представления их в виде, удобном для пользователя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Запрос на выборку: должники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316" name="Picture 4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500188"/>
            <a:ext cx="82804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Формы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9525" y="1600200"/>
            <a:ext cx="7150100" cy="1900238"/>
          </a:xfrm>
        </p:spPr>
        <p:txBody>
          <a:bodyPr/>
          <a:lstStyle/>
          <a:p>
            <a:pPr marL="0" indent="360363" algn="just" eaLnBrk="1" hangingPunct="1"/>
            <a:r>
              <a:rPr lang="ru-RU" sz="2400" smtClean="0"/>
              <a:t>Позволяют отображать данные, содержащиеся в таблицах или запросах, в более удобном для восприятия виде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85875" y="2857500"/>
            <a:ext cx="542925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2913" algn="just">
              <a:defRPr/>
            </a:pPr>
            <a:r>
              <a:rPr lang="ru-RU" sz="2400" dirty="0">
                <a:latin typeface="+mn-lt"/>
              </a:rPr>
              <a:t>При помощи форм можно добавлять в таблицы новые данные, редактировать или удалять существующие</a:t>
            </a:r>
          </a:p>
          <a:p>
            <a:pPr indent="442913" algn="just">
              <a:defRPr/>
            </a:pPr>
            <a:r>
              <a:rPr lang="ru-RU" sz="2400" dirty="0">
                <a:latin typeface="+mn-lt"/>
              </a:rPr>
              <a:t>Может содержать рисунки, графики, фото и др. объекты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300"/>
                            </p:stCondLst>
                            <p:childTnLst>
                              <p:par>
                                <p:cTn id="1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Форма «Книги»</a:t>
            </a:r>
          </a:p>
        </p:txBody>
      </p:sp>
      <p:pic>
        <p:nvPicPr>
          <p:cNvPr id="12293" name="Picture 5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643063"/>
            <a:ext cx="7837488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Отчеты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Предназначены для печати данных, содержащихся в таблицах и запросах, в красиво оформленном виде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571480"/>
            <a:ext cx="7086600" cy="73183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Начало работы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75" y="1285875"/>
            <a:ext cx="6000750" cy="1684338"/>
          </a:xfrm>
        </p:spPr>
        <p:txBody>
          <a:bodyPr/>
          <a:lstStyle/>
          <a:p>
            <a:pPr marL="0" indent="442913" eaLnBrk="1" hangingPunct="1">
              <a:buFont typeface="Courier New" pitchFamily="49" charset="0"/>
              <a:buChar char="o"/>
            </a:pPr>
            <a:r>
              <a:rPr lang="ru-RU" smtClean="0"/>
              <a:t>Пуск → Программы → </a:t>
            </a:r>
            <a:r>
              <a:rPr lang="en-US" smtClean="0"/>
              <a:t>Microsoft Office </a:t>
            </a:r>
            <a:r>
              <a:rPr lang="ru-RU" smtClean="0"/>
              <a:t>→ </a:t>
            </a:r>
            <a:r>
              <a:rPr lang="en-US" smtClean="0"/>
              <a:t>Microsoft Access 200</a:t>
            </a:r>
            <a:r>
              <a:rPr lang="ru-RU" smtClean="0"/>
              <a:t>7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1563" y="3071813"/>
            <a:ext cx="7358062" cy="216058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2913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3200" dirty="0">
                <a:latin typeface="+mn-lt"/>
              </a:rPr>
              <a:t>Файл → Создать → Новая база данных</a:t>
            </a:r>
          </a:p>
          <a:p>
            <a:pPr indent="442913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3200" dirty="0">
                <a:latin typeface="+mn-lt"/>
              </a:rPr>
              <a:t>Задать имя создаваемой базе и сохранить на диске</a:t>
            </a:r>
          </a:p>
        </p:txBody>
      </p:sp>
      <p:pic>
        <p:nvPicPr>
          <p:cNvPr id="14338" name="Picture 2" descr="http://watcher.com.ua/wp-content/uploads/acces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214438"/>
            <a:ext cx="17859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500042"/>
            <a:ext cx="8572560" cy="43973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Пример отчета по предмету</a:t>
            </a:r>
          </a:p>
        </p:txBody>
      </p:sp>
      <p:pic>
        <p:nvPicPr>
          <p:cNvPr id="17412" name="Picture 4" descr="5"/>
          <p:cNvPicPr>
            <a:picLocks noChangeAspect="1" noChangeArrowheads="1"/>
          </p:cNvPicPr>
          <p:nvPr/>
        </p:nvPicPr>
        <p:blipFill>
          <a:blip r:embed="rId2"/>
          <a:srcRect l="24052" t="12923" r="14429" b="9335"/>
          <a:stretch>
            <a:fillRect/>
          </a:stretch>
        </p:blipFill>
        <p:spPr bwMode="auto">
          <a:xfrm>
            <a:off x="928688" y="928688"/>
            <a:ext cx="72993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14290"/>
            <a:ext cx="8229600" cy="857256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/>
              </a:rPr>
              <a:t>Макросы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1563" y="1000125"/>
            <a:ext cx="5740400" cy="1397000"/>
          </a:xfrm>
        </p:spPr>
        <p:txBody>
          <a:bodyPr/>
          <a:lstStyle/>
          <a:p>
            <a:pPr eaLnBrk="1" hangingPunct="1"/>
            <a:r>
              <a:rPr lang="ru-RU" smtClean="0"/>
              <a:t>Служат для автоматизации повторяющихся операций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357290" y="3143248"/>
            <a:ext cx="7086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53975" indent="-53975" algn="r"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Модули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187450" y="3789363"/>
            <a:ext cx="5832475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2800">
                <a:latin typeface="Century Gothic" pitchFamily="34" charset="0"/>
              </a:rPr>
              <a:t>Служат для автоматизации работы с БД. Называются процедурами обработки событий и пишутся на языке </a:t>
            </a:r>
            <a:r>
              <a:rPr lang="en-US" sz="2800">
                <a:latin typeface="Century Gothic" pitchFamily="34" charset="0"/>
              </a:rPr>
              <a:t>VBA</a:t>
            </a:r>
            <a:endParaRPr lang="ru-RU" sz="2800">
              <a:latin typeface="Century Gothic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  <p:bldP spid="184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/>
          <p:cNvPicPr>
            <a:picLocks noChangeAspect="1" noChangeArrowheads="1"/>
          </p:cNvPicPr>
          <p:nvPr/>
        </p:nvPicPr>
        <p:blipFill>
          <a:blip r:embed="rId2"/>
          <a:srcRect l="18053" t="28287" r="19496" b="1608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Основные элементы интерфейса</a:t>
            </a:r>
            <a:endParaRPr lang="ru-RU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442913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Основным элементом интерфейса </a:t>
            </a:r>
            <a:r>
              <a:rPr lang="ru-RU" dirty="0" err="1" smtClean="0"/>
              <a:t>Microsoft</a:t>
            </a:r>
            <a:r>
              <a:rPr lang="ru-RU" dirty="0" smtClean="0"/>
              <a:t> </a:t>
            </a:r>
            <a:r>
              <a:rPr lang="ru-RU" dirty="0" err="1" smtClean="0"/>
              <a:t>Office</a:t>
            </a:r>
            <a:r>
              <a:rPr lang="ru-RU" dirty="0" smtClean="0"/>
              <a:t> </a:t>
            </a:r>
            <a:r>
              <a:rPr lang="ru-RU" dirty="0" err="1" smtClean="0"/>
              <a:t>Access</a:t>
            </a:r>
            <a:r>
              <a:rPr lang="ru-RU" dirty="0" smtClean="0"/>
              <a:t> 2007 является «лента» - многостраничная область, расположенная в верхней части главного окна.</a:t>
            </a:r>
          </a:p>
          <a:p>
            <a:pPr marL="0" indent="442913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Каждая страница «ленты» содержит набор логически связанных управляющих элементов. Некоторые страницы ленты, такие как «Главная», «Создание», «Внешние данные», «Работа с базами данных» доступны все время работы с программой, другие являются контекстно-зависимыми, то есть появляются только при работе с определенными объектами.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3"/>
          <p:cNvPicPr>
            <a:picLocks noChangeAspect="1" noChangeArrowheads="1"/>
          </p:cNvPicPr>
          <p:nvPr/>
        </p:nvPicPr>
        <p:blipFill>
          <a:blip r:embed="rId2"/>
          <a:srcRect l="18076" t="17104" r="18890" b="2680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86314" y="2643182"/>
            <a:ext cx="258436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Лента 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rot="16200000" flipV="1">
            <a:off x="5429250" y="2143126"/>
            <a:ext cx="1000125" cy="2857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1979613" y="692150"/>
            <a:ext cx="5237162" cy="731838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flatTx/>
          </a:bodyPr>
          <a:lstStyle/>
          <a:p>
            <a:pPr algn="ctr" eaLnBrk="1" hangingPunct="1">
              <a:defRPr/>
            </a:pPr>
            <a:r>
              <a:rPr lang="ru-RU" sz="3200" dirty="0">
                <a:solidFill>
                  <a:schemeClr val="bg1"/>
                </a:solidFill>
              </a:rPr>
              <a:t>Объекты базы данных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611188" y="2133600"/>
            <a:ext cx="1943100" cy="7921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</a:rPr>
              <a:t>Таблицы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3708400" y="2492375"/>
            <a:ext cx="1943100" cy="7921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Формы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2411413" y="5373688"/>
            <a:ext cx="1943100" cy="7921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Модули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1116013" y="3860800"/>
            <a:ext cx="1943100" cy="7921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Отчеты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4859338" y="3789363"/>
            <a:ext cx="1943100" cy="7921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Макросы</a:t>
            </a: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6443663" y="2060575"/>
            <a:ext cx="1943100" cy="7921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Запросы</a:t>
            </a:r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2124075" y="1484313"/>
            <a:ext cx="576263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3203575" y="1557338"/>
            <a:ext cx="431800" cy="367188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5795963" y="1557338"/>
            <a:ext cx="360362" cy="20161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2411413" y="1557338"/>
            <a:ext cx="647700" cy="20161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>
            <a:off x="7092950" y="1557338"/>
            <a:ext cx="358775" cy="50323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4716463" y="1557338"/>
            <a:ext cx="0" cy="6477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9462" grpId="0" animBg="1"/>
      <p:bldP spid="19463" grpId="0" animBg="1"/>
      <p:bldP spid="19464" grpId="0" animBg="1"/>
      <p:bldP spid="19465" grpId="0" animBg="1"/>
      <p:bldP spid="194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Microsoft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Access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5143500"/>
          </a:xfrm>
        </p:spPr>
        <p:txBody>
          <a:bodyPr/>
          <a:lstStyle/>
          <a:p>
            <a:pPr marL="0" indent="442913" algn="just" eaLnBrk="1" hangingPunct="1">
              <a:buFont typeface="Wingdings 2" pitchFamily="18" charset="2"/>
              <a:buNone/>
            </a:pPr>
            <a:r>
              <a:rPr lang="ru-RU" sz="2400" smtClean="0"/>
              <a:t>В верхней части главного окна Microsoft Office Access 2007 находится панель быстрого доступа, предназначенная для вызова наиболее часто использующихся команд, например, быстрое сохранение документа, отмена последнего выполненного действия и так далее </a:t>
            </a:r>
          </a:p>
        </p:txBody>
      </p:sp>
      <p:pic>
        <p:nvPicPr>
          <p:cNvPr id="16388" name="Рисунок 3"/>
          <p:cNvPicPr>
            <a:picLocks noChangeAspect="1" noChangeArrowheads="1"/>
          </p:cNvPicPr>
          <p:nvPr/>
        </p:nvPicPr>
        <p:blipFill>
          <a:blip r:embed="rId2"/>
          <a:srcRect l="41722" t="65588" r="42638" b="28421"/>
          <a:stretch>
            <a:fillRect/>
          </a:stretch>
        </p:blipFill>
        <p:spPr bwMode="auto">
          <a:xfrm>
            <a:off x="1071563" y="3929063"/>
            <a:ext cx="72866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Microsoft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Access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5143500"/>
          </a:xfrm>
        </p:spPr>
        <p:txBody>
          <a:bodyPr/>
          <a:lstStyle/>
          <a:p>
            <a:pPr marL="0" indent="442913" algn="just" eaLnBrk="1" hangingPunct="1">
              <a:buFont typeface="Wingdings 2" pitchFamily="18" charset="2"/>
              <a:buNone/>
            </a:pPr>
            <a:r>
              <a:rPr lang="ru-RU" sz="2000" smtClean="0"/>
              <a:t>В нижней части окна Microsoft Office Access 2007 находится строка состояния, в которой отображаются сообщения о режиме работы программы, индикаторы хода выполнения операций и так далее. С помощью элементов управления, расположенных в строке состояния, можно быстро переключать режимы просмотра активного окна</a:t>
            </a:r>
          </a:p>
          <a:p>
            <a:pPr marL="0" indent="442913" algn="just" eaLnBrk="1" hangingPunct="1">
              <a:buFont typeface="Wingdings 2" pitchFamily="18" charset="2"/>
              <a:buNone/>
            </a:pPr>
            <a:endParaRPr lang="ru-RU" sz="2000" smtClean="0"/>
          </a:p>
          <a:p>
            <a:pPr marL="0" indent="442913" algn="just" eaLnBrk="1" hangingPunct="1">
              <a:buFont typeface="Wingdings 2" pitchFamily="18" charset="2"/>
              <a:buNone/>
            </a:pPr>
            <a:endParaRPr lang="ru-RU" sz="2000" smtClean="0"/>
          </a:p>
          <a:p>
            <a:pPr marL="0" indent="442913" algn="just" eaLnBrk="1" hangingPunct="1">
              <a:buFont typeface="Wingdings 2" pitchFamily="18" charset="2"/>
              <a:buNone/>
            </a:pPr>
            <a:endParaRPr lang="ru-RU" sz="2000" smtClean="0"/>
          </a:p>
          <a:p>
            <a:pPr marL="0" indent="442913" algn="just" eaLnBrk="1" hangingPunct="1">
              <a:buFont typeface="Wingdings 2" pitchFamily="18" charset="2"/>
              <a:buNone/>
            </a:pPr>
            <a:endParaRPr lang="ru-RU" sz="2000" smtClean="0"/>
          </a:p>
          <a:p>
            <a:pPr marL="0" indent="442913" algn="just" eaLnBrk="1" hangingPunct="1">
              <a:buFont typeface="Wingdings 2" pitchFamily="18" charset="2"/>
              <a:buNone/>
            </a:pPr>
            <a:r>
              <a:rPr lang="ru-RU" sz="2000" smtClean="0"/>
              <a:t>Для доступа к основным операциям с документами и настройкам программы нажать кнопку «Office», расположенную в левом верхнем углу главного окна </a:t>
            </a:r>
          </a:p>
        </p:txBody>
      </p:sp>
      <p:pic>
        <p:nvPicPr>
          <p:cNvPr id="17412" name="Рисунок 4"/>
          <p:cNvPicPr>
            <a:picLocks noChangeAspect="1" noChangeArrowheads="1"/>
          </p:cNvPicPr>
          <p:nvPr/>
        </p:nvPicPr>
        <p:blipFill>
          <a:blip r:embed="rId2"/>
          <a:srcRect l="44534" t="31107" r="45499" b="63576"/>
          <a:stretch>
            <a:fillRect/>
          </a:stretch>
        </p:blipFill>
        <p:spPr bwMode="auto">
          <a:xfrm>
            <a:off x="3071813" y="3286125"/>
            <a:ext cx="3143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5"/>
          <p:cNvPicPr>
            <a:picLocks noChangeAspect="1" noChangeArrowheads="1"/>
          </p:cNvPicPr>
          <p:nvPr/>
        </p:nvPicPr>
        <p:blipFill>
          <a:blip r:embed="rId2"/>
          <a:srcRect l="46919" t="43959" r="48514" b="50714"/>
          <a:stretch>
            <a:fillRect/>
          </a:stretch>
        </p:blipFill>
        <p:spPr bwMode="auto">
          <a:xfrm>
            <a:off x="4071938" y="5429250"/>
            <a:ext cx="128587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505</TotalTime>
  <Words>1042</Words>
  <Application>Microsoft Office PowerPoint</Application>
  <PresentationFormat>Экран (4:3)</PresentationFormat>
  <Paragraphs>77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Литейная</vt:lpstr>
      <vt:lpstr>Слайд 1</vt:lpstr>
      <vt:lpstr>Microsoft Access </vt:lpstr>
      <vt:lpstr>Начало работы</vt:lpstr>
      <vt:lpstr>Слайд 4</vt:lpstr>
      <vt:lpstr>Основные элементы интерфейса</vt:lpstr>
      <vt:lpstr>Слайд 6</vt:lpstr>
      <vt:lpstr>Объекты базы данных</vt:lpstr>
      <vt:lpstr>Microsoft Access </vt:lpstr>
      <vt:lpstr>Microsoft Access </vt:lpstr>
      <vt:lpstr>Работа в режиме таблицы</vt:lpstr>
      <vt:lpstr>Слайд 11</vt:lpstr>
      <vt:lpstr>Структура таблицы, то есть список полей и их характеристик, создается непосредственно при вводе данных. Каждый раз при добавлении в таблицу нового столбца определяется новое поле.</vt:lpstr>
      <vt:lpstr>Слайд 13</vt:lpstr>
      <vt:lpstr>Слайд 14</vt:lpstr>
      <vt:lpstr>Для быстрого добавления в таблицу нового поля необходимо нажать  кнопку «Вставить»</vt:lpstr>
      <vt:lpstr>Работа в режиме конструктора</vt:lpstr>
      <vt:lpstr>Слайд 17</vt:lpstr>
      <vt:lpstr>С помощью инструментов вкладки «ленты» «Конструктор» можно сделать выбранное поле таблицы ключевым; вставить или удалить строки с описанием полей; добавить в таблицу столбец подстановок, то есть поле, значения которого можно выбирать из списка; задать список полей для индексирования таблицы; показать или скрыть окно редактирования общих свойств таблицы</vt:lpstr>
      <vt:lpstr>Открытие существующей базы данных</vt:lpstr>
      <vt:lpstr>Слайд 20</vt:lpstr>
      <vt:lpstr>Слайд 21</vt:lpstr>
      <vt:lpstr>Слайд 22</vt:lpstr>
      <vt:lpstr>Типы данных</vt:lpstr>
      <vt:lpstr>Типы данных</vt:lpstr>
      <vt:lpstr>Запросы</vt:lpstr>
      <vt:lpstr>Запрос на выборку: должники</vt:lpstr>
      <vt:lpstr>Формы</vt:lpstr>
      <vt:lpstr>Форма «Книги»</vt:lpstr>
      <vt:lpstr>Отчеты</vt:lpstr>
      <vt:lpstr>Пример отчета по предмету</vt:lpstr>
      <vt:lpstr>Макросы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СПО «ТИХОРЕЦКИЙ ИНДУСТРИАЛЬНЫЙ ТЕХНИКУМ» КРАСНОДАРСКОГО КРАЯ</dc:title>
  <dc:creator>Инна</dc:creator>
  <cp:lastModifiedBy>Авдеев</cp:lastModifiedBy>
  <cp:revision>6</cp:revision>
  <dcterms:created xsi:type="dcterms:W3CDTF">2012-06-14T11:03:36Z</dcterms:created>
  <dcterms:modified xsi:type="dcterms:W3CDTF">2025-05-03T03:56:39Z</dcterms:modified>
</cp:coreProperties>
</file>