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4" r:id="rId9"/>
    <p:sldId id="265" r:id="rId10"/>
    <p:sldId id="266" r:id="rId11"/>
    <p:sldId id="268" r:id="rId12"/>
    <p:sldId id="272" r:id="rId13"/>
    <p:sldId id="273" r:id="rId14"/>
    <p:sldId id="275" r:id="rId15"/>
    <p:sldId id="276" r:id="rId16"/>
    <p:sldId id="277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8" autoAdjust="0"/>
    <p:restoredTop sz="94660"/>
  </p:normalViewPr>
  <p:slideViewPr>
    <p:cSldViewPr>
      <p:cViewPr varScale="1">
        <p:scale>
          <a:sx n="108" d="100"/>
          <a:sy n="108" d="100"/>
        </p:scale>
        <p:origin x="169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Краткая характеристика элементов единой транспортной системы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1560" y="1844824"/>
            <a:ext cx="7735003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1.Транспортная система и ее задачи.</a:t>
            </a:r>
          </a:p>
          <a:p>
            <a:endParaRPr lang="ru-RU" sz="2800" dirty="0"/>
          </a:p>
          <a:p>
            <a:r>
              <a:rPr lang="ru-RU" sz="2800" dirty="0"/>
              <a:t>2.Понятие элемента транспортной системы.</a:t>
            </a:r>
          </a:p>
          <a:p>
            <a:endParaRPr lang="ru-RU" sz="2800" dirty="0"/>
          </a:p>
          <a:p>
            <a:r>
              <a:rPr lang="ru-RU" sz="2800" dirty="0"/>
              <a:t>3.Виды транспорта. </a:t>
            </a:r>
          </a:p>
          <a:p>
            <a:r>
              <a:rPr lang="ru-RU" sz="2800" dirty="0"/>
              <a:t>   Положительные и отрицательные особенности</a:t>
            </a:r>
          </a:p>
          <a:p>
            <a:r>
              <a:rPr lang="ru-RU" sz="2800" dirty="0"/>
              <a:t>      различных видов транспорта.</a:t>
            </a:r>
          </a:p>
        </p:txBody>
      </p:sp>
    </p:spTree>
    <p:extLst>
      <p:ext uri="{BB962C8B-B14F-4D97-AF65-F5344CB8AC3E}">
        <p14:creationId xmlns:p14="http://schemas.microsoft.com/office/powerpoint/2010/main" val="4022503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5" y="980728"/>
            <a:ext cx="9001000" cy="4445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6067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60648"/>
            <a:ext cx="7992888" cy="1387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5900" marR="387985" algn="ctr">
              <a:lnSpc>
                <a:spcPts val="1440"/>
              </a:lnSpc>
              <a:spcBef>
                <a:spcPts val="1020"/>
              </a:spcBef>
              <a:spcAft>
                <a:spcPts val="500"/>
              </a:spcAft>
            </a:pPr>
            <a:r>
              <a:rPr lang="ru-RU" sz="2400" b="1" dirty="0">
                <a:solidFill>
                  <a:srgbClr val="FF0000"/>
                </a:solidFill>
                <a:latin typeface="Tahoma"/>
                <a:ea typeface="Times New Roman"/>
              </a:rPr>
              <a:t>Промышленный транспорт</a:t>
            </a:r>
          </a:p>
          <a:p>
            <a:pPr marL="215900" marR="387985">
              <a:lnSpc>
                <a:spcPts val="1440"/>
              </a:lnSpc>
              <a:spcBef>
                <a:spcPts val="1020"/>
              </a:spcBef>
              <a:spcAft>
                <a:spcPts val="500"/>
              </a:spcAft>
            </a:pPr>
            <a:r>
              <a:rPr lang="ru-RU" sz="2400" dirty="0">
                <a:solidFill>
                  <a:srgbClr val="424242"/>
                </a:solidFill>
                <a:latin typeface="Tahoma"/>
                <a:ea typeface="Times New Roman"/>
              </a:rPr>
              <a:t> осуществляет перемещение предметов и </a:t>
            </a:r>
          </a:p>
          <a:p>
            <a:pPr marL="215900" marR="387985">
              <a:lnSpc>
                <a:spcPts val="1440"/>
              </a:lnSpc>
              <a:spcBef>
                <a:spcPts val="1020"/>
              </a:spcBef>
              <a:spcAft>
                <a:spcPts val="500"/>
              </a:spcAft>
            </a:pPr>
            <a:r>
              <a:rPr lang="ru-RU" sz="2400" dirty="0">
                <a:solidFill>
                  <a:srgbClr val="424242"/>
                </a:solidFill>
                <a:latin typeface="Tahoma"/>
                <a:ea typeface="Times New Roman"/>
              </a:rPr>
              <a:t>продуктов труда </a:t>
            </a:r>
          </a:p>
          <a:p>
            <a:pPr marL="215900" marR="387985">
              <a:lnSpc>
                <a:spcPts val="1440"/>
              </a:lnSpc>
              <a:spcBef>
                <a:spcPts val="1020"/>
              </a:spcBef>
              <a:spcAft>
                <a:spcPts val="500"/>
              </a:spcAft>
            </a:pPr>
            <a:r>
              <a:rPr lang="ru-RU" sz="2400" dirty="0">
                <a:solidFill>
                  <a:srgbClr val="424242"/>
                </a:solidFill>
                <a:latin typeface="Tahoma"/>
                <a:ea typeface="Times New Roman"/>
              </a:rPr>
              <a:t>в сфере производства.</a:t>
            </a:r>
            <a:endParaRPr lang="ru-RU" sz="2400" dirty="0">
              <a:solidFill>
                <a:srgbClr val="424242"/>
              </a:solidFill>
              <a:effectLst/>
              <a:latin typeface="Tahoma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9126" y="2060848"/>
            <a:ext cx="7317756" cy="175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5900" marR="387985" algn="ctr">
              <a:lnSpc>
                <a:spcPts val="1440"/>
              </a:lnSpc>
              <a:spcBef>
                <a:spcPts val="1020"/>
              </a:spcBef>
              <a:spcAft>
                <a:spcPts val="500"/>
              </a:spcAft>
            </a:pPr>
            <a:r>
              <a:rPr lang="ru-RU" sz="2400" b="1" dirty="0">
                <a:solidFill>
                  <a:srgbClr val="FF0000"/>
                </a:solidFill>
                <a:latin typeface="Tahoma"/>
                <a:ea typeface="Times New Roman"/>
              </a:rPr>
              <a:t>Городской транспорт </a:t>
            </a:r>
          </a:p>
          <a:p>
            <a:pPr marL="215900" marR="387985">
              <a:lnSpc>
                <a:spcPts val="1440"/>
              </a:lnSpc>
              <a:spcBef>
                <a:spcPts val="1020"/>
              </a:spcBef>
              <a:spcAft>
                <a:spcPts val="500"/>
              </a:spcAft>
            </a:pPr>
            <a:r>
              <a:rPr lang="ru-RU" sz="2400" dirty="0">
                <a:solidFill>
                  <a:srgbClr val="424242"/>
                </a:solidFill>
                <a:latin typeface="Tahoma"/>
                <a:ea typeface="Times New Roman"/>
              </a:rPr>
              <a:t>обеспечивает перевозки внутри города и </a:t>
            </a:r>
          </a:p>
          <a:p>
            <a:pPr marL="215900" marR="387985">
              <a:lnSpc>
                <a:spcPts val="1440"/>
              </a:lnSpc>
              <a:spcBef>
                <a:spcPts val="1020"/>
              </a:spcBef>
              <a:spcAft>
                <a:spcPts val="500"/>
              </a:spcAft>
            </a:pPr>
            <a:r>
              <a:rPr lang="ru-RU" sz="2400" dirty="0">
                <a:solidFill>
                  <a:srgbClr val="424242"/>
                </a:solidFill>
                <a:latin typeface="Tahoma"/>
                <a:ea typeface="Times New Roman"/>
              </a:rPr>
              <a:t>включает в себя метрополитен, троллейбусы, </a:t>
            </a:r>
          </a:p>
          <a:p>
            <a:pPr marL="215900" marR="387985">
              <a:lnSpc>
                <a:spcPts val="1440"/>
              </a:lnSpc>
              <a:spcBef>
                <a:spcPts val="1020"/>
              </a:spcBef>
              <a:spcAft>
                <a:spcPts val="500"/>
              </a:spcAft>
            </a:pPr>
            <a:r>
              <a:rPr lang="ru-RU" sz="2400" dirty="0">
                <a:solidFill>
                  <a:srgbClr val="424242"/>
                </a:solidFill>
                <a:latin typeface="Tahoma"/>
                <a:ea typeface="Times New Roman"/>
              </a:rPr>
              <a:t>трамваи, автобусы, таксомоторы, грузовые </a:t>
            </a:r>
          </a:p>
          <a:p>
            <a:pPr marL="215900" marR="387985">
              <a:lnSpc>
                <a:spcPts val="1440"/>
              </a:lnSpc>
              <a:spcBef>
                <a:spcPts val="1020"/>
              </a:spcBef>
              <a:spcAft>
                <a:spcPts val="500"/>
              </a:spcAft>
            </a:pPr>
            <a:r>
              <a:rPr lang="ru-RU" sz="2400" dirty="0">
                <a:solidFill>
                  <a:srgbClr val="424242"/>
                </a:solidFill>
                <a:latin typeface="Tahoma"/>
                <a:ea typeface="Times New Roman"/>
              </a:rPr>
              <a:t>автомобили и др.</a:t>
            </a:r>
            <a:endParaRPr lang="ru-RU" sz="2400" dirty="0">
              <a:solidFill>
                <a:srgbClr val="424242"/>
              </a:solidFill>
              <a:effectLst/>
              <a:latin typeface="Tahoma"/>
              <a:ea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0383" y="4468326"/>
            <a:ext cx="6935242" cy="175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5900" marR="387985" algn="ctr">
              <a:lnSpc>
                <a:spcPts val="1440"/>
              </a:lnSpc>
              <a:spcBef>
                <a:spcPts val="1020"/>
              </a:spcBef>
              <a:spcAft>
                <a:spcPts val="500"/>
              </a:spcAft>
            </a:pPr>
            <a:r>
              <a:rPr lang="ru-RU" sz="2400" b="1" dirty="0">
                <a:solidFill>
                  <a:srgbClr val="FF0000"/>
                </a:solidFill>
                <a:latin typeface="Tahoma"/>
                <a:ea typeface="Times New Roman"/>
              </a:rPr>
              <a:t>Магистральный транспорт общего </a:t>
            </a:r>
          </a:p>
          <a:p>
            <a:pPr marL="215900" marR="387985" algn="ctr">
              <a:lnSpc>
                <a:spcPts val="1440"/>
              </a:lnSpc>
              <a:spcBef>
                <a:spcPts val="1020"/>
              </a:spcBef>
              <a:spcAft>
                <a:spcPts val="500"/>
              </a:spcAft>
            </a:pPr>
            <a:r>
              <a:rPr lang="ru-RU" sz="2400" b="1" dirty="0">
                <a:solidFill>
                  <a:srgbClr val="FF0000"/>
                </a:solidFill>
                <a:latin typeface="Tahoma"/>
                <a:ea typeface="Times New Roman"/>
              </a:rPr>
              <a:t>пользования</a:t>
            </a:r>
            <a:r>
              <a:rPr lang="ru-RU" sz="2400" dirty="0">
                <a:solidFill>
                  <a:srgbClr val="FF0000"/>
                </a:solidFill>
                <a:latin typeface="Tahoma"/>
                <a:ea typeface="Times New Roman"/>
              </a:rPr>
              <a:t> </a:t>
            </a:r>
          </a:p>
          <a:p>
            <a:pPr marL="215900" marR="387985">
              <a:lnSpc>
                <a:spcPts val="1440"/>
              </a:lnSpc>
              <a:spcBef>
                <a:spcPts val="1020"/>
              </a:spcBef>
              <a:spcAft>
                <a:spcPts val="500"/>
              </a:spcAft>
            </a:pPr>
            <a:r>
              <a:rPr lang="ru-RU" sz="2400" dirty="0">
                <a:solidFill>
                  <a:srgbClr val="424242"/>
                </a:solidFill>
                <a:latin typeface="Tahoma"/>
                <a:ea typeface="Times New Roman"/>
              </a:rPr>
              <a:t>включает в себя железнодорожный, </a:t>
            </a:r>
          </a:p>
          <a:p>
            <a:pPr marL="215900" marR="387985">
              <a:lnSpc>
                <a:spcPts val="1440"/>
              </a:lnSpc>
              <a:spcBef>
                <a:spcPts val="1020"/>
              </a:spcBef>
              <a:spcAft>
                <a:spcPts val="500"/>
              </a:spcAft>
            </a:pPr>
            <a:r>
              <a:rPr lang="ru-RU" sz="2400" dirty="0">
                <a:solidFill>
                  <a:srgbClr val="424242"/>
                </a:solidFill>
                <a:latin typeface="Tahoma"/>
                <a:ea typeface="Times New Roman"/>
              </a:rPr>
              <a:t>автомобильный, морской, речной, </a:t>
            </a:r>
          </a:p>
          <a:p>
            <a:pPr marL="215900" marR="387985">
              <a:lnSpc>
                <a:spcPts val="1440"/>
              </a:lnSpc>
              <a:spcBef>
                <a:spcPts val="1020"/>
              </a:spcBef>
              <a:spcAft>
                <a:spcPts val="500"/>
              </a:spcAft>
            </a:pPr>
            <a:r>
              <a:rPr lang="ru-RU" sz="2400" dirty="0">
                <a:solidFill>
                  <a:srgbClr val="424242"/>
                </a:solidFill>
                <a:latin typeface="Tahoma"/>
                <a:ea typeface="Times New Roman"/>
              </a:rPr>
              <a:t>воздушный и трубопроводный</a:t>
            </a:r>
            <a:r>
              <a:rPr lang="ru-RU" dirty="0">
                <a:solidFill>
                  <a:srgbClr val="424242"/>
                </a:solidFill>
                <a:latin typeface="Tahoma"/>
                <a:ea typeface="Times New Roman"/>
              </a:rPr>
              <a:t>.</a:t>
            </a:r>
            <a:endParaRPr lang="ru-RU" dirty="0">
              <a:solidFill>
                <a:srgbClr val="424242"/>
              </a:solidFill>
              <a:effectLst/>
              <a:latin typeface="Tahoma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37894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867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858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49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495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609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850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9087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938868" y="308553"/>
            <a:ext cx="338033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Транспорт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7624" y="2185298"/>
            <a:ext cx="2471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: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97636" y="1074521"/>
            <a:ext cx="7662795" cy="98632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комплекс технических средств, обеспечивающих перемещение грузов и людей;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97635" y="2276873"/>
            <a:ext cx="7662795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собственно процесс перемещения или транспортировка;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97637" y="3297998"/>
            <a:ext cx="7662794" cy="76971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поток транспортных единиц, движущийся по водному пути или дороге 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73462" y="4221088"/>
            <a:ext cx="7686968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отдельную партию груза, следующую в определенный пункт назначения;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73461" y="5373216"/>
            <a:ext cx="7686969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род деятельности человека или специальность.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989867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3549" y="116632"/>
            <a:ext cx="7169078" cy="13849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транспортная система  </a:t>
            </a:r>
          </a:p>
          <a:p>
            <a:r>
              <a:rPr lang="ru-RU" sz="2800" dirty="0"/>
              <a:t>          это комплекс средств транспорта, </a:t>
            </a:r>
          </a:p>
          <a:p>
            <a:r>
              <a:rPr lang="ru-RU" sz="2800" dirty="0"/>
              <a:t>организованных </a:t>
            </a:r>
            <a:r>
              <a:rPr lang="ru-RU" sz="2800" dirty="0">
                <a:solidFill>
                  <a:srgbClr val="FF0000"/>
                </a:solidFill>
              </a:rPr>
              <a:t>для выполнения перевозок</a:t>
            </a:r>
            <a:r>
              <a:rPr lang="ru-RU" sz="2800" dirty="0"/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03549" y="3429000"/>
            <a:ext cx="1728191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единая транспортная система страны;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91880" y="3429000"/>
            <a:ext cx="1872208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транспортная система региона, города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65924" y="3429000"/>
            <a:ext cx="2376264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транспортная система отрасли хозяйства или промышленного предприятия.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3549" y="1675045"/>
            <a:ext cx="7169078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В зависимости от масштаба выполняемых задач можно различать 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1604211" y="2629152"/>
            <a:ext cx="484632" cy="97840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160198" y="2661270"/>
            <a:ext cx="484632" cy="97840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605616" y="2661270"/>
            <a:ext cx="484632" cy="97840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830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484784"/>
            <a:ext cx="1778496" cy="5112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элементы:</a:t>
            </a:r>
          </a:p>
          <a:p>
            <a:pPr algn="ctr"/>
            <a:r>
              <a:rPr lang="ru-RU" dirty="0"/>
              <a:t>Транспортной системы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552" y="-23805"/>
            <a:ext cx="7920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Для выполнения функций перемещения </a:t>
            </a:r>
          </a:p>
          <a:p>
            <a:pPr algn="ctr"/>
            <a:r>
              <a:rPr lang="ru-RU" sz="2800" dirty="0"/>
              <a:t>в составе транспортных систем </a:t>
            </a:r>
          </a:p>
          <a:p>
            <a:pPr algn="ctr"/>
            <a:r>
              <a:rPr lang="ru-RU" sz="2800" dirty="0"/>
              <a:t>имеются следующие </a:t>
            </a:r>
            <a:r>
              <a:rPr lang="ru-RU" sz="2800" dirty="0">
                <a:solidFill>
                  <a:srgbClr val="C00000"/>
                </a:solidFill>
              </a:rPr>
              <a:t>элементы</a:t>
            </a:r>
            <a:r>
              <a:rPr lang="ru-RU" sz="2800" dirty="0"/>
              <a:t>: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75856" y="1361190"/>
            <a:ext cx="52920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1.транспортные сети (коммуникации); </a:t>
            </a:r>
          </a:p>
          <a:p>
            <a:r>
              <a:rPr lang="ru-RU" sz="2400" dirty="0"/>
              <a:t>2.подвижной состав для транспортирования; </a:t>
            </a:r>
          </a:p>
          <a:p>
            <a:r>
              <a:rPr lang="ru-RU" sz="2400" dirty="0"/>
              <a:t>3.транспортные узлы (вокзалы, погрузочно-разгрузочные системы и склады) для обслуживания пассажиров, передачи и хранения грузов; </a:t>
            </a:r>
          </a:p>
          <a:p>
            <a:r>
              <a:rPr lang="ru-RU" sz="2400" dirty="0"/>
              <a:t>4.средства обслуживания клиентов; </a:t>
            </a:r>
          </a:p>
          <a:p>
            <a:r>
              <a:rPr lang="ru-RU" sz="2400" dirty="0"/>
              <a:t>5.системы управления транспортом; </a:t>
            </a:r>
          </a:p>
          <a:p>
            <a:r>
              <a:rPr lang="ru-RU" sz="2400" dirty="0"/>
              <a:t>6.предприятия и средства для технической эксплуатации средств транспорта и другие элементы инфраструктуры. 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483768" y="1628800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511892" y="1927372"/>
            <a:ext cx="7639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511892" y="2708920"/>
            <a:ext cx="7422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2483768" y="4581128"/>
            <a:ext cx="7703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2511892" y="4941168"/>
            <a:ext cx="7422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2511892" y="5301208"/>
            <a:ext cx="7422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007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Транспортная сеть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32647" y="1484784"/>
            <a:ext cx="89694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совокупность путей сообщения, связывающих населенные пункты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 страны, региона (города). 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                 Транспортная сеть представляет собой один из важнейших элементов, </a:t>
            </a:r>
          </a:p>
          <a:p>
            <a:r>
              <a:rPr lang="ru-RU" dirty="0"/>
              <a:t>           характеризующих уровень потенциальной транспортной обслуживаемости </a:t>
            </a:r>
          </a:p>
          <a:p>
            <a:r>
              <a:rPr lang="ru-RU" dirty="0"/>
              <a:t>           определенной территории и мощность транспорта. </a:t>
            </a:r>
          </a:p>
          <a:p>
            <a:r>
              <a:rPr lang="ru-RU" dirty="0"/>
              <a:t>           </a:t>
            </a:r>
            <a:r>
              <a:rPr lang="ru-RU" dirty="0">
                <a:solidFill>
                  <a:srgbClr val="00B050"/>
                </a:solidFill>
              </a:rPr>
              <a:t>Транспортную сеть страны или отдельного региона составляют </a:t>
            </a:r>
          </a:p>
          <a:p>
            <a:r>
              <a:rPr lang="ru-RU" dirty="0">
                <a:solidFill>
                  <a:srgbClr val="00B050"/>
                </a:solidFill>
              </a:rPr>
              <a:t>           железные и автомобильные дороги, морские и внутренние водные пути, </a:t>
            </a:r>
          </a:p>
          <a:p>
            <a:r>
              <a:rPr lang="ru-RU" dirty="0">
                <a:solidFill>
                  <a:srgbClr val="00B050"/>
                </a:solidFill>
              </a:rPr>
              <a:t>            воздушные трассы, магистральные трубопроводы.</a:t>
            </a:r>
          </a:p>
        </p:txBody>
      </p:sp>
    </p:spTree>
    <p:extLst>
      <p:ext uri="{BB962C8B-B14F-4D97-AF65-F5344CB8AC3E}">
        <p14:creationId xmlns:p14="http://schemas.microsoft.com/office/powerpoint/2010/main" val="3115671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836712"/>
            <a:ext cx="720714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Для обозначения путей сообщения, связывающих важнейшие города и промышленные центры страны или региона применяют термин </a:t>
            </a:r>
            <a:r>
              <a:rPr lang="ru-RU" sz="2800" b="1" dirty="0">
                <a:solidFill>
                  <a:srgbClr val="C00000"/>
                </a:solidFill>
              </a:rPr>
              <a:t>«магистральный транспорт».</a:t>
            </a:r>
          </a:p>
          <a:p>
            <a:r>
              <a:rPr lang="ru-RU" sz="2800" dirty="0"/>
              <a:t>В этом смысле </a:t>
            </a:r>
            <a:r>
              <a:rPr lang="ru-RU" sz="2800" b="1" dirty="0">
                <a:solidFill>
                  <a:srgbClr val="C00000"/>
                </a:solidFill>
              </a:rPr>
              <a:t>немагистральным</a:t>
            </a:r>
            <a:r>
              <a:rPr lang="ru-RU" sz="2800" dirty="0"/>
              <a:t> является промышленный и городской транспорт. Пути для подъезда к складам, промышленным предприятиям, другим объектам ведомственного назначения называют подъездными путями.</a:t>
            </a:r>
          </a:p>
        </p:txBody>
      </p:sp>
    </p:spTree>
    <p:extLst>
      <p:ext uri="{BB962C8B-B14F-4D97-AF65-F5344CB8AC3E}">
        <p14:creationId xmlns:p14="http://schemas.microsoft.com/office/powerpoint/2010/main" val="1451327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2770" y="260648"/>
            <a:ext cx="6851104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подвижный состав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7584" y="1412776"/>
            <a:ext cx="7681476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Для перемещения грузов и пассажиров </a:t>
            </a:r>
          </a:p>
          <a:p>
            <a:r>
              <a:rPr lang="ru-RU" dirty="0"/>
              <a:t> </a:t>
            </a:r>
          </a:p>
          <a:p>
            <a:r>
              <a:rPr lang="ru-RU" sz="2000" dirty="0"/>
              <a:t>        В зависимости от вида пути сообщения, вида перевозок, дальности действия, используемой энергии, вида поддерживающего подвеса подвижной состав характеризуется большим разнообразием.</a:t>
            </a:r>
          </a:p>
          <a:p>
            <a:r>
              <a:rPr lang="ru-RU" sz="2000" dirty="0"/>
              <a:t>Некоторые виды транспорта обходятся без подвижного состава. Это в первую очередь трубопроводный транспорт. Груз перемещается по трубопроводу под действием разности давления. Конвейер, перемещая груз, сам остается на месте, а движется только конвейерная лента. Аналогичная ситуация с подвесными канатными дорогами. Линии электропередач также обходятся без подвижного состава.</a:t>
            </a:r>
          </a:p>
        </p:txBody>
      </p:sp>
    </p:spTree>
    <p:extLst>
      <p:ext uri="{BB962C8B-B14F-4D97-AF65-F5344CB8AC3E}">
        <p14:creationId xmlns:p14="http://schemas.microsoft.com/office/powerpoint/2010/main" val="4095697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транспортные узлы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1412776"/>
            <a:ext cx="820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начальные, конечные и промежуточные пункты,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где формируются, расформировываются и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переформируются грузовые и пассажирские потоки </a:t>
            </a:r>
          </a:p>
          <a:p>
            <a:pPr algn="ctr"/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63688" y="2780928"/>
            <a:ext cx="60438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 транспортных узлах грузы готовятся к отправке, </a:t>
            </a:r>
          </a:p>
          <a:p>
            <a:r>
              <a:rPr lang="ru-RU" sz="2400" dirty="0"/>
              <a:t>формируются партии грузов, происходит передача груза перевозчику и от перевозчика получателю, передача с одного вида транспорта на другой, кратковременное хранение грузов, расформирование партий груза и другие технологические операции. </a:t>
            </a:r>
          </a:p>
        </p:txBody>
      </p:sp>
    </p:spTree>
    <p:extLst>
      <p:ext uri="{BB962C8B-B14F-4D97-AF65-F5344CB8AC3E}">
        <p14:creationId xmlns:p14="http://schemas.microsoft.com/office/powerpoint/2010/main" val="2418850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2853"/>
            <a:ext cx="5410944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инфраструктура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1600" y="1269241"/>
            <a:ext cx="70419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технические средства,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обеспечивающие работу видов транспорта</a:t>
            </a:r>
            <a:r>
              <a:rPr lang="ru-RU" sz="28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7624" y="2348880"/>
            <a:ext cx="72521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Такие постоянные технические средства, размещаются, как правило, в районах населенных пунктов в виде станций, портов, вокзалов,</a:t>
            </a:r>
          </a:p>
          <a:p>
            <a:r>
              <a:rPr lang="ru-RU" sz="2400" dirty="0"/>
              <a:t> депо, грузовых складов (пакгаузов), заводов, мастерских, материально-технических баз, систем энергоснабжения, водоснабжения, управления и связи. </a:t>
            </a:r>
          </a:p>
        </p:txBody>
      </p:sp>
    </p:spTree>
    <p:extLst>
      <p:ext uri="{BB962C8B-B14F-4D97-AF65-F5344CB8AC3E}">
        <p14:creationId xmlns:p14="http://schemas.microsoft.com/office/powerpoint/2010/main" val="24193487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573</Words>
  <Application>Microsoft Office PowerPoint</Application>
  <PresentationFormat>Экран (4:3)</PresentationFormat>
  <Paragraphs>76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Tahoma</vt:lpstr>
      <vt:lpstr>Тема Office</vt:lpstr>
      <vt:lpstr>Краткая характеристика элементов единой транспортной системы</vt:lpstr>
      <vt:lpstr>Презентация PowerPoint</vt:lpstr>
      <vt:lpstr>Презентация PowerPoint</vt:lpstr>
      <vt:lpstr>Презентация PowerPoint</vt:lpstr>
      <vt:lpstr>Транспортная сеть </vt:lpstr>
      <vt:lpstr>Презентация PowerPoint</vt:lpstr>
      <vt:lpstr>подвижный состав</vt:lpstr>
      <vt:lpstr>транспортные узлы</vt:lpstr>
      <vt:lpstr>инфраструктура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характеристика элементов единой транспортной системы</dc:title>
  <dc:creator>вася</dc:creator>
  <cp:lastModifiedBy>Вениамин</cp:lastModifiedBy>
  <cp:revision>22</cp:revision>
  <dcterms:created xsi:type="dcterms:W3CDTF">2019-07-10T18:01:23Z</dcterms:created>
  <dcterms:modified xsi:type="dcterms:W3CDTF">2024-09-02T08:06:44Z</dcterms:modified>
</cp:coreProperties>
</file>