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8" r:id="rId5"/>
    <p:sldId id="269" r:id="rId6"/>
    <p:sldId id="258" r:id="rId7"/>
    <p:sldId id="259" r:id="rId8"/>
    <p:sldId id="261" r:id="rId9"/>
    <p:sldId id="262" r:id="rId10"/>
    <p:sldId id="263" r:id="rId11"/>
    <p:sldId id="264" r:id="rId12"/>
    <p:sldId id="270" r:id="rId13"/>
    <p:sldId id="265" r:id="rId14"/>
    <p:sldId id="266" r:id="rId15"/>
    <p:sldId id="267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-102" y="-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6D566C-BD53-4BDC-9E23-866B20159F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4C6693E-9D67-4FA5-9920-5A403B1485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15331EF-5CE4-495E-BD73-7DD59B519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00C1D-F38A-4763-95AF-2C8E673CF00C}" type="datetimeFigureOut">
              <a:rPr lang="ru-RU" smtClean="0"/>
              <a:pPr/>
              <a:t>14.09.2024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EEB5807-CF08-4769-9C60-B513EC228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A643ED3-037B-4B4E-8CA9-18EF0125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4EF1-D486-4C32-B762-49D89AAA73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5578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E5719FA-B4BD-4F00-B4F5-6D784A50D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9370F3F-85EE-4702-95A3-CB0EF2F6B8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32466E9-1CEF-4E8A-AA3C-525B7E581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00C1D-F38A-4763-95AF-2C8E673CF00C}" type="datetimeFigureOut">
              <a:rPr lang="ru-RU" smtClean="0"/>
              <a:pPr/>
              <a:t>14.09.2024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04BD16B-87AC-4E35-B033-BFC770891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1B71E4F-8C27-4DC8-BA47-E7161EA1C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4EF1-D486-4C32-B762-49D89AAA73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41607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A0580ACA-B002-4926-AFA3-E3A7D2B96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7D969A5-F2A0-4D77-8E67-2B2C1AB620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F2C04C8-F1B8-4E2A-8C62-C5945CDB8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00C1D-F38A-4763-95AF-2C8E673CF00C}" type="datetimeFigureOut">
              <a:rPr lang="ru-RU" smtClean="0"/>
              <a:pPr/>
              <a:t>14.09.2024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30D1CEA-BD97-4691-884A-7094335C3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0C03ABF-CBE1-4AA5-BDBA-754C3F3D5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4EF1-D486-4C32-B762-49D89AAA73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1353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C61754E-E5B2-439D-A151-A1FEDBEED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99E1ACC-6A39-4D1F-8E7F-50F8FE35DE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EBE3C23-E4C8-4280-B0B3-ED302B1A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00C1D-F38A-4763-95AF-2C8E673CF00C}" type="datetimeFigureOut">
              <a:rPr lang="ru-RU" smtClean="0"/>
              <a:pPr/>
              <a:t>14.09.2024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6F151E2-8C2E-4AF0-9B75-31E4342DD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C7F899D-671C-4B56-A976-CECEA9DC7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4EF1-D486-4C32-B762-49D89AAA73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0598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E1B5CF6-0C95-416C-972A-FE10B6F4D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7E056A4-1447-4BD6-BA97-93329904F0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78F920F-AAD2-4EDC-BEAE-56C2C79F8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00C1D-F38A-4763-95AF-2C8E673CF00C}" type="datetimeFigureOut">
              <a:rPr lang="ru-RU" smtClean="0"/>
              <a:pPr/>
              <a:t>14.09.2024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72220D2-5631-4024-BD25-7061E99A1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E3C5A2F-11D7-448E-99DF-DF00F23F8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4EF1-D486-4C32-B762-49D89AAA73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66898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16B7A3-AFAB-4E7A-A58D-9E35AC20E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7D22FD9-66E4-49E2-877B-BC955294D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B03C131-0C7E-4598-AC8F-5716F47A74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A7A0904-3D11-4B17-B118-126772010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00C1D-F38A-4763-95AF-2C8E673CF00C}" type="datetimeFigureOut">
              <a:rPr lang="ru-RU" smtClean="0"/>
              <a:pPr/>
              <a:t>14.09.2024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1C3DEA2-3D59-4F3E-8166-9104E34B9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7F33E22-7A9B-41BC-AF6E-37F9D26BA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4EF1-D486-4C32-B762-49D89AAA73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09578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F7E5AD5-4071-403B-A02C-A8A90BCFB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0130AC7-F5CA-485B-9424-0285DD8205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79F4189-FA81-4738-A388-33228D82B7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4538F57C-6EEC-42E1-930C-E47CD9A201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E868D69C-E86F-4F60-9B44-5BBF058A6B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48A70DB6-3B1F-488A-936F-7B6919902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00C1D-F38A-4763-95AF-2C8E673CF00C}" type="datetimeFigureOut">
              <a:rPr lang="ru-RU" smtClean="0"/>
              <a:pPr/>
              <a:t>14.09.2024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A70151E2-6B68-4437-B56C-52C449A0E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BB318B75-7531-4382-8412-D53B16EF4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4EF1-D486-4C32-B762-49D89AAA73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85792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1C11621-19B5-4354-98C7-31FC97C28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656870FE-C6DB-4CB3-8675-65A5E349C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00C1D-F38A-4763-95AF-2C8E673CF00C}" type="datetimeFigureOut">
              <a:rPr lang="ru-RU" smtClean="0"/>
              <a:pPr/>
              <a:t>14.09.2024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B04EBCA3-1017-4EA9-A654-7BD1170CE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3E6D13B0-9114-45BF-8AFC-859294044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4EF1-D486-4C32-B762-49D89AAA73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8724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29808D90-ED78-4F19-B27F-5A355941A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00C1D-F38A-4763-95AF-2C8E673CF00C}" type="datetimeFigureOut">
              <a:rPr lang="ru-RU" smtClean="0"/>
              <a:pPr/>
              <a:t>14.09.2024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DA0D7FA5-4045-4E2D-BC25-FAEED7589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36022C1-66A6-4179-B6C5-A51335C75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4EF1-D486-4C32-B762-49D89AAA73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46842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B65D9E7-6CF5-446F-878B-0024633E8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E6A5E2B-8891-42CD-8D7D-AF749EC051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40F8CBE-E392-44F0-A8EE-0B2FD723EA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7AE6993-438E-4C5D-BA24-1C98B9CD3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00C1D-F38A-4763-95AF-2C8E673CF00C}" type="datetimeFigureOut">
              <a:rPr lang="ru-RU" smtClean="0"/>
              <a:pPr/>
              <a:t>14.09.2024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E41AA55-2495-4116-A25E-29F34ED32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2A7D26D-DC7E-4484-8F87-61182B074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4EF1-D486-4C32-B762-49D89AAA73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43420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8B28C5D-78D2-4FE7-AD96-3DDD2E1CF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40F4576C-529B-494D-851F-94AAE2DFAE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136588A-FBFB-46C2-B54C-C8F0C789D4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A6D83C5-B57C-4380-81BB-C9E38A0B7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00C1D-F38A-4763-95AF-2C8E673CF00C}" type="datetimeFigureOut">
              <a:rPr lang="ru-RU" smtClean="0"/>
              <a:pPr/>
              <a:t>14.09.2024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A2ABDDA-50E9-4141-A4A4-92F6E7AB9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12E1A94-949C-40B4-AE8E-34968F48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4EF1-D486-4C32-B762-49D89AAA73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51408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2A10D62-E471-4DDB-9A74-328604BD2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86B7B68-F333-4CDE-9E6A-B865CD2326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9F3A8A7-0AEF-4E69-9D08-2EB11E1AE3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00C1D-F38A-4763-95AF-2C8E673CF00C}" type="datetimeFigureOut">
              <a:rPr lang="ru-RU" smtClean="0"/>
              <a:pPr/>
              <a:t>14.09.2024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7BCBE68-1FDC-49EA-B578-EB7C04F902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BB8E5DE-1991-4689-9DE0-385F45D864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D4EF1-D486-4C32-B762-49D89AAA73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76877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E19263D-D919-4D5A-896C-91F1CB47830C}"/>
              </a:ext>
            </a:extLst>
          </p:cNvPr>
          <p:cNvSpPr txBox="1"/>
          <p:nvPr/>
        </p:nvSpPr>
        <p:spPr>
          <a:xfrm>
            <a:off x="352926" y="222266"/>
            <a:ext cx="11486147" cy="569386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Владелец инфраструктуры 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(владелец железнодорожных путей необщего пользования) должен обеспечивать безопасную эксплуатацию сооружений, устройств и объектов железнодорожного транспорта.</a:t>
            </a:r>
          </a:p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Обеспечивает: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безопасные для жизни и здоровья пассажиров условия проезда; 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безопасность перевозок грузов, багажа и грузобагажа;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безопасность движения и эксплуатации железнодорожного транспорта; 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экологическую безопасность.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81986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AB8C311F-7253-4AED-9701-7FC0708C41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=""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E2384209-CB15-4CDF-9D31-C44FD9A3F2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2633B3B5-CC90-43F0-8714-D31D1F3F02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A8D57A06-A426-446D-B02C-A2DC6B62E4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8BB8D46-3E3B-4114-9CDD-173556FCD4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817" y="2409158"/>
            <a:ext cx="11277600" cy="400354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9EA2A27-6731-44D1-B85C-5A266D0BC4E5}"/>
              </a:ext>
            </a:extLst>
          </p:cNvPr>
          <p:cNvSpPr txBox="1"/>
          <p:nvPr/>
        </p:nvSpPr>
        <p:spPr>
          <a:xfrm>
            <a:off x="486797" y="210783"/>
            <a:ext cx="113948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Пассажирские платформы, расположенные у железнодорожных путей общего пользования, по которым пропускаются пассажирские поезда со скоростью более 200 км/ч, оборудуются владельцем инфраструктуры защитными ограждениями пассажиров от воздушного удара на расстоянии не менее 2 м от края высокой платформы и не менее 2,3 м от края низкой платформы.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11934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2A8BD9D-25CB-4C05-A697-B7EB30BA1C67}"/>
              </a:ext>
            </a:extLst>
          </p:cNvPr>
          <p:cNvSpPr txBox="1"/>
          <p:nvPr/>
        </p:nvSpPr>
        <p:spPr>
          <a:xfrm>
            <a:off x="160421" y="754421"/>
            <a:ext cx="11646568" cy="5349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</a:pP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сети железных дорог применяются следующие группы габаритов подвижного состава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Т,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Тц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Тпр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1-Т - габариты железнодорожного подвижного состава, допускаемые в обращение по железнодорожным путям шириной колеи 1520 (1524) мм;</a:t>
            </a:r>
          </a:p>
          <a:p>
            <a:pPr marL="457200" indent="-4572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1-ВМ, 0-ВМ, 02-ВМ, 03-ВМ - габариты железнодорожного подвижного состава, допускаемые в обращение как по железнодорожным путям шириной колеи 1520 (1524) мм, так и шириной колеи 1435 мм;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ГЦ,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ГЦги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- габариты железнодорожного подвижного состава, установленные для достижения совместимости габаритов в рамках трансъевропейской высокоскоростной железнодорожной системы.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0412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5F7E8A5-1C64-4CB9-95B9-EF654B3CE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1905129" cy="669663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448057C-3262-498E-A401-964E7915E3A0}"/>
              </a:ext>
            </a:extLst>
          </p:cNvPr>
          <p:cNvSpPr txBox="1"/>
          <p:nvPr/>
        </p:nvSpPr>
        <p:spPr>
          <a:xfrm>
            <a:off x="320842" y="617907"/>
            <a:ext cx="11550316" cy="45122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</a:pP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Габарит погрузки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предельное поперечное (перпендикулярное оси железнодорожного пути) очертание, в котором, не выходя наружу, должен размещаться груз (с учетом упаковки и крепления) на открытом железнодорожном подвижном составе при его нахождении на прямом горизонтальном железнодорожном пути. </a:t>
            </a:r>
          </a:p>
          <a:p>
            <a:pPr indent="457200" algn="just">
              <a:lnSpc>
                <a:spcPct val="115000"/>
              </a:lnSpc>
            </a:pP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Груз является негабаритным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если он превышает пределы габарита погрузки (или его выход за пределы габарита погрузки в кривых превышает геометрический вынос расчетного вагона).</a:t>
            </a:r>
          </a:p>
          <a:p>
            <a:pPr indent="457200" algn="just">
              <a:lnSpc>
                <a:spcPct val="115000"/>
              </a:lnSpc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1545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8A730C0C-E6CF-4B2B-92B1-9BA2EF8D22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73179" y="1353236"/>
            <a:ext cx="7668126" cy="51005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70CAB1C-1DE3-47CD-B048-5940E938D9CD}"/>
              </a:ext>
            </a:extLst>
          </p:cNvPr>
          <p:cNvSpPr txBox="1"/>
          <p:nvPr/>
        </p:nvSpPr>
        <p:spPr>
          <a:xfrm>
            <a:off x="192505" y="199801"/>
            <a:ext cx="1180698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Грузы (кроме балласта, выгружаемого для путевых работ) при высоте до 1200 мм должны находиться от наружной грани головки крайнего рельса не ближе 2000 мм, а при большей высоте не ближе 2500 мм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78017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422187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8084C6C-D428-456F-AB79-0616B67A3253}"/>
              </a:ext>
            </a:extLst>
          </p:cNvPr>
          <p:cNvSpPr txBox="1"/>
          <p:nvPr/>
        </p:nvSpPr>
        <p:spPr>
          <a:xfrm>
            <a:off x="545432" y="343407"/>
            <a:ext cx="11101136" cy="4108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Одним из основных документов, регламентирующих нормы и требования к объектам инфраструктуры является Свод правил СП 119.13330.2017 «Железные дороги колеи 1520 мм»,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согласно которому</a:t>
            </a:r>
          </a:p>
          <a:p>
            <a:pPr indent="457200" algn="just"/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вновь проектируемые железнодорожные линии должны обеспечивать движение поездов со скоростями: </a:t>
            </a:r>
          </a:p>
          <a:p>
            <a:pPr indent="457200" algn="just">
              <a:lnSpc>
                <a:spcPct val="150000"/>
              </a:lnSpc>
            </a:pPr>
            <a:r>
              <a:rPr lang="ru-RU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пассажирских - до 200 км/ч, </a:t>
            </a:r>
          </a:p>
          <a:p>
            <a:pPr indent="457200" algn="just">
              <a:lnSpc>
                <a:spcPct val="150000"/>
              </a:lnSpc>
            </a:pPr>
            <a:r>
              <a:rPr lang="ru-RU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грузовых - до 120 км/ч, </a:t>
            </a:r>
          </a:p>
          <a:p>
            <a:pPr indent="457200" algn="just">
              <a:lnSpc>
                <a:spcPct val="150000"/>
              </a:lnSpc>
            </a:pPr>
            <a:r>
              <a:rPr lang="ru-RU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грузовых ускоренных и рефрижераторных - до 160 км/ч.</a:t>
            </a:r>
          </a:p>
        </p:txBody>
      </p:sp>
    </p:spTree>
    <p:extLst>
      <p:ext uri="{BB962C8B-B14F-4D97-AF65-F5344CB8AC3E}">
        <p14:creationId xmlns="" xmlns:p14="http://schemas.microsoft.com/office/powerpoint/2010/main" val="2616063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3564910-A56F-4D99-81E8-9BC21479C528}"/>
              </a:ext>
            </a:extLst>
          </p:cNvPr>
          <p:cNvSpPr txBox="1"/>
          <p:nvPr/>
        </p:nvSpPr>
        <p:spPr>
          <a:xfrm>
            <a:off x="393029" y="190182"/>
            <a:ext cx="1167865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Сооружения и устройства железнодорожного транспорта должны удовлетворять требованиям габаритов приближения строений </a:t>
            </a:r>
          </a:p>
          <a:p>
            <a:pPr algn="ctr"/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С, Сп, С250, 1-СМ.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12E9543-D7EB-452C-8980-458EEFBB3E50}"/>
              </a:ext>
            </a:extLst>
          </p:cNvPr>
          <p:cNvSpPr txBox="1"/>
          <p:nvPr/>
        </p:nvSpPr>
        <p:spPr>
          <a:xfrm>
            <a:off x="513345" y="1686490"/>
            <a:ext cx="1143801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Габарит приближения строений </a:t>
            </a: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С 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предназначен для сооружений и устройств, размещаемых вблизи железнодорожных путей общего пользования со скоростями движения до 200 км/ч включительно</a:t>
            </a:r>
            <a:r>
              <a:rPr lang="ru-RU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>. 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58E6D35-913E-44A0-911D-AF00D06551C4}"/>
              </a:ext>
            </a:extLst>
          </p:cNvPr>
          <p:cNvSpPr txBox="1"/>
          <p:nvPr/>
        </p:nvSpPr>
        <p:spPr>
          <a:xfrm>
            <a:off x="513343" y="3068209"/>
            <a:ext cx="1143802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Габарит приближения строений </a:t>
            </a: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Сп 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предназначен для сооружений и устройств, размещаемых вблизи железнодорожных путей необщего пользования, расположенных на территории и между территориями заводов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1577653-B802-4390-8F20-515F8CB002BC}"/>
              </a:ext>
            </a:extLst>
          </p:cNvPr>
          <p:cNvSpPr txBox="1"/>
          <p:nvPr/>
        </p:nvSpPr>
        <p:spPr>
          <a:xfrm>
            <a:off x="513345" y="4991384"/>
            <a:ext cx="1143801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Габарит приближения строений </a:t>
            </a: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С250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используется на перегонах и железнодорожных станциях при скорости движении от 200 до 250 км/ч включительно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3127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D32EC83-FBE9-4BDE-8F20-6765C7F057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08846" y="606239"/>
            <a:ext cx="10237693" cy="575870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3C43D990-9918-4262-A645-D90554C0F6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5222" y="444872"/>
            <a:ext cx="10142071" cy="57049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F77B29F-9AB1-43B6-BC98-BCF67139DABB}"/>
              </a:ext>
            </a:extLst>
          </p:cNvPr>
          <p:cNvSpPr txBox="1"/>
          <p:nvPr/>
        </p:nvSpPr>
        <p:spPr>
          <a:xfrm>
            <a:off x="280737" y="543150"/>
            <a:ext cx="11630526" cy="42350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</a:pPr>
            <a:r>
              <a:rPr lang="ru-RU" sz="3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прямых участках перегонов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расстояние между осями первого и второго главных путей, а также третьего и четвертого главных путей должно быть не менее 4100 мм.</a:t>
            </a:r>
          </a:p>
          <a:p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Расстояние между осями второго и третьего главных железнодорожных путей на прямых участках перегонов должно быть не менее 10000 мм - при скорости движения по любому из смежных путей свыше 140 км/ч, не менее 8000 мм - при скорости движения не выше 140 км/ч, а в сложных топографических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условиях, не менее 6000 мм с соответствующим снижением скорости до 90 км/ч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768C3AA-44C0-4687-B480-9330B3E56B49}"/>
              </a:ext>
            </a:extLst>
          </p:cNvPr>
          <p:cNvSpPr txBox="1"/>
          <p:nvPr/>
        </p:nvSpPr>
        <p:spPr>
          <a:xfrm>
            <a:off x="280737" y="4778156"/>
            <a:ext cx="11478126" cy="2034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 реконструкции железнодорожной линии допускается сохранять расстояние между осями второго и третьего главных железнодорожных путей не менее 5000 мм с соответствующим снижением скорости до 90 км/ч и менее.</a:t>
            </a:r>
          </a:p>
        </p:txBody>
      </p:sp>
    </p:spTree>
    <p:extLst>
      <p:ext uri="{BB962C8B-B14F-4D97-AF65-F5344CB8AC3E}">
        <p14:creationId xmlns="" xmlns:p14="http://schemas.microsoft.com/office/powerpoint/2010/main" val="2114324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27C11CA-F24E-473A-9D57-DD78F780DFF8}"/>
              </a:ext>
            </a:extLst>
          </p:cNvPr>
          <p:cNvSpPr txBox="1"/>
          <p:nvPr/>
        </p:nvSpPr>
        <p:spPr>
          <a:xfrm>
            <a:off x="352926" y="403300"/>
            <a:ext cx="11486147" cy="550330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Расстояние между осями смежных железнодорожных путей </a:t>
            </a:r>
          </a:p>
          <a:p>
            <a:pPr indent="457200" algn="just">
              <a:lnSpc>
                <a:spcPct val="115000"/>
              </a:lnSpc>
            </a:pPr>
            <a:r>
              <a:rPr lang="ru-RU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железнодорожных станциях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</a:p>
          <a:p>
            <a:pPr marL="457200" indent="-4572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прямых участках должно быть не менее 4800 мм,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второстепенных железнодорожных путях </a:t>
            </a:r>
          </a:p>
          <a:p>
            <a:pPr marL="457200" indent="-4572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железнодорожных путях грузовых районов - не менее 4500 мм</a:t>
            </a:r>
          </a:p>
          <a:p>
            <a:pPr indent="457200" algn="just">
              <a:lnSpc>
                <a:spcPct val="115000"/>
              </a:lnSpc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До реконструкции допускается сохранять 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 менее 4100 мм.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Расстояние между осями железнодорожных путей, предназначенных </a:t>
            </a:r>
            <a:r>
              <a:rPr lang="ru-RU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непосредственной перегрузки грузов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контейнеров из вагона в вагон, может составлять не менее 3600 мм.</a:t>
            </a:r>
          </a:p>
          <a:p>
            <a:pPr indent="457200" algn="just">
              <a:lnSpc>
                <a:spcPct val="115000"/>
              </a:lnSpc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672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6B89BE7-668D-4F07-9993-C28AF46103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9723" y="882316"/>
            <a:ext cx="10013259" cy="529389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29882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EDA2ACF-FCE3-40F9-B0BB-0010047AA15F}"/>
              </a:ext>
            </a:extLst>
          </p:cNvPr>
          <p:cNvSpPr txBox="1"/>
          <p:nvPr/>
        </p:nvSpPr>
        <p:spPr>
          <a:xfrm>
            <a:off x="625642" y="358780"/>
            <a:ext cx="11277600" cy="4132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</a:pPr>
            <a:r>
              <a:rPr lang="ru-RU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Пассажирские платформы должны иметь размеры:</a:t>
            </a:r>
          </a:p>
          <a:p>
            <a:pPr indent="457200" algn="just">
              <a:lnSpc>
                <a:spcPct val="115000"/>
              </a:lnSpc>
            </a:pPr>
            <a:r>
              <a:rPr lang="ru-RU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высоких платформ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высоту - 1100 мм от уровня верха головок рельсов, расстояние от оси пути до края платформы - 1920 мм;</a:t>
            </a:r>
          </a:p>
          <a:p>
            <a:pPr indent="457200" algn="just">
              <a:lnSpc>
                <a:spcPct val="115000"/>
              </a:lnSpc>
              <a:spcAft>
                <a:spcPts val="900"/>
              </a:spcAft>
            </a:pPr>
            <a:r>
              <a:rPr lang="ru-RU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низких платформ: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высоту - 200 мм от уровня верха головок рельсов, расстояние от оси пути до края платформы - 1745 мм;</a:t>
            </a:r>
          </a:p>
          <a:p>
            <a:pPr indent="457200" algn="just">
              <a:lnSpc>
                <a:spcPct val="115000"/>
              </a:lnSpc>
            </a:pPr>
            <a:r>
              <a:rPr lang="ru-RU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средних платформ: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высоту - 550 мм от уровня верха головок рельсов, расстояние от оси пути до края платформы 1920 мм. Решение о применении средней платформы принимает владелец инфраструктуры.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F152F64-7597-4C04-BFC0-C16D9EA566D7}"/>
              </a:ext>
            </a:extLst>
          </p:cNvPr>
          <p:cNvSpPr txBox="1"/>
          <p:nvPr/>
        </p:nvSpPr>
        <p:spPr>
          <a:xfrm>
            <a:off x="625641" y="4714056"/>
            <a:ext cx="11277599" cy="138499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допускается изменение их высоты от уровня головок рельсов </a:t>
            </a:r>
            <a:r>
              <a:rPr lang="ru-RU" sz="2800" b="1" i="1" dirty="0"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до 20 мм в сторону увеличения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(кроме пассажирских платформ с высотой 1300 мм) и </a:t>
            </a:r>
            <a:r>
              <a:rPr lang="ru-RU" sz="2800" b="1" i="1" dirty="0"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до 50 мм в сторону уменьшения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79899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749</Words>
  <Application>Microsoft Office PowerPoint</Application>
  <PresentationFormat>Произвольный</PresentationFormat>
  <Paragraphs>40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Вениамин</dc:creator>
  <cp:lastModifiedBy>ф</cp:lastModifiedBy>
  <cp:revision>12</cp:revision>
  <dcterms:created xsi:type="dcterms:W3CDTF">2024-09-08T16:51:18Z</dcterms:created>
  <dcterms:modified xsi:type="dcterms:W3CDTF">2024-09-14T04:44:34Z</dcterms:modified>
</cp:coreProperties>
</file>