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3"/>
    <p:sldId id="262" r:id="rId4"/>
    <p:sldId id="261" r:id="rId5"/>
    <p:sldId id="257" r:id="rId6"/>
    <p:sldId id="258" r:id="rId7"/>
    <p:sldId id="259" r:id="rId8"/>
    <p:sldId id="26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7" d="100"/>
          <a:sy n="67" d="100"/>
        </p:scale>
        <p:origin x="60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6EE35-A8FF-4F33-AE23-7761155767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E0DC6-4EC9-4DE4-B141-1E86B8635A39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Зарядка ВР 242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E0DC6-4EC9-4DE4-B141-1E86B8635A39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214290"/>
            <a:ext cx="8715436" cy="156966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Воздухораспределитель</a:t>
            </a:r>
            <a:endParaRPr lang="ru-RU" sz="4800" b="1" cap="all" spc="0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Усл.№ 242</a:t>
            </a:r>
            <a:endParaRPr lang="ru-RU" sz="4800" b="1" cap="all" spc="0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" name="Рисунок 6" descr="24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85918" y="1928802"/>
            <a:ext cx="5906325" cy="47441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2 с пер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00232" y="1000108"/>
            <a:ext cx="5224295" cy="36101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7" y="285728"/>
            <a:ext cx="550072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/>
              <a:t>Главная часть с переключателем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14546" y="5286388"/>
            <a:ext cx="3714776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1-корпус    2-крышка</a:t>
            </a:r>
            <a:endParaRPr lang="ru-RU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эт чертеж.png"/>
          <p:cNvPicPr>
            <a:picLocks noChangeAspect="1"/>
          </p:cNvPicPr>
          <p:nvPr/>
        </p:nvPicPr>
        <p:blipFill>
          <a:blip r:embed="rId1" cstate="print"/>
          <a:srcRect l="67639" t="-656" r="391" b="40954"/>
          <a:stretch>
            <a:fillRect/>
          </a:stretch>
        </p:blipFill>
        <p:spPr>
          <a:xfrm>
            <a:off x="500034" y="714356"/>
            <a:ext cx="4080625" cy="46434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000628" y="785794"/>
            <a:ext cx="3602810" cy="46474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/>
              <a:t>7,10,13-пружины</a:t>
            </a:r>
            <a:endParaRPr lang="ru-RU" sz="2800" dirty="0"/>
          </a:p>
          <a:p>
            <a:r>
              <a:rPr lang="ru-RU" sz="2800" dirty="0"/>
              <a:t>11-главный поршень</a:t>
            </a:r>
            <a:endParaRPr lang="ru-RU" sz="2800" dirty="0"/>
          </a:p>
          <a:p>
            <a:r>
              <a:rPr lang="ru-RU" sz="2800" dirty="0"/>
              <a:t>12-клапан дополнительной разрядки</a:t>
            </a:r>
            <a:endParaRPr lang="ru-RU" sz="2800" dirty="0"/>
          </a:p>
          <a:p>
            <a:r>
              <a:rPr lang="ru-RU" sz="2800" dirty="0"/>
              <a:t>9-полый стержень</a:t>
            </a:r>
            <a:endParaRPr lang="ru-RU" sz="2800" dirty="0"/>
          </a:p>
          <a:p>
            <a:r>
              <a:rPr lang="ru-RU" sz="2800" dirty="0"/>
              <a:t>8-выпускной клапан</a:t>
            </a:r>
            <a:endParaRPr lang="ru-RU" sz="2800" dirty="0"/>
          </a:p>
          <a:p>
            <a:r>
              <a:rPr lang="ru-RU" sz="2800" dirty="0"/>
              <a:t>14-втулка</a:t>
            </a:r>
            <a:endParaRPr lang="ru-RU" sz="2800" dirty="0"/>
          </a:p>
          <a:p>
            <a:r>
              <a:rPr lang="ru-RU" sz="2800" dirty="0"/>
              <a:t>15-заглушка</a:t>
            </a:r>
            <a:endParaRPr lang="ru-RU" sz="2800" dirty="0"/>
          </a:p>
          <a:p>
            <a:r>
              <a:rPr lang="ru-RU" sz="2800" dirty="0"/>
              <a:t>16-крышка</a:t>
            </a:r>
            <a:endParaRPr lang="ru-RU" sz="2800" dirty="0"/>
          </a:p>
          <a:p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3143240" y="5429264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12</a:t>
            </a:r>
            <a:endParaRPr lang="ru-RU" sz="1400" dirty="0"/>
          </a:p>
        </p:txBody>
      </p:sp>
      <p:cxnSp>
        <p:nvCxnSpPr>
          <p:cNvPr id="10" name="Прямая соединительная линия 9"/>
          <p:cNvCxnSpPr>
            <a:stCxn id="4" idx="0"/>
          </p:cNvCxnSpPr>
          <p:nvPr/>
        </p:nvCxnSpPr>
        <p:spPr>
          <a:xfrm rot="16200000" flipV="1">
            <a:off x="3053943" y="5089934"/>
            <a:ext cx="214314" cy="46434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571736" y="54292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13</a:t>
            </a:r>
            <a:endParaRPr lang="ru-RU" sz="1200" dirty="0"/>
          </a:p>
        </p:txBody>
      </p:sp>
      <p:cxnSp>
        <p:nvCxnSpPr>
          <p:cNvPr id="13" name="Прямая соединительная линия 12"/>
          <p:cNvCxnSpPr>
            <a:stCxn id="11" idx="0"/>
            <a:endCxn id="2" idx="2"/>
          </p:cNvCxnSpPr>
          <p:nvPr/>
        </p:nvCxnSpPr>
        <p:spPr>
          <a:xfrm rot="16200000" flipV="1">
            <a:off x="2605763" y="5292410"/>
            <a:ext cx="71438" cy="20226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643042" y="5643578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14</a:t>
            </a:r>
            <a:endParaRPr lang="ru-RU" sz="1400" dirty="0"/>
          </a:p>
        </p:txBody>
      </p:sp>
      <p:cxnSp>
        <p:nvCxnSpPr>
          <p:cNvPr id="27" name="Прямая соединительная линия 26"/>
          <p:cNvCxnSpPr>
            <a:stCxn id="25" idx="0"/>
          </p:cNvCxnSpPr>
          <p:nvPr/>
        </p:nvCxnSpPr>
        <p:spPr>
          <a:xfrm rot="5400000" flipH="1" flipV="1">
            <a:off x="1377704" y="5021050"/>
            <a:ext cx="1071570" cy="17348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500166" y="428604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15</a:t>
            </a:r>
            <a:endParaRPr lang="ru-RU" sz="1600" dirty="0"/>
          </a:p>
        </p:txBody>
      </p:sp>
      <p:cxnSp>
        <p:nvCxnSpPr>
          <p:cNvPr id="30" name="Прямая соединительная линия 29"/>
          <p:cNvCxnSpPr>
            <a:stCxn id="28" idx="2"/>
          </p:cNvCxnSpPr>
          <p:nvPr/>
        </p:nvCxnSpPr>
        <p:spPr>
          <a:xfrm rot="16200000" flipH="1">
            <a:off x="1517674" y="946178"/>
            <a:ext cx="733016" cy="37497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857620" y="5786454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16</a:t>
            </a:r>
            <a:endParaRPr lang="ru-RU" sz="1600" dirty="0"/>
          </a:p>
        </p:txBody>
      </p:sp>
      <p:cxnSp>
        <p:nvCxnSpPr>
          <p:cNvPr id="34" name="Прямая соединительная линия 33"/>
          <p:cNvCxnSpPr>
            <a:stCxn id="32" idx="0"/>
          </p:cNvCxnSpPr>
          <p:nvPr/>
        </p:nvCxnSpPr>
        <p:spPr>
          <a:xfrm rot="16200000" flipV="1">
            <a:off x="3455818" y="5188124"/>
            <a:ext cx="928694" cy="26796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142976" y="142852"/>
            <a:ext cx="6670007" cy="42531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1142976" y="4786322"/>
            <a:ext cx="7072362" cy="126188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Крышка воздухораспределителя</a:t>
            </a:r>
            <a:endParaRPr lang="ru-RU" sz="2800" b="1" dirty="0"/>
          </a:p>
          <a:p>
            <a:pPr algn="ctr"/>
            <a:r>
              <a:rPr lang="ru-RU" sz="2400" b="1" dirty="0"/>
              <a:t>1-крышка   2-манжета   3-шайба   4-пружина</a:t>
            </a:r>
            <a:endParaRPr lang="ru-RU" sz="2400" b="1" dirty="0"/>
          </a:p>
          <a:p>
            <a:pPr algn="ctr"/>
            <a:r>
              <a:rPr lang="ru-RU" sz="2400" b="1" dirty="0"/>
              <a:t>5-клапан дополнительной разрядки   6-седло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эт чертеж.png"/>
          <p:cNvPicPr>
            <a:picLocks noChangeAspect="1"/>
          </p:cNvPicPr>
          <p:nvPr/>
        </p:nvPicPr>
        <p:blipFill>
          <a:blip r:embed="rId1" cstate="print"/>
          <a:srcRect l="36771" t="1153" r="36771" b="59046"/>
          <a:stretch>
            <a:fillRect/>
          </a:stretch>
        </p:blipFill>
        <p:spPr>
          <a:xfrm>
            <a:off x="500034" y="1643050"/>
            <a:ext cx="4286280" cy="39290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285728"/>
            <a:ext cx="7609094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Узел ограничения дополнительной разрядки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57818" y="2071678"/>
            <a:ext cx="3429024" cy="40318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/>
              <a:t>27-клапан ОДР</a:t>
            </a:r>
            <a:endParaRPr lang="ru-RU" sz="2400" b="1" dirty="0"/>
          </a:p>
          <a:p>
            <a:r>
              <a:rPr lang="ru-RU" sz="2400" b="1" dirty="0"/>
              <a:t>28-шток поршня</a:t>
            </a:r>
            <a:endParaRPr lang="ru-RU" sz="2400" b="1" dirty="0"/>
          </a:p>
          <a:p>
            <a:r>
              <a:rPr lang="ru-RU" sz="2400" b="1" dirty="0"/>
              <a:t>5-поршень ОДР</a:t>
            </a:r>
            <a:endParaRPr lang="ru-RU" sz="2400" b="1" dirty="0"/>
          </a:p>
          <a:p>
            <a:r>
              <a:rPr lang="ru-RU" sz="2400" b="1" dirty="0"/>
              <a:t>3-калиброваное отверстие 2мм</a:t>
            </a:r>
            <a:endParaRPr lang="ru-RU" sz="2400" b="1" dirty="0"/>
          </a:p>
          <a:p>
            <a:r>
              <a:rPr lang="ru-RU" sz="2400" b="1" dirty="0"/>
              <a:t>4-фильтр</a:t>
            </a:r>
            <a:endParaRPr lang="ru-RU" sz="2400" b="1" dirty="0"/>
          </a:p>
          <a:p>
            <a:r>
              <a:rPr lang="ru-RU" sz="2400" b="1" dirty="0"/>
              <a:t>6-калиброваное отверстие</a:t>
            </a:r>
            <a:endParaRPr lang="ru-RU" sz="2400" b="1" dirty="0"/>
          </a:p>
          <a:p>
            <a:r>
              <a:rPr lang="ru-RU" sz="2400" b="1" dirty="0"/>
              <a:t>1-заглушка</a:t>
            </a:r>
            <a:endParaRPr lang="ru-RU" sz="2400" b="1" dirty="0"/>
          </a:p>
          <a:p>
            <a:r>
              <a:rPr lang="ru-RU" sz="2400" b="1" dirty="0"/>
              <a:t>2-втулка</a:t>
            </a:r>
            <a:endParaRPr lang="ru-RU" sz="2400" b="1" dirty="0"/>
          </a:p>
          <a:p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150017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3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43438" y="5715016"/>
            <a:ext cx="288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2</a:t>
            </a:r>
            <a:endParaRPr lang="ru-RU" sz="1600" dirty="0"/>
          </a:p>
        </p:txBody>
      </p:sp>
      <p:cxnSp>
        <p:nvCxnSpPr>
          <p:cNvPr id="8" name="Прямая соединительная линия 7"/>
          <p:cNvCxnSpPr>
            <a:stCxn id="6" idx="0"/>
          </p:cNvCxnSpPr>
          <p:nvPr/>
        </p:nvCxnSpPr>
        <p:spPr>
          <a:xfrm rot="16200000" flipV="1">
            <a:off x="3144018" y="4071164"/>
            <a:ext cx="2286016" cy="100168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57752" y="1285860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</a:t>
            </a:r>
            <a:endParaRPr lang="ru-RU" sz="1600" dirty="0"/>
          </a:p>
        </p:txBody>
      </p:sp>
      <p:cxnSp>
        <p:nvCxnSpPr>
          <p:cNvPr id="11" name="Прямая соединительная линия 10"/>
          <p:cNvCxnSpPr>
            <a:stCxn id="9" idx="2"/>
          </p:cNvCxnSpPr>
          <p:nvPr/>
        </p:nvCxnSpPr>
        <p:spPr>
          <a:xfrm rot="5400000">
            <a:off x="4206270" y="1775831"/>
            <a:ext cx="947330" cy="64449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1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57224" y="571480"/>
            <a:ext cx="6935278" cy="34290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1071538" y="5000636"/>
            <a:ext cx="7702804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Поршень узла ограничения дополнительной разрядки</a:t>
            </a:r>
            <a:endParaRPr lang="ru-RU" sz="2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3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71670" y="1428736"/>
            <a:ext cx="5143763" cy="30005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3175" y="428604"/>
            <a:ext cx="421484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/>
              <a:t>Переключатель режимов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57357" y="5072074"/>
            <a:ext cx="6500858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1-корпус   2-крышка   3-упорка переключателя</a:t>
            </a:r>
            <a:endParaRPr lang="ru-RU" sz="2400" b="1" dirty="0"/>
          </a:p>
          <a:p>
            <a:pPr algn="ctr"/>
            <a:r>
              <a:rPr lang="ru-RU" sz="2400" b="1" dirty="0"/>
              <a:t>4-нипели</a:t>
            </a:r>
            <a:endParaRPr lang="ru-RU" sz="2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эт чертеж.png"/>
          <p:cNvPicPr>
            <a:picLocks noChangeAspect="1"/>
          </p:cNvPicPr>
          <p:nvPr/>
        </p:nvPicPr>
        <p:blipFill>
          <a:blip r:embed="rId1" cstate="print"/>
          <a:srcRect l="52205" t="55427" r="9210"/>
          <a:stretch>
            <a:fillRect/>
          </a:stretch>
        </p:blipFill>
        <p:spPr>
          <a:xfrm>
            <a:off x="289707" y="1714488"/>
            <a:ext cx="4059389" cy="285752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643439" y="1571612"/>
            <a:ext cx="4214842" cy="30469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1-корпус</a:t>
            </a:r>
            <a:endParaRPr lang="ru-RU" sz="2400" dirty="0"/>
          </a:p>
          <a:p>
            <a:r>
              <a:rPr lang="ru-RU" sz="2400" dirty="0"/>
              <a:t>2-крышка</a:t>
            </a:r>
            <a:endParaRPr lang="ru-RU" sz="2400" dirty="0"/>
          </a:p>
          <a:p>
            <a:r>
              <a:rPr lang="ru-RU" sz="2400" dirty="0"/>
              <a:t>3-фиксатор</a:t>
            </a:r>
            <a:endParaRPr lang="ru-RU" sz="2400" dirty="0"/>
          </a:p>
          <a:p>
            <a:r>
              <a:rPr lang="ru-RU" sz="2400" dirty="0"/>
              <a:t>14-упорка </a:t>
            </a:r>
            <a:r>
              <a:rPr lang="ru-RU" sz="2400" dirty="0" err="1"/>
              <a:t>перекючателя</a:t>
            </a:r>
            <a:r>
              <a:rPr lang="ru-RU" sz="2400" dirty="0"/>
              <a:t> </a:t>
            </a:r>
            <a:endParaRPr lang="ru-RU" sz="2400" dirty="0"/>
          </a:p>
          <a:p>
            <a:r>
              <a:rPr lang="ru-RU" sz="2400" dirty="0"/>
              <a:t>15-поршень переключателя </a:t>
            </a:r>
            <a:endParaRPr lang="ru-RU" sz="2400" dirty="0"/>
          </a:p>
          <a:p>
            <a:r>
              <a:rPr lang="ru-RU" sz="2400" dirty="0"/>
              <a:t>17-шток поршня</a:t>
            </a:r>
            <a:endParaRPr lang="ru-RU" sz="2400" dirty="0"/>
          </a:p>
          <a:p>
            <a:r>
              <a:rPr lang="ru-RU" sz="2400" dirty="0"/>
              <a:t>16-калиброваное отверстие</a:t>
            </a:r>
            <a:endParaRPr lang="ru-RU" sz="2400" dirty="0"/>
          </a:p>
          <a:p>
            <a:r>
              <a:rPr lang="ru-RU" sz="2400" dirty="0"/>
              <a:t>18-тормозной клапан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107154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1</a:t>
            </a:r>
            <a:endParaRPr lang="ru-RU" sz="1400" dirty="0"/>
          </a:p>
        </p:txBody>
      </p:sp>
      <p:cxnSp>
        <p:nvCxnSpPr>
          <p:cNvPr id="6" name="Прямая соединительная линия 5"/>
          <p:cNvCxnSpPr>
            <a:stCxn id="4" idx="2"/>
          </p:cNvCxnSpPr>
          <p:nvPr/>
        </p:nvCxnSpPr>
        <p:spPr>
          <a:xfrm rot="16200000" flipH="1">
            <a:off x="472899" y="1615914"/>
            <a:ext cx="478041" cy="485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714612" y="128586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2</a:t>
            </a:r>
            <a:endParaRPr lang="ru-RU" sz="1400" dirty="0"/>
          </a:p>
        </p:txBody>
      </p:sp>
      <p:cxnSp>
        <p:nvCxnSpPr>
          <p:cNvPr id="9" name="Прямая соединительная линия 8"/>
          <p:cNvCxnSpPr>
            <a:stCxn id="7" idx="2"/>
          </p:cNvCxnSpPr>
          <p:nvPr/>
        </p:nvCxnSpPr>
        <p:spPr>
          <a:xfrm rot="16200000" flipH="1">
            <a:off x="2580320" y="1865947"/>
            <a:ext cx="549479" cy="485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357554" y="142873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3</a:t>
            </a:r>
            <a:endParaRPr lang="ru-RU" sz="1400" dirty="0"/>
          </a:p>
        </p:txBody>
      </p:sp>
      <p:cxnSp>
        <p:nvCxnSpPr>
          <p:cNvPr id="12" name="Прямая соединительная линия 11"/>
          <p:cNvCxnSpPr>
            <a:stCxn id="10" idx="2"/>
          </p:cNvCxnSpPr>
          <p:nvPr/>
        </p:nvCxnSpPr>
        <p:spPr>
          <a:xfrm rot="16200000" flipH="1">
            <a:off x="2937510" y="2294575"/>
            <a:ext cx="1120983" cy="485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4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643174" y="214290"/>
            <a:ext cx="3410426" cy="20386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седл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3071810"/>
            <a:ext cx="4401165" cy="15813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3" y="2643182"/>
            <a:ext cx="8358246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Поршень переключателя режимов работы с уплотнением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4786322"/>
            <a:ext cx="6600192" cy="166199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Седло поршня переключателей режимов работы</a:t>
            </a:r>
            <a:endParaRPr lang="ru-RU" sz="2400" dirty="0"/>
          </a:p>
          <a:p>
            <a:pPr algn="ctr"/>
            <a:r>
              <a:rPr lang="ru-RU" sz="2000" dirty="0"/>
              <a:t>1-уплотнительное кольцо   2-шайба   3-пружина   4-тормозной клапан   5-корпус седла    </a:t>
            </a:r>
            <a:endParaRPr lang="ru-RU" sz="2000" dirty="0"/>
          </a:p>
          <a:p>
            <a:pPr algn="ctr"/>
            <a:r>
              <a:rPr lang="ru-RU" sz="2000" dirty="0"/>
              <a:t>6-манжета   7-шайба   </a:t>
            </a:r>
            <a:endParaRPr lang="ru-RU" sz="2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рядка24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748862"/>
            <a:ext cx="9144000" cy="536027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ачало отпуска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804962"/>
            <a:ext cx="9144000" cy="52480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857232"/>
            <a:ext cx="8715437" cy="4247317"/>
          </a:xfrm>
          <a:prstGeom prst="rect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/>
              <a:t>Тип автоматический с бесступенчатым отпуском</a:t>
            </a:r>
            <a:endParaRPr lang="ru-RU" sz="2800" b="1" dirty="0"/>
          </a:p>
          <a:p>
            <a:r>
              <a:rPr lang="ru-RU" sz="2800" b="1" dirty="0"/>
              <a:t>Время наполнения ТЦ при экстренном торможении</a:t>
            </a:r>
            <a:endParaRPr lang="ru-RU" sz="2800" b="1" dirty="0"/>
          </a:p>
          <a:p>
            <a:r>
              <a:rPr lang="ru-RU" sz="2800" b="1" dirty="0"/>
              <a:t>до давления 3,5 кгс/см2, с:</a:t>
            </a:r>
            <a:endParaRPr lang="ru-RU" sz="2800" b="1" dirty="0"/>
          </a:p>
          <a:p>
            <a:r>
              <a:rPr lang="ru-RU" sz="2800" b="1" dirty="0"/>
              <a:t>на режиме «К»…………………………………….5 — 7</a:t>
            </a:r>
            <a:endParaRPr lang="ru-RU" sz="2800" b="1" dirty="0"/>
          </a:p>
          <a:p>
            <a:r>
              <a:rPr lang="ru-RU" sz="2800" b="1" dirty="0"/>
              <a:t>на режиме «Д»…………………………………….12 — 16</a:t>
            </a:r>
            <a:endParaRPr lang="ru-RU" sz="2800" b="1" dirty="0"/>
          </a:p>
          <a:p>
            <a:r>
              <a:rPr lang="ru-RU" sz="2800" b="1" dirty="0"/>
              <a:t>Время отпуска после экстренного торможения</a:t>
            </a:r>
            <a:endParaRPr lang="ru-RU" sz="2800" b="1" dirty="0"/>
          </a:p>
          <a:p>
            <a:r>
              <a:rPr lang="ru-RU" sz="2800" b="1" dirty="0"/>
              <a:t>до давления в ТЦ 0,4 кгс/см2, с:</a:t>
            </a:r>
            <a:endParaRPr lang="ru-RU" sz="2800" b="1" dirty="0"/>
          </a:p>
          <a:p>
            <a:r>
              <a:rPr lang="ru-RU" sz="2800" b="1" dirty="0"/>
              <a:t>на режиме «К»……………………………………..8 — 12</a:t>
            </a:r>
            <a:endParaRPr lang="ru-RU" sz="2800" b="1" dirty="0"/>
          </a:p>
          <a:p>
            <a:r>
              <a:rPr lang="ru-RU" sz="2800" b="1" dirty="0"/>
              <a:t>на режиме «Д»……………………………………..19 — 24</a:t>
            </a:r>
            <a:endParaRPr lang="ru-RU" sz="2800" b="1" dirty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571480"/>
            <a:ext cx="808433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/>
              <a:t>Расположение ВР </a:t>
            </a:r>
            <a:r>
              <a:rPr lang="ru-RU" sz="3200" b="1" dirty="0" err="1"/>
              <a:t>усл</a:t>
            </a:r>
            <a:r>
              <a:rPr lang="ru-RU" sz="3200" b="1" dirty="0"/>
              <a:t>. №242 на вагоне</a:t>
            </a:r>
            <a:endParaRPr lang="ru-RU" sz="3200" b="1" dirty="0"/>
          </a:p>
        </p:txBody>
      </p:sp>
      <p:pic>
        <p:nvPicPr>
          <p:cNvPr id="3" name="Рисунок 2" descr="вр на вагоне.JPG"/>
          <p:cNvPicPr>
            <a:picLocks noChangeAspect="1"/>
          </p:cNvPicPr>
          <p:nvPr/>
        </p:nvPicPr>
        <p:blipFill>
          <a:blip r:embed="rId1" cstate="print">
            <a:lum bright="6000"/>
          </a:blip>
          <a:stretch>
            <a:fillRect/>
          </a:stretch>
        </p:blipFill>
        <p:spPr>
          <a:xfrm>
            <a:off x="571472" y="1643050"/>
            <a:ext cx="8143900" cy="4637329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357166"/>
            <a:ext cx="492922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Устроство ВР </a:t>
            </a:r>
            <a:r>
              <a:rPr lang="ru-RU" sz="3200" b="1" dirty="0" err="1"/>
              <a:t>усл</a:t>
            </a:r>
            <a:r>
              <a:rPr lang="ru-RU" sz="3200" b="1" dirty="0"/>
              <a:t>. №242</a:t>
            </a:r>
            <a:endParaRPr lang="ru-RU" sz="3200" b="1" dirty="0"/>
          </a:p>
        </p:txBody>
      </p:sp>
      <p:pic>
        <p:nvPicPr>
          <p:cNvPr id="3" name="Рисунок 2" descr="242 в сборе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699792" y="1000108"/>
            <a:ext cx="4301100" cy="38624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5026895"/>
            <a:ext cx="8212711" cy="83099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    </a:t>
            </a:r>
            <a:r>
              <a:rPr lang="ru-RU" sz="2400" b="1" dirty="0"/>
              <a:t>1-переходник         2-ускоритель экстренного торможения</a:t>
            </a:r>
            <a:endParaRPr lang="ru-RU" sz="2400" b="1" dirty="0"/>
          </a:p>
          <a:p>
            <a:r>
              <a:rPr lang="ru-RU" sz="2400" b="1" dirty="0"/>
              <a:t>    3-главная часть      4-переключатель режимов</a:t>
            </a:r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ереходник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85918" y="928670"/>
            <a:ext cx="5182330" cy="46439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32" y="428604"/>
            <a:ext cx="435771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Переходник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000232" y="5715016"/>
            <a:ext cx="4942092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1-корпус          2-заглушка</a:t>
            </a:r>
            <a:endParaRPr lang="ru-RU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42852"/>
            <a:ext cx="778674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Ускоритель экстренного торможения</a:t>
            </a:r>
            <a:endParaRPr lang="ru-RU" sz="3200" b="1" dirty="0"/>
          </a:p>
        </p:txBody>
      </p:sp>
      <p:pic>
        <p:nvPicPr>
          <p:cNvPr id="3" name="Рисунок 2" descr="уэт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357422" y="928670"/>
            <a:ext cx="4042463" cy="26861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472" y="3929066"/>
            <a:ext cx="8143932" cy="138499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/>
              <a:t>1-наконечник     2-накидная гайка      </a:t>
            </a:r>
            <a:endParaRPr lang="ru-RU" sz="2800" b="1" dirty="0"/>
          </a:p>
          <a:p>
            <a:r>
              <a:rPr lang="ru-RU" sz="2800" b="1" dirty="0"/>
              <a:t>3-корпус ускорителя</a:t>
            </a:r>
            <a:endParaRPr lang="ru-RU" sz="2800" b="1" dirty="0"/>
          </a:p>
          <a:p>
            <a:r>
              <a:rPr lang="ru-RU" sz="2800" b="1" dirty="0"/>
              <a:t>4-фиксатор          5-поршень ускорителя</a:t>
            </a:r>
            <a:endParaRPr lang="ru-RU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00042"/>
            <a:ext cx="8212411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положение упорки переключателя ускорителя экстренного торможения </a:t>
            </a:r>
            <a:endParaRPr lang="ru-RU" sz="3200" b="1" dirty="0"/>
          </a:p>
        </p:txBody>
      </p:sp>
      <p:pic>
        <p:nvPicPr>
          <p:cNvPr id="3" name="Рисунок 2" descr="пер1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28662" y="1928802"/>
            <a:ext cx="2143140" cy="2038596"/>
          </a:xfrm>
          <a:prstGeom prst="rect">
            <a:avLst/>
          </a:prstGeom>
        </p:spPr>
      </p:pic>
      <p:pic>
        <p:nvPicPr>
          <p:cNvPr id="4" name="Рисунок 3" descr="пер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1928802"/>
            <a:ext cx="2158023" cy="21452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4143380"/>
            <a:ext cx="3049203" cy="95410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Ускоритель включен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43504" y="4214818"/>
            <a:ext cx="3143272" cy="95410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Ускоритель </a:t>
            </a:r>
            <a:endParaRPr lang="ru-RU" sz="2800" b="1" dirty="0"/>
          </a:p>
          <a:p>
            <a:pPr algn="ctr"/>
            <a:r>
              <a:rPr lang="ru-RU" sz="2800" b="1" dirty="0"/>
              <a:t>выключен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2910" y="5857892"/>
            <a:ext cx="87672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Имеется возможность включать и выключать ускоритель экстренного</a:t>
            </a:r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Торможения на любом  режиме  работы</a:t>
            </a:r>
            <a:endParaRPr lang="ru-RU" sz="20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эт чертеж.png"/>
          <p:cNvPicPr>
            <a:picLocks noChangeAspect="1"/>
          </p:cNvPicPr>
          <p:nvPr/>
        </p:nvPicPr>
        <p:blipFill>
          <a:blip r:embed="rId1" cstate="print"/>
          <a:srcRect l="9718" t="51809" r="50000"/>
          <a:stretch>
            <a:fillRect/>
          </a:stretch>
        </p:blipFill>
        <p:spPr>
          <a:xfrm>
            <a:off x="428596" y="1357298"/>
            <a:ext cx="4605768" cy="33575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214942" y="928670"/>
            <a:ext cx="3607220" cy="52629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/>
              <a:t>19 - </a:t>
            </a:r>
            <a:r>
              <a:rPr lang="ru-RU" sz="2000" b="1" dirty="0" err="1"/>
              <a:t>срывной</a:t>
            </a:r>
            <a:r>
              <a:rPr lang="ru-RU" sz="2000" b="1" dirty="0"/>
              <a:t> клапан</a:t>
            </a:r>
            <a:endParaRPr lang="ru-RU" sz="2000" b="1" dirty="0"/>
          </a:p>
          <a:p>
            <a:r>
              <a:rPr lang="ru-RU" sz="2000" b="1" dirty="0"/>
              <a:t>20 – </a:t>
            </a:r>
            <a:r>
              <a:rPr lang="ru-RU" sz="2000" b="1" dirty="0" err="1"/>
              <a:t>упорка</a:t>
            </a:r>
            <a:r>
              <a:rPr lang="ru-RU" sz="2000" b="1" dirty="0"/>
              <a:t> переключателя    ускорителя</a:t>
            </a:r>
            <a:endParaRPr lang="ru-RU" sz="2000" b="1" dirty="0"/>
          </a:p>
          <a:p>
            <a:r>
              <a:rPr lang="ru-RU" sz="2000" b="1" dirty="0"/>
              <a:t>         экстренного торможения</a:t>
            </a:r>
            <a:endParaRPr lang="ru-RU" sz="2000" b="1" dirty="0"/>
          </a:p>
          <a:p>
            <a:r>
              <a:rPr lang="ru-RU" sz="2000" b="1" dirty="0"/>
              <a:t>21, 22 – пружины</a:t>
            </a:r>
            <a:endParaRPr lang="ru-RU" sz="2000" b="1" dirty="0"/>
          </a:p>
          <a:p>
            <a:r>
              <a:rPr lang="ru-RU" sz="2000" b="1" dirty="0"/>
              <a:t>23 – клапан ускорителя с  хвостовиком</a:t>
            </a:r>
            <a:endParaRPr lang="ru-RU" sz="2000" b="1" dirty="0"/>
          </a:p>
          <a:p>
            <a:r>
              <a:rPr lang="ru-RU" sz="2000" b="1" dirty="0"/>
              <a:t>25 – поршень УЭТ с хвостовиком</a:t>
            </a:r>
            <a:endParaRPr lang="ru-RU" sz="2000" b="1" dirty="0"/>
          </a:p>
          <a:p>
            <a:r>
              <a:rPr lang="ru-RU" sz="2000" b="1" dirty="0"/>
              <a:t>26 – перепускной клапан (клапан ускорительного</a:t>
            </a:r>
            <a:endParaRPr lang="ru-RU" sz="2000" b="1" dirty="0"/>
          </a:p>
          <a:p>
            <a:r>
              <a:rPr lang="ru-RU" sz="2000" b="1" dirty="0"/>
              <a:t>  поршня)</a:t>
            </a:r>
            <a:endParaRPr lang="ru-RU" sz="2000" b="1" dirty="0"/>
          </a:p>
          <a:p>
            <a:r>
              <a:rPr lang="ru-RU" sz="2000" b="1" dirty="0"/>
              <a:t>- корпус</a:t>
            </a:r>
            <a:endParaRPr lang="ru-RU" sz="2000" b="1" dirty="0"/>
          </a:p>
          <a:p>
            <a:pPr>
              <a:buFontTx/>
              <a:buChar char="-"/>
            </a:pPr>
            <a:r>
              <a:rPr lang="ru-RU" sz="2000" b="1" dirty="0"/>
              <a:t> втулка</a:t>
            </a:r>
            <a:endParaRPr lang="ru-RU" sz="2000" b="1" dirty="0"/>
          </a:p>
          <a:p>
            <a:r>
              <a:rPr lang="ru-RU" sz="2000" b="1" dirty="0"/>
              <a:t>- сетчатый фильтр</a:t>
            </a:r>
            <a:endParaRPr lang="ru-RU" sz="2000" b="1" dirty="0"/>
          </a:p>
          <a:p>
            <a:pPr>
              <a:buFontTx/>
              <a:buChar char="-"/>
            </a:pPr>
            <a:endParaRPr lang="ru-RU" dirty="0"/>
          </a:p>
          <a:p>
            <a:r>
              <a:rPr lang="ru-RU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р.уэт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14282" y="357166"/>
            <a:ext cx="6335010" cy="23815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срыв.клапан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857496"/>
            <a:ext cx="6144483" cy="14956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упор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4786322"/>
            <a:ext cx="3219048" cy="17619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6643702" y="857232"/>
            <a:ext cx="228601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/>
              <a:t>Поршень ускорителя</a:t>
            </a:r>
            <a:endParaRPr lang="ru-RU" sz="2000" b="1" dirty="0"/>
          </a:p>
          <a:p>
            <a:r>
              <a:rPr lang="ru-RU" sz="2000" b="1" dirty="0"/>
              <a:t>и седло поршня</a:t>
            </a:r>
            <a:endParaRPr lang="ru-RU" sz="2000" b="1" dirty="0"/>
          </a:p>
          <a:p>
            <a:r>
              <a:rPr lang="ru-RU" sz="2000" b="1" dirty="0"/>
              <a:t>с уплотнениями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286512" y="3143248"/>
            <a:ext cx="250033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/>
              <a:t>Срывной клапан и</a:t>
            </a:r>
            <a:endParaRPr lang="ru-RU" sz="2000" b="1" dirty="0"/>
          </a:p>
          <a:p>
            <a:r>
              <a:rPr lang="ru-RU" sz="2000" b="1" dirty="0"/>
              <a:t>ускорительный поршень с уплотнениями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86248" y="5357826"/>
            <a:ext cx="413100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err="1"/>
              <a:t>Упорка</a:t>
            </a:r>
            <a:r>
              <a:rPr lang="ru-RU" sz="2000" b="1" dirty="0"/>
              <a:t> переключателя ускорителя </a:t>
            </a:r>
            <a:endParaRPr lang="ru-RU" sz="2000" b="1" dirty="0"/>
          </a:p>
          <a:p>
            <a:r>
              <a:rPr lang="ru-RU" sz="2000" b="1" dirty="0"/>
              <a:t> с уплотнениями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2217</Words>
  <Application>WPS Presentation</Application>
  <PresentationFormat>Экран (4:3)</PresentationFormat>
  <Paragraphs>141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Microsoft YaHei</vt:lpstr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Веня Веня</dc:creator>
  <cp:lastModifiedBy>ф</cp:lastModifiedBy>
  <cp:revision>31</cp:revision>
  <dcterms:created xsi:type="dcterms:W3CDTF">2019-02-09T18:44:00Z</dcterms:created>
  <dcterms:modified xsi:type="dcterms:W3CDTF">2024-02-10T07:21:51Z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75ECB686B42B462F834ED13FFFE79451_12</vt:lpwstr>
  </property>
  <property fmtid="{D5CDD505-2E9C-101B-9397-08002B2CF9AE}" pid="3" name="KSOProductBuildVer">
    <vt:lpwstr>1049-12.2.0.13431</vt:lpwstr>
  </property>
</Properties>
</file>