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16"/>
  </p:notesMasterIdLst>
  <p:sldIdLst>
    <p:sldId id="337" r:id="rId2"/>
    <p:sldId id="311" r:id="rId3"/>
    <p:sldId id="322" r:id="rId4"/>
    <p:sldId id="323" r:id="rId5"/>
    <p:sldId id="324" r:id="rId6"/>
    <p:sldId id="330" r:id="rId7"/>
    <p:sldId id="312" r:id="rId8"/>
    <p:sldId id="338" r:id="rId9"/>
    <p:sldId id="317" r:id="rId10"/>
    <p:sldId id="316" r:id="rId11"/>
    <p:sldId id="328" r:id="rId12"/>
    <p:sldId id="321" r:id="rId13"/>
    <p:sldId id="314" r:id="rId14"/>
    <p:sldId id="329" r:id="rId1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FFFF00"/>
    <a:srgbClr val="D60093"/>
    <a:srgbClr val="00FFFF"/>
    <a:srgbClr val="FFFF66"/>
    <a:srgbClr val="006600"/>
    <a:srgbClr val="00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191" autoAdjust="0"/>
    <p:restoredTop sz="94660"/>
  </p:normalViewPr>
  <p:slideViewPr>
    <p:cSldViewPr>
      <p:cViewPr varScale="1">
        <p:scale>
          <a:sx n="60" d="100"/>
          <a:sy n="60" d="100"/>
        </p:scale>
        <p:origin x="-72" y="-2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C6AD998-B82D-4EAC-9353-B6633BC8A0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358096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6B67F-607B-403E-9803-F7B8F342BC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5109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340F-12F8-4F71-BD00-A1B6655BA7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43143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CAEC-0603-4396-A9D7-B7C4BA6BED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9064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755AC-0ACB-4435-B257-585F9F17E9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7087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50897-1000-4060-AF5B-727B5DA743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24608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B0B96-E85B-4356-B151-23AB42C1F9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316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9C498-2E7B-4497-B5C8-08C2389FFB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6102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F6E19-0322-418D-8CD1-FEDCE3F2FD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1679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E8869-95FE-4D76-AB6A-3D8EBDF415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6264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052BE-8137-4B3C-ADAA-967B8B0B2F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85999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8FD96-555F-4863-9AC2-54EAD6905B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4650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9D839F4-1B61-4D8E-AB17-13A2333534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9984" y="857232"/>
            <a:ext cx="4459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Раздельные пункты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20688"/>
          </a:xfrm>
        </p:spPr>
        <p:txBody>
          <a:bodyPr/>
          <a:lstStyle/>
          <a:p>
            <a:pPr algn="ctr" eaLnBrk="1" hangingPunct="1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Станционные пути и их классификация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1CF3F2A9-F7B9-4A3B-A88D-3932A5595EF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9913" t="32367" r="15205" b="32172"/>
          <a:stretch/>
        </p:blipFill>
        <p:spPr>
          <a:xfrm>
            <a:off x="1504789" y="922727"/>
            <a:ext cx="8623659" cy="3132641"/>
          </a:xfrm>
          <a:prstGeom prst="rect">
            <a:avLst/>
          </a:prstGeom>
        </p:spPr>
      </p:pic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4D821A9C-DB94-4CC4-B0C5-0CBDEDCDB3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392" y="4436810"/>
            <a:ext cx="5328592" cy="1877931"/>
          </a:xfrm>
        </p:spPr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главный станционный путь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3, 4 – приемоотправочные пути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5,6 – сортировочные пути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 8 – вытяжные пути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– погрузочно-разгрузочный путь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="" xmlns:a16="http://schemas.microsoft.com/office/drawing/2014/main" id="{05A4BE86-F9F8-4DE7-8872-82635C718B80}"/>
              </a:ext>
            </a:extLst>
          </p:cNvPr>
          <p:cNvSpPr txBox="1">
            <a:spLocks/>
          </p:cNvSpPr>
          <p:nvPr/>
        </p:nvSpPr>
        <p:spPr bwMode="auto">
          <a:xfrm>
            <a:off x="3359696" y="3977491"/>
            <a:ext cx="5040560" cy="52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путевого развития станции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="" xmlns:a16="http://schemas.microsoft.com/office/drawing/2014/main" id="{B3F4CC5F-2D5D-49BF-9C98-F4E9BB86386D}"/>
              </a:ext>
            </a:extLst>
          </p:cNvPr>
          <p:cNvSpPr txBox="1">
            <a:spLocks/>
          </p:cNvSpPr>
          <p:nvPr/>
        </p:nvSpPr>
        <p:spPr bwMode="auto">
          <a:xfrm>
            <a:off x="6099121" y="4436811"/>
            <a:ext cx="5760640" cy="187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– предохранительный тупик</a:t>
            </a:r>
          </a:p>
          <a:p>
            <a:pPr eaLnBrk="1" hangingPunct="1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11 -  улавливающий тупик</a:t>
            </a:r>
          </a:p>
        </p:txBody>
      </p:sp>
    </p:spTree>
    <p:extLst>
      <p:ext uri="{BB962C8B-B14F-4D97-AF65-F5344CB8AC3E}">
        <p14:creationId xmlns="" xmlns:p14="http://schemas.microsoft.com/office/powerpoint/2010/main" val="4264910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713"/>
          </a:xfrm>
        </p:spPr>
        <p:txBody>
          <a:bodyPr/>
          <a:lstStyle/>
          <a:p>
            <a:pPr algn="ctr" eaLnBrk="1" hangingPunct="1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Станционные пути и их классификация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6007882A-EF59-42E2-BB5F-9BB12ADCA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24744"/>
            <a:ext cx="3888432" cy="4176464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крупных станциях пути, предназначенные для выполнения одних и тех же операций, объединяют в группы, называемые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назначению они делятся на парки: приема, отправления, сортировки, отстоя подвижного состава, экипировки вагонов и локомотивов и т. д.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1C14164-64AB-46EF-B05C-96DC0E250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1143751"/>
            <a:ext cx="7308812" cy="48456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1048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71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и полезная длина пути назначения и схемы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B57C3-64E6-4F0E-B16F-D3AD1EB5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052736"/>
            <a:ext cx="11365532" cy="561662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и длину путей на станциях устанавливают исходя из технико-экономических расчетов. Различают полную и полезную длину путей.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длина железнодорожного пути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расстояние между стыками рамных рельсов стрелочных переводов, ограничивающих путь, тогда как для тупикового пути эта величина представляет собой расстояние от стыка рамного рельса стрелочного перевода до упора.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 длина железнодорожного пути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часть полной длины пути, в пределах которого может находиться подвижной состав, не нарушая безопасности движения по соседним путям. При отсутствии выходных сигналов полезная длина сквозного пути ограничивается предельным столбиком, относящимся к этому пути, а полезная длина тупикового пути - с одной стороны путевым упором, а с другой – предельным столбиком или стыком рамного рельса стрелочного перевода.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выходных сигналов и электрических рельсовых цепей полезная длина сквозного пути определяется расстоянием от выходного сигнала до изолирующего стыка, установленного на расстоянии 3,5 м от предельного столбика в противоположном конце междупутья, а тупикового пути – от выходного сигнала до путевого упора.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столбики устанавливают посередине междупутья в том месте, где расстояние между осями сходящихся путей составляет 4100 мм.</a:t>
            </a:r>
          </a:p>
        </p:txBody>
      </p:sp>
    </p:spTree>
    <p:extLst>
      <p:ext uri="{BB962C8B-B14F-4D97-AF65-F5344CB8AC3E}">
        <p14:creationId xmlns="" xmlns:p14="http://schemas.microsoft.com/office/powerpoint/2010/main" val="3317271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71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и полезная длина пути назначения и схемы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54DB374F-3397-4D6B-AC10-3021723551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1624" y="1237340"/>
            <a:ext cx="9367113" cy="439248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E884FB1-BC47-4352-8347-890BAB0D88EA}"/>
              </a:ext>
            </a:extLst>
          </p:cNvPr>
          <p:cNvSpPr/>
          <p:nvPr/>
        </p:nvSpPr>
        <p:spPr>
          <a:xfrm>
            <a:off x="3719736" y="6030455"/>
            <a:ext cx="9427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определения полной и полезной длины станционных путей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36B68A1-F4E0-4D7E-B434-C29C24FD68EE}"/>
              </a:ext>
            </a:extLst>
          </p:cNvPr>
          <p:cNvSpPr/>
          <p:nvPr/>
        </p:nvSpPr>
        <p:spPr>
          <a:xfrm>
            <a:off x="187152" y="946792"/>
            <a:ext cx="24482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сети железных дорог РФ установлены для путей приема-отправления грузовых поездов стандартные полезные длины 850, 1050 и 1250 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 длина тупиковых путей определяется от сигнала до упора или от предельного столбика до упора и должна быть кратной 50 или 100.</a:t>
            </a:r>
          </a:p>
        </p:txBody>
      </p:sp>
    </p:spTree>
    <p:extLst>
      <p:ext uri="{BB962C8B-B14F-4D97-AF65-F5344CB8AC3E}">
        <p14:creationId xmlns="" xmlns:p14="http://schemas.microsoft.com/office/powerpoint/2010/main" val="797375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196752"/>
            <a:ext cx="113052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взят из свободных информационно-справочных источников:</a:t>
            </a:r>
          </a:p>
          <a:p>
            <a:pPr indent="360000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288925"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288925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дороги. Общий курс: Учебник / Ефименко Ю.И., Ковалев В.И., Логинов С.И.; Под ред. Ефименко Ю.И., - 6-е изд., перераб. и доп. - М.:УМЦ ЖДТ, 2014. - 503 с.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288925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Медведева, И.И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железных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учеб. пособие / И.И.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ФГБУ ДПО «Учебно-методический центр по образованию на железнодорожном транспорте», 2019. – 206 c. – ISBN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978-5-907055-93-3.</a:t>
            </a:r>
          </a:p>
          <a:p>
            <a:pPr marL="514350" indent="288925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Ермакова, Т.А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Технология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перевозочного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учеб. пособие / Т.А.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Ермакова.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ФГБУ ДПО «Учебно-методический центр по образованию на железнодорожном транспорте», 2019. – 334 c. – ISBN 978-5-907055-48-3</a:t>
            </a:r>
          </a:p>
          <a:p>
            <a:pPr marL="514350" indent="288925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ресурсы</a:t>
            </a:r>
          </a:p>
        </p:txBody>
      </p:sp>
    </p:spTree>
    <p:extLst>
      <p:ext uri="{BB962C8B-B14F-4D97-AF65-F5344CB8AC3E}">
        <p14:creationId xmlns="" xmlns:p14="http://schemas.microsoft.com/office/powerpoint/2010/main" val="76655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D1507D-A422-4751-8917-BCD00844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"/>
            <a:ext cx="11665296" cy="83671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классификация раздельных пунктов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C933EF5-8750-428F-85A9-D638927B2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24744"/>
            <a:ext cx="11377264" cy="5052219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Раздельный пункт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пункт, разделяющий железнодорожную линию на перегоны, регулирующий пропуск поездов, обеспечивающий безопасность движения и необходимую пропускную способность.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классифицируются на: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с путевым развитием;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без путевого развития.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 раздельным пунктам с путевым развитием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разъезды, обгонные пункты и станции.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Раздельные пункты без путевого развития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путевые посты при использовании полуавтоматической блокировки (ПАБ), проходные светофоры при наличии автоблокировки (АБ), а в случае их отсутствия при применении автоматической локомотивной сигнализации (АЛС) – обозначенные границы блок-участков.</a:t>
            </a:r>
          </a:p>
        </p:txBody>
      </p:sp>
    </p:spTree>
    <p:extLst>
      <p:ext uri="{BB962C8B-B14F-4D97-AF65-F5344CB8AC3E}">
        <p14:creationId xmlns="" xmlns:p14="http://schemas.microsoft.com/office/powerpoint/2010/main" val="38911528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D1507D-A422-4751-8917-BCD00844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"/>
            <a:ext cx="11665296" cy="83671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классификация раздельных пунктов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35BFB06-1BDE-4E66-9BC4-9BD182F1034D}"/>
              </a:ext>
            </a:extLst>
          </p:cNvPr>
          <p:cNvSpPr txBox="1"/>
          <p:nvPr/>
        </p:nvSpPr>
        <p:spPr>
          <a:xfrm>
            <a:off x="4571316" y="896319"/>
            <a:ext cx="2761333" cy="46166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BC713BE-222C-4DE4-8D2F-BF0ACC462A13}"/>
              </a:ext>
            </a:extLst>
          </p:cNvPr>
          <p:cNvSpPr txBox="1"/>
          <p:nvPr/>
        </p:nvSpPr>
        <p:spPr>
          <a:xfrm>
            <a:off x="471795" y="1895766"/>
            <a:ext cx="10866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Разъезды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B93C279-4CBB-4608-A0A5-5DD4C76C975F}"/>
              </a:ext>
            </a:extLst>
          </p:cNvPr>
          <p:cNvSpPr txBox="1"/>
          <p:nvPr/>
        </p:nvSpPr>
        <p:spPr>
          <a:xfrm>
            <a:off x="2162752" y="1825158"/>
            <a:ext cx="123527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Обгонные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BB884A2-3B9C-4559-A68D-E5729280EDFE}"/>
              </a:ext>
            </a:extLst>
          </p:cNvPr>
          <p:cNvSpPr txBox="1"/>
          <p:nvPr/>
        </p:nvSpPr>
        <p:spPr>
          <a:xfrm>
            <a:off x="4077199" y="1895766"/>
            <a:ext cx="103566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C3EA899-8B29-4E58-A92E-7A8BEF331555}"/>
              </a:ext>
            </a:extLst>
          </p:cNvPr>
          <p:cNvSpPr txBox="1"/>
          <p:nvPr/>
        </p:nvSpPr>
        <p:spPr>
          <a:xfrm>
            <a:off x="5951984" y="1895766"/>
            <a:ext cx="103746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Путевые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67BD8D1-BF59-4AC6-9F75-C0CB6E95DF6D}"/>
              </a:ext>
            </a:extLst>
          </p:cNvPr>
          <p:cNvSpPr txBox="1"/>
          <p:nvPr/>
        </p:nvSpPr>
        <p:spPr>
          <a:xfrm>
            <a:off x="7937999" y="1875467"/>
            <a:ext cx="134806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F644214-8BB7-4C1F-AD3D-2A168EC529A6}"/>
              </a:ext>
            </a:extLst>
          </p:cNvPr>
          <p:cNvSpPr txBox="1"/>
          <p:nvPr/>
        </p:nvSpPr>
        <p:spPr>
          <a:xfrm>
            <a:off x="9962184" y="1895766"/>
            <a:ext cx="161492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Обозначенные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блок-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304D7F-21BD-487A-A55C-FFC730AB6DAF}"/>
              </a:ext>
            </a:extLst>
          </p:cNvPr>
          <p:cNvSpPr txBox="1"/>
          <p:nvPr/>
        </p:nvSpPr>
        <p:spPr>
          <a:xfrm>
            <a:off x="2790715" y="3149438"/>
            <a:ext cx="14981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9384360-D0B2-48F1-9872-312DB2F37EC5}"/>
              </a:ext>
            </a:extLst>
          </p:cNvPr>
          <p:cNvSpPr txBox="1"/>
          <p:nvPr/>
        </p:nvSpPr>
        <p:spPr>
          <a:xfrm>
            <a:off x="5607504" y="3248980"/>
            <a:ext cx="12913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объему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60B016C-6351-47B8-B717-7914852C4405}"/>
              </a:ext>
            </a:extLst>
          </p:cNvPr>
          <p:cNvSpPr txBox="1"/>
          <p:nvPr/>
        </p:nvSpPr>
        <p:spPr>
          <a:xfrm>
            <a:off x="477792" y="3795769"/>
            <a:ext cx="189224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ромежуточные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772508D-438A-47F1-8E28-6BDBCDEB7A90}"/>
              </a:ext>
            </a:extLst>
          </p:cNvPr>
          <p:cNvSpPr txBox="1"/>
          <p:nvPr/>
        </p:nvSpPr>
        <p:spPr>
          <a:xfrm>
            <a:off x="477791" y="4424402"/>
            <a:ext cx="189224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77F3A93-29D1-48EE-B0FE-4B6898021B25}"/>
              </a:ext>
            </a:extLst>
          </p:cNvPr>
          <p:cNvSpPr txBox="1"/>
          <p:nvPr/>
        </p:nvSpPr>
        <p:spPr>
          <a:xfrm>
            <a:off x="477792" y="5008259"/>
            <a:ext cx="189224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ортировочные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20F5D09-DDB7-4AFF-9C41-07725F2150B8}"/>
              </a:ext>
            </a:extLst>
          </p:cNvPr>
          <p:cNvSpPr txBox="1"/>
          <p:nvPr/>
        </p:nvSpPr>
        <p:spPr>
          <a:xfrm>
            <a:off x="477792" y="5580496"/>
            <a:ext cx="189224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ассажирские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9A90052-3466-4D2A-AAFC-25B45014E508}"/>
              </a:ext>
            </a:extLst>
          </p:cNvPr>
          <p:cNvSpPr txBox="1"/>
          <p:nvPr/>
        </p:nvSpPr>
        <p:spPr>
          <a:xfrm>
            <a:off x="471795" y="6093296"/>
            <a:ext cx="189224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рузовые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0654FC9-1744-4C93-A204-F0AE54608DDB}"/>
              </a:ext>
            </a:extLst>
          </p:cNvPr>
          <p:cNvSpPr txBox="1"/>
          <p:nvPr/>
        </p:nvSpPr>
        <p:spPr>
          <a:xfrm>
            <a:off x="4366934" y="4714981"/>
            <a:ext cx="147065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8C8868E-50C4-4D97-AB65-A21DB11214DE}"/>
              </a:ext>
            </a:extLst>
          </p:cNvPr>
          <p:cNvSpPr txBox="1"/>
          <p:nvPr/>
        </p:nvSpPr>
        <p:spPr>
          <a:xfrm>
            <a:off x="6888088" y="4714981"/>
            <a:ext cx="131863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I-V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8B283BB5-9715-4730-8048-697E6114A3C7}"/>
              </a:ext>
            </a:extLst>
          </p:cNvPr>
          <p:cNvCxnSpPr>
            <a:cxnSpLocks/>
            <a:stCxn id="4" idx="2"/>
            <a:endCxn id="4" idx="2"/>
          </p:cNvCxnSpPr>
          <p:nvPr/>
        </p:nvCxnSpPr>
        <p:spPr>
          <a:xfrm>
            <a:off x="5951983" y="1357984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2C55B58C-57EF-46ED-9418-0A6F3FB6654F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1015117" y="1499191"/>
            <a:ext cx="0" cy="396575"/>
          </a:xfrm>
          <a:prstGeom prst="line">
            <a:avLst/>
          </a:prstGeom>
          <a:ln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9CBE2A0F-ECBD-4701-AC5B-FB02E1356CF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2780389" y="1484784"/>
            <a:ext cx="1" cy="340374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5707FEF7-F3AD-44EC-A58E-B430AAD870B0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4595033" y="1499191"/>
            <a:ext cx="0" cy="396575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DB51267F-C09F-4C1E-BA5B-AB807303237D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470715" y="1499191"/>
            <a:ext cx="1" cy="396575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="" xmlns:a16="http://schemas.microsoft.com/office/drawing/2014/main" id="{14710C51-36FB-41D9-8F7E-54D582132EBF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8612029" y="1484784"/>
            <a:ext cx="1" cy="390683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3E0B67C1-02AA-4EEE-B766-49A54E58E198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769648" y="1499191"/>
            <a:ext cx="1" cy="396575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F523C81B-8CCD-4E58-9E87-D888D897B802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4595033" y="2265098"/>
            <a:ext cx="0" cy="5801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7EAD1305-F70D-4B1D-BF0F-A1DFFDE80542}"/>
              </a:ext>
            </a:extLst>
          </p:cNvPr>
          <p:cNvCxnSpPr>
            <a:cxnSpLocks/>
          </p:cNvCxnSpPr>
          <p:nvPr/>
        </p:nvCxnSpPr>
        <p:spPr>
          <a:xfrm>
            <a:off x="3543002" y="2845225"/>
            <a:ext cx="27101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BE256689-44E9-48C3-9E08-286983496950}"/>
              </a:ext>
            </a:extLst>
          </p:cNvPr>
          <p:cNvCxnSpPr>
            <a:cxnSpLocks/>
          </p:cNvCxnSpPr>
          <p:nvPr/>
        </p:nvCxnSpPr>
        <p:spPr>
          <a:xfrm>
            <a:off x="3531204" y="2845225"/>
            <a:ext cx="3" cy="304213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CA606BFB-552C-4118-85A8-252094BF946D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6253193" y="2845225"/>
            <a:ext cx="1" cy="403755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352EB5C7-CB0C-4CAE-B8AD-0C42E21195A5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3531205" y="3795769"/>
            <a:ext cx="8561" cy="2486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6BEAD3F0-0695-4531-8218-492CA8319C62}"/>
              </a:ext>
            </a:extLst>
          </p:cNvPr>
          <p:cNvCxnSpPr>
            <a:stCxn id="17" idx="3"/>
          </p:cNvCxnSpPr>
          <p:nvPr/>
        </p:nvCxnSpPr>
        <p:spPr>
          <a:xfrm>
            <a:off x="2364043" y="6277962"/>
            <a:ext cx="1178959" cy="8026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94D2C30F-E476-4E15-8BD8-395BFE39D5A9}"/>
              </a:ext>
            </a:extLst>
          </p:cNvPr>
          <p:cNvCxnSpPr>
            <a:stCxn id="14" idx="3"/>
          </p:cNvCxnSpPr>
          <p:nvPr/>
        </p:nvCxnSpPr>
        <p:spPr>
          <a:xfrm>
            <a:off x="2370040" y="4609068"/>
            <a:ext cx="1178960" cy="8026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="" xmlns:a16="http://schemas.microsoft.com/office/drawing/2014/main" id="{F0F55842-C589-4AC8-90ED-0D5953BBB6D5}"/>
              </a:ext>
            </a:extLst>
          </p:cNvPr>
          <p:cNvCxnSpPr>
            <a:stCxn id="15" idx="3"/>
          </p:cNvCxnSpPr>
          <p:nvPr/>
        </p:nvCxnSpPr>
        <p:spPr>
          <a:xfrm>
            <a:off x="2370040" y="5192925"/>
            <a:ext cx="1178123" cy="0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="" xmlns:a16="http://schemas.microsoft.com/office/drawing/2014/main" id="{8E65668F-F69B-4B19-B9EE-B1999DE4C42D}"/>
              </a:ext>
            </a:extLst>
          </p:cNvPr>
          <p:cNvCxnSpPr>
            <a:stCxn id="16" idx="3"/>
          </p:cNvCxnSpPr>
          <p:nvPr/>
        </p:nvCxnSpPr>
        <p:spPr>
          <a:xfrm>
            <a:off x="2370040" y="5765162"/>
            <a:ext cx="1178960" cy="0"/>
          </a:xfrm>
          <a:prstGeom prst="line">
            <a:avLst/>
          </a:prstGeom>
          <a:ln>
            <a:head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="" xmlns:a16="http://schemas.microsoft.com/office/drawing/2014/main" id="{639621AD-A8B5-4973-B546-B8D3B68D9D6A}"/>
              </a:ext>
            </a:extLst>
          </p:cNvPr>
          <p:cNvCxnSpPr/>
          <p:nvPr/>
        </p:nvCxnSpPr>
        <p:spPr>
          <a:xfrm>
            <a:off x="2369204" y="3980435"/>
            <a:ext cx="1178959" cy="802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headEnd type="triangle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="" xmlns:a16="http://schemas.microsoft.com/office/drawing/2014/main" id="{2C862D3A-D64A-40C3-9EA1-7010295B9DB8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6253193" y="3895311"/>
            <a:ext cx="1" cy="4470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="" xmlns:a16="http://schemas.microsoft.com/office/drawing/2014/main" id="{D0DE1532-513E-45FA-91CB-077E53266964}"/>
              </a:ext>
            </a:extLst>
          </p:cNvPr>
          <p:cNvCxnSpPr>
            <a:cxnSpLocks/>
          </p:cNvCxnSpPr>
          <p:nvPr/>
        </p:nvCxnSpPr>
        <p:spPr>
          <a:xfrm>
            <a:off x="5179238" y="4329100"/>
            <a:ext cx="2406477" cy="13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="" xmlns:a16="http://schemas.microsoft.com/office/drawing/2014/main" id="{793BEA53-9338-42F5-8746-565F628070BE}"/>
              </a:ext>
            </a:extLst>
          </p:cNvPr>
          <p:cNvCxnSpPr>
            <a:cxnSpLocks/>
          </p:cNvCxnSpPr>
          <p:nvPr/>
        </p:nvCxnSpPr>
        <p:spPr>
          <a:xfrm>
            <a:off x="7585715" y="4342352"/>
            <a:ext cx="0" cy="328112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1F7D0136-D886-4F3B-990E-6F8FB7DF7F0D}"/>
              </a:ext>
            </a:extLst>
          </p:cNvPr>
          <p:cNvCxnSpPr>
            <a:cxnSpLocks/>
          </p:cNvCxnSpPr>
          <p:nvPr/>
        </p:nvCxnSpPr>
        <p:spPr>
          <a:xfrm flipH="1">
            <a:off x="5176218" y="4342352"/>
            <a:ext cx="3020" cy="343436"/>
          </a:xfrm>
          <a:prstGeom prst="line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15117" y="1484784"/>
            <a:ext cx="9754532" cy="144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>
            <a:stCxn id="4" idx="2"/>
          </p:cNvCxnSpPr>
          <p:nvPr/>
        </p:nvCxnSpPr>
        <p:spPr>
          <a:xfrm>
            <a:off x="5951983" y="1357984"/>
            <a:ext cx="1" cy="1412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980688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4807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Разъезды, обгонные пункты и промежуточные станции,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назначение и схемы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B57C3-64E6-4F0E-B16F-D3AD1EB5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96752"/>
            <a:ext cx="11449272" cy="4980211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7B22C4B-3DF8-4C5E-A9FA-C8BCDE65BEDE}"/>
              </a:ext>
            </a:extLst>
          </p:cNvPr>
          <p:cNvSpPr/>
          <p:nvPr/>
        </p:nvSpPr>
        <p:spPr>
          <a:xfrm>
            <a:off x="155340" y="877262"/>
            <a:ext cx="11881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разъезд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раздельный пункт с дополнительным путевым развитием, располагающийся на однопутной линии и предназначающийся для скрещения, обгона и пропуска поездов, для посадки и высадки пассажиров, в некоторых случаях на них осуществляется погрузка и выгрузка грузов в небольшом объеме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Разъез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06" b="74291"/>
          <a:stretch>
            <a:fillRect/>
          </a:stretch>
        </p:blipFill>
        <p:spPr bwMode="auto">
          <a:xfrm>
            <a:off x="1738282" y="2714620"/>
            <a:ext cx="8751126" cy="36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4413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4807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Разъезды, обгонные пункты и промежуточные станции,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назначение и схемы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B57C3-64E6-4F0E-B16F-D3AD1EB5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862098"/>
            <a:ext cx="12000656" cy="5256584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Обгонные пункты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–раздельный пункт на 2-хпутных линиях, который предназначен для обгона поездов и в необходимых случаях перевода подвижного состава с одного главного пути на другой. Кроме того, на обгонных пунктах могут выполняться операции по посадке и высадке пассажиров, а в редких случаях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-выгрузочные операции в малых объемах.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расположения приемоотправочных путей различают следующие схемы обгонных пунктов: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продольным расположением ПОП путей;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полупродольным;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поперечным.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Полупродольная схема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C848F68-8E62-4C44-8B56-9981EC232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60" t="34709" r="10428" b="23737"/>
          <a:stretch/>
        </p:blipFill>
        <p:spPr>
          <a:xfrm>
            <a:off x="3791744" y="3212976"/>
            <a:ext cx="7776864" cy="265188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EDCB93D-7A7C-44F9-B600-1359A5AA05A6}"/>
              </a:ext>
            </a:extLst>
          </p:cNvPr>
          <p:cNvSpPr/>
          <p:nvPr/>
        </p:nvSpPr>
        <p:spPr>
          <a:xfrm>
            <a:off x="6888088" y="6060644"/>
            <a:ext cx="2053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Поперечная схема</a:t>
            </a:r>
          </a:p>
        </p:txBody>
      </p:sp>
    </p:spTree>
    <p:extLst>
      <p:ext uri="{BB962C8B-B14F-4D97-AF65-F5344CB8AC3E}">
        <p14:creationId xmlns="" xmlns:p14="http://schemas.microsoft.com/office/powerpoint/2010/main" val="268065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16" y="1052736"/>
            <a:ext cx="8712968" cy="5072527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Разъезды, обгонные пункты и промежуточные станции,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назначение и схемы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2327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4807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Разъезды, обгонные пункты и промежуточные станции,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назначение и схемы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B57C3-64E6-4F0E-B16F-D3AD1EB5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856640" cy="5256584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называются раздельные пункты, имеющие путевое развитие, позволяющее выполнять операции по приему, отправлению, скрещению и обгону поездов, по приему и выдаче грузов, багажа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грузобагажа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обслуживанию пассажиров, а при развитых путевых устройствах – маневровую работу по расформированию и формированию поездов и технические операции с ними.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станции играют важнейшую роль в обеспечении перевозочного процесса. На них зарождаются, перерабатываются и погашаются вагонопотоки и поездопотоки, около 80% времени оборота вагонов приходится на нахождение их на станциях. Они классифицируются по назначению, характеру и объему работы и схемам путевого развития.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основного назначения и характера работы железнодорожные станции классифицируются на: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промежуточные (в том числе обгонные пункты и разъезды);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(портовые и промышленные).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2098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12559" t="10073" r="12574" b="19048"/>
          <a:stretch>
            <a:fillRect/>
          </a:stretch>
        </p:blipFill>
        <p:spPr bwMode="auto">
          <a:xfrm>
            <a:off x="881026" y="0"/>
            <a:ext cx="10787138" cy="635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71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и их классификация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B57C3-64E6-4F0E-B16F-D3AD1EB5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64" y="1052736"/>
            <a:ext cx="11449272" cy="5400600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Приемоотправочные пути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служат для приема с перегонов, стоянки, отправления на перегон, а также для пропуска поездов без остановки. Стоянки требуются для скрещения поездов на однопутной линии, обгона поездов, а также для выполнения с их составами операций, предусмотренных технологическим процессом работы данной станции.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Сортировочные пути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сортировки, накопления вагонов по назначениям и формирования из них поездов в соответствии с планом формирования.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Вытяжные пути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выполняют операции с составами поездов или группами вагонов, при которых их переставляют (вытягивают) с приемоотправочных, погрузочно-разгрузочных или сортировочных путей для последующей сортировки по назначениям, подачи на другие пути, для выполнения с ними операций, предусмотренных технологическим процессом станции.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Погрузочно-разгрузочные пути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для постановки вагонов, с которыми будут выполнять грузовые операции. Эти пути можно располагать у открытых или крытых складов, вводить внутрь крытых складов, укладывать поверху разгрузочных эстакад для сыпучих грузов и др.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станционные пути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деповские (локомотивного и вагонного хозяйств), ходовые для пропуска локомотивов, соединительные, пути для стоянки специальных и пассажирских вагонов, пожарных и восстановительных поездов, снегоуборочных и путевых машин, перегрузочные, весовые и другие.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57A2475-1649-4293-ACC1-93FE94895F3B}"/>
              </a:ext>
            </a:extLst>
          </p:cNvPr>
          <p:cNvSpPr txBox="1">
            <a:spLocks/>
          </p:cNvSpPr>
          <p:nvPr/>
        </p:nvSpPr>
        <p:spPr bwMode="auto">
          <a:xfrm>
            <a:off x="-2328936" y="2132856"/>
            <a:ext cx="10515600" cy="87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80935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" id="{7CB2EA6F-98E7-4D2A-9E0F-52702281033C}" vid="{950C0F12-49E9-47AB-984F-F2D20D69A75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3458</TotalTime>
  <Words>1124</Words>
  <Application>Microsoft Office PowerPoint</Application>
  <PresentationFormat>Произвольный</PresentationFormat>
  <Paragraphs>91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</vt:lpstr>
      <vt:lpstr>Слайд 1</vt:lpstr>
      <vt:lpstr>Назначение и классификация раздельных пунктов </vt:lpstr>
      <vt:lpstr>Назначение и классификация раздельных пунктов </vt:lpstr>
      <vt:lpstr>Разъезды, обгонные пункты и промежуточные станции,  их назначение и схемы</vt:lpstr>
      <vt:lpstr>Разъезды, обгонные пункты и промежуточные станции,  их назначение и схемы</vt:lpstr>
      <vt:lpstr>Слайд 6</vt:lpstr>
      <vt:lpstr>Разъезды, обгонные пункты и промежуточные станции,  их назначение и схемы</vt:lpstr>
      <vt:lpstr>Слайд 8</vt:lpstr>
      <vt:lpstr> Станционные пути и их классификация </vt:lpstr>
      <vt:lpstr>Станционные пути и их классификация</vt:lpstr>
      <vt:lpstr>Станционные пути и их классификация</vt:lpstr>
      <vt:lpstr>Полная и полезная длина пути назначения и схемы </vt:lpstr>
      <vt:lpstr>Полная и полезная длина пути назначения и схемы </vt:lpstr>
      <vt:lpstr>Слайд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user</cp:lastModifiedBy>
  <cp:revision>322</cp:revision>
  <dcterms:created xsi:type="dcterms:W3CDTF">2011-11-04T21:03:41Z</dcterms:created>
  <dcterms:modified xsi:type="dcterms:W3CDTF">2025-12-15T06:06:20Z</dcterms:modified>
</cp:coreProperties>
</file>