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78" r:id="rId5"/>
    <p:sldId id="257" r:id="rId6"/>
    <p:sldId id="260" r:id="rId7"/>
    <p:sldId id="261" r:id="rId8"/>
    <p:sldId id="271" r:id="rId9"/>
    <p:sldId id="272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3" r:id="rId20"/>
    <p:sldId id="274" r:id="rId21"/>
    <p:sldId id="275" r:id="rId22"/>
    <p:sldId id="276" r:id="rId23"/>
    <p:sldId id="277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86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59B2-86C3-448E-8325-C5982CD25BB6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4F7-072A-4EC8-B047-5CE8B83D7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59B2-86C3-448E-8325-C5982CD25BB6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4F7-072A-4EC8-B047-5CE8B83D7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59B2-86C3-448E-8325-C5982CD25BB6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4F7-072A-4EC8-B047-5CE8B83D7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59B2-86C3-448E-8325-C5982CD25BB6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4F7-072A-4EC8-B047-5CE8B83D7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59B2-86C3-448E-8325-C5982CD25BB6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4F7-072A-4EC8-B047-5CE8B83D7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59B2-86C3-448E-8325-C5982CD25BB6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4F7-072A-4EC8-B047-5CE8B83D7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59B2-86C3-448E-8325-C5982CD25BB6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4F7-072A-4EC8-B047-5CE8B83D7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59B2-86C3-448E-8325-C5982CD25BB6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4F7-072A-4EC8-B047-5CE8B83D7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59B2-86C3-448E-8325-C5982CD25BB6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4F7-072A-4EC8-B047-5CE8B83D7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59B2-86C3-448E-8325-C5982CD25BB6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4F7-072A-4EC8-B047-5CE8B83D7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59B2-86C3-448E-8325-C5982CD25BB6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4F7-072A-4EC8-B047-5CE8B83D7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259B2-86C3-448E-8325-C5982CD25BB6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264F7-072A-4EC8-B047-5CE8B83D7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image20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image2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image2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image26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image28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image30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image3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image3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image36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image38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image40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image1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microsoft.com/office/2007/relationships/hdphoto" Target="../media/image14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image1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7214" y="0"/>
            <a:ext cx="1173757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i="1" dirty="0"/>
              <a:t>Сигналы ограждения бывают </a:t>
            </a:r>
            <a:r>
              <a:rPr lang="ru-RU" sz="3600" b="1" i="1" dirty="0">
                <a:solidFill>
                  <a:srgbClr val="FF0000"/>
                </a:solidFill>
              </a:rPr>
              <a:t>постоянные и переносные </a:t>
            </a:r>
            <a:r>
              <a:rPr lang="ru-RU" sz="3600" b="1" i="1" dirty="0"/>
              <a:t>и устанавливаются: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/>
              <a:t>владельцем инфраструктуры;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/>
              <a:t>владельцем железнодорожного пути необщего</a:t>
            </a:r>
          </a:p>
          <a:p>
            <a:r>
              <a:rPr lang="ru-RU" sz="3600" dirty="0"/>
              <a:t>      пользования;</a:t>
            </a:r>
          </a:p>
          <a:p>
            <a:pPr algn="ctr"/>
            <a:r>
              <a:rPr lang="ru-RU" sz="4000" i="1" dirty="0">
                <a:solidFill>
                  <a:srgbClr val="7030A0"/>
                </a:solidFill>
              </a:rPr>
              <a:t>с правой стороны по направлению движения на расстоянии не менее 3100 мм от оси крайнего железнодорожного пути.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2137" y="4833542"/>
            <a:ext cx="11321935" cy="13849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dirty="0"/>
              <a:t>В особо сильно снегозаносимых выемках и на выходах из них (в пределах до 100 м) указанные сигналы устанавливаются на расстоянии не менее 5700 мм от оси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29" y="1043088"/>
            <a:ext cx="2588722" cy="56005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4028" y="61536"/>
            <a:ext cx="10573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квадратный щит желтого цвета в светлое и темное время суток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26823" y="591448"/>
            <a:ext cx="9565178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B050"/>
                </a:solidFill>
              </a:rPr>
              <a:t>на перегоне </a:t>
            </a:r>
            <a:r>
              <a:rPr lang="ru-RU" sz="2800" dirty="0"/>
              <a:t>- разрешается движение с уменьшением скорости, впереди опасное место, требующее </a:t>
            </a:r>
            <a:r>
              <a:rPr lang="ru-RU" sz="2800" u="sng" dirty="0"/>
              <a:t>остановки </a:t>
            </a:r>
            <a:r>
              <a:rPr lang="ru-RU" sz="2800" dirty="0"/>
              <a:t>или проследования с уменьшенной скоростью;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7030A0"/>
                </a:solidFill>
              </a:rPr>
              <a:t>на главном ж/д пути железнодорожной станции </a:t>
            </a:r>
            <a:r>
              <a:rPr lang="ru-RU" sz="2800" dirty="0"/>
              <a:t>- разрешается движение с уменьшением скорости, впереди опасное место, требующее проследования с уменьшенной скоростью;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7030A0"/>
                </a:solidFill>
              </a:rPr>
              <a:t>на остальных станционных ж/д путях </a:t>
            </a:r>
            <a:r>
              <a:rPr lang="ru-RU" sz="2800" dirty="0"/>
              <a:t>- разрешается проследование сигнала </a:t>
            </a:r>
            <a:r>
              <a:rPr lang="ru-RU" sz="2800" dirty="0">
                <a:solidFill>
                  <a:srgbClr val="C00000"/>
                </a:solidFill>
              </a:rPr>
              <a:t>со скоростью, указанной в предупреждении </a:t>
            </a:r>
            <a:r>
              <a:rPr lang="ru-RU" sz="2800" dirty="0"/>
              <a:t>на поезд, а при его отсутствии - на ж/д путях </a:t>
            </a:r>
            <a:r>
              <a:rPr lang="ru-RU" sz="2800" u="sng" dirty="0">
                <a:solidFill>
                  <a:srgbClr val="C00000"/>
                </a:solidFill>
              </a:rPr>
              <a:t>общего пользования со скоростью </a:t>
            </a:r>
            <a:r>
              <a:rPr lang="ru-RU" sz="2800" b="1" u="sng" dirty="0">
                <a:solidFill>
                  <a:srgbClr val="C00000"/>
                </a:solidFill>
              </a:rPr>
              <a:t>не более 25 км/ч</a:t>
            </a:r>
            <a:r>
              <a:rPr lang="ru-RU" sz="2800" dirty="0"/>
              <a:t>, </a:t>
            </a:r>
          </a:p>
          <a:p>
            <a:r>
              <a:rPr lang="ru-RU" sz="2800" dirty="0"/>
              <a:t>     на ж/д путях </a:t>
            </a:r>
            <a:r>
              <a:rPr lang="ru-RU" sz="2800" dirty="0">
                <a:solidFill>
                  <a:srgbClr val="C00000"/>
                </a:solidFill>
              </a:rPr>
              <a:t>необщего пользования - со скоростью     </a:t>
            </a:r>
          </a:p>
          <a:p>
            <a:r>
              <a:rPr lang="ru-RU" sz="2800" dirty="0">
                <a:solidFill>
                  <a:srgbClr val="C00000"/>
                </a:solidFill>
              </a:rPr>
              <a:t>     </a:t>
            </a:r>
            <a:r>
              <a:rPr lang="ru-RU" sz="2800" b="1" dirty="0">
                <a:solidFill>
                  <a:srgbClr val="C00000"/>
                </a:solidFill>
              </a:rPr>
              <a:t>не более 15км/ч</a:t>
            </a:r>
            <a:r>
              <a:rPr lang="ru-RU" sz="2800" dirty="0">
                <a:solidFill>
                  <a:srgbClr val="C0000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451" y="242887"/>
            <a:ext cx="2438400" cy="63722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72495" y="920620"/>
            <a:ext cx="609322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на перегоне и на главном железнодорожном пути железнодорожной станции отменяет скоростные ограничения, связанные с опасным местом, и разрешает повышение скорости до установленной после проследования опасного места всем составом.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6429" y="428178"/>
            <a:ext cx="975914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/>
              <a:t>К переносным сигналам относятся:</a:t>
            </a:r>
          </a:p>
          <a:p>
            <a:pPr marL="342900" indent="-342900">
              <a:buAutoNum type="arabicParenR"/>
            </a:pPr>
            <a:r>
              <a:rPr lang="ru-RU" sz="4000" dirty="0"/>
              <a:t>щиты прямоугольной формы </a:t>
            </a:r>
            <a:r>
              <a:rPr lang="ru-RU" sz="4000" b="1" dirty="0">
                <a:solidFill>
                  <a:srgbClr val="C00000"/>
                </a:solidFill>
              </a:rPr>
              <a:t>красного цвета </a:t>
            </a:r>
            <a:r>
              <a:rPr lang="ru-RU" sz="4000" dirty="0"/>
              <a:t>с обеих сторон или с одной стороны красного, а с другой - белого цвета;</a:t>
            </a:r>
          </a:p>
          <a:p>
            <a:pPr marL="342900" indent="-342900">
              <a:buAutoNum type="arabicParenR"/>
            </a:pPr>
            <a:r>
              <a:rPr lang="ru-RU" sz="4000" dirty="0"/>
              <a:t> квадратные щиты </a:t>
            </a:r>
            <a:r>
              <a:rPr lang="ru-RU" sz="4000" b="1" dirty="0">
                <a:solidFill>
                  <a:srgbClr val="FFC000"/>
                </a:solidFill>
              </a:rPr>
              <a:t>желтого цвета </a:t>
            </a:r>
            <a:r>
              <a:rPr lang="ru-RU" sz="4000" dirty="0"/>
              <a:t>(обратная сторона </a:t>
            </a:r>
            <a:r>
              <a:rPr lang="ru-RU" sz="4000" b="1" dirty="0">
                <a:solidFill>
                  <a:srgbClr val="00B050"/>
                </a:solidFill>
              </a:rPr>
              <a:t>зеленого цвета</a:t>
            </a:r>
            <a:r>
              <a:rPr lang="ru-RU" sz="4000" dirty="0"/>
              <a:t>); </a:t>
            </a:r>
          </a:p>
          <a:p>
            <a:pPr marL="342900" indent="-342900">
              <a:buAutoNum type="arabicParenR"/>
            </a:pPr>
            <a:r>
              <a:rPr lang="ru-RU" sz="4000" dirty="0"/>
              <a:t> фонари на шестах с </a:t>
            </a:r>
            <a:r>
              <a:rPr lang="ru-RU" sz="4000" b="1" dirty="0">
                <a:solidFill>
                  <a:srgbClr val="C00000"/>
                </a:solidFill>
              </a:rPr>
              <a:t>красным огнем </a:t>
            </a:r>
            <a:r>
              <a:rPr lang="ru-RU" sz="4000" dirty="0"/>
              <a:t>и </a:t>
            </a:r>
            <a:r>
              <a:rPr lang="ru-RU" sz="4000" b="1" dirty="0">
                <a:solidFill>
                  <a:srgbClr val="C00000"/>
                </a:solidFill>
              </a:rPr>
              <a:t>красные</a:t>
            </a:r>
            <a:r>
              <a:rPr lang="ru-RU" sz="4000" dirty="0"/>
              <a:t> флаги на шестах.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1557" y="206864"/>
            <a:ext cx="6608885" cy="778557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r>
              <a:rPr lang="ru-RU" sz="4800" b="1" dirty="0"/>
              <a:t>Ограждение препятствий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3093" y="1348800"/>
            <a:ext cx="1206890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Запрещается: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i="1" dirty="0"/>
              <a:t>приступать к работам до ограждения </a:t>
            </a:r>
            <a:r>
              <a:rPr lang="ru-RU" sz="3200" dirty="0"/>
              <a:t>сигналами препятствия или места производства работ, опасного для движения;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i="1" dirty="0"/>
              <a:t>снимать сигналы, ограждающие препятствие или место производства работ, до устранения </a:t>
            </a:r>
            <a:r>
              <a:rPr lang="ru-RU" sz="3200" dirty="0"/>
              <a:t>препятствия, полного окончания работ, проверки состояния железнодорожного пути, контактной сети и соблюдения габарита.</a:t>
            </a:r>
          </a:p>
          <a:p>
            <a:endParaRPr lang="ru-RU" sz="3200" dirty="0"/>
          </a:p>
          <a:p>
            <a:pPr algn="ctr"/>
            <a:r>
              <a:rPr lang="ru-RU" sz="3200" dirty="0">
                <a:solidFill>
                  <a:srgbClr val="FF0000"/>
                </a:solidFill>
              </a:rPr>
              <a:t>Места производства работ на перегоне, требующие остановки поездов, ограждаются так же, как и препятствия.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5492" y="164685"/>
            <a:ext cx="1164101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1" dirty="0"/>
              <a:t>для установки и охраны переносных сигналов</a:t>
            </a:r>
            <a:r>
              <a:rPr lang="ru-RU" sz="2800" dirty="0"/>
              <a:t>, ограждающих место производства работ на железнодорожном пути;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/>
              <a:t>для предупреждения работающих на железнодорожных путях о приближении железнодорожного подвижного состава </a:t>
            </a:r>
          </a:p>
          <a:p>
            <a:r>
              <a:rPr lang="ru-RU" sz="2800" dirty="0"/>
              <a:t>Руководитель работ назначает работников (далее - сигналист), прошедших проверку знаний в соответствии с требованиями пункта 11 главы II Правил.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5492" y="2828836"/>
            <a:ext cx="1164101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 участках, оборудованных автоматизированной системой ограждения места производства работ, сигналисты выставляются в порядке, установленном локальным нормативным актом.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5492" y="4213831"/>
            <a:ext cx="1164101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В местах с ограниченной видимостью сигналов и на участках с интенсивным движением поездов </a:t>
            </a:r>
            <a:r>
              <a:rPr lang="ru-RU" sz="2800" u="sng" dirty="0"/>
              <a:t>руководитель работ устанавливает связь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5598826"/>
            <a:ext cx="1084970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Запрещается производство работ при отсутствии связи между руководителем работ и сигналистами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599" y="224135"/>
            <a:ext cx="1162343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Прямоугольный щит </a:t>
            </a:r>
            <a:r>
              <a:rPr lang="ru-RU" sz="2800" dirty="0">
                <a:solidFill>
                  <a:srgbClr val="FF0000"/>
                </a:solidFill>
              </a:rPr>
              <a:t>красного цвета </a:t>
            </a:r>
            <a:r>
              <a:rPr lang="ru-RU" sz="2800" dirty="0"/>
              <a:t>(или </a:t>
            </a:r>
            <a:r>
              <a:rPr lang="ru-RU" sz="2800" dirty="0">
                <a:solidFill>
                  <a:srgbClr val="FF0000"/>
                </a:solidFill>
              </a:rPr>
              <a:t>красный флаг </a:t>
            </a:r>
            <a:r>
              <a:rPr lang="ru-RU" sz="2800" dirty="0"/>
              <a:t>на шесте) в светлое время суток и </a:t>
            </a:r>
            <a:r>
              <a:rPr lang="ru-RU" sz="2800" dirty="0">
                <a:solidFill>
                  <a:srgbClr val="FF0000"/>
                </a:solidFill>
              </a:rPr>
              <a:t>красный огонь фонаря </a:t>
            </a:r>
            <a:r>
              <a:rPr lang="ru-RU" sz="2800" dirty="0"/>
              <a:t>на шесте в темное время суток устанавливается с обоих сторон препятствия: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1" dirty="0"/>
              <a:t>на ж/д путях общего пользования на расстоянии </a:t>
            </a:r>
            <a:r>
              <a:rPr lang="ru-RU" sz="2800" b="1" i="1" dirty="0">
                <a:solidFill>
                  <a:srgbClr val="FF0000"/>
                </a:solidFill>
              </a:rPr>
              <a:t>не менее 50 м</a:t>
            </a:r>
            <a:r>
              <a:rPr lang="ru-RU" sz="2800" i="1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1" dirty="0"/>
              <a:t>на ж/д путях не общего пользования на расстоянии </a:t>
            </a:r>
            <a:r>
              <a:rPr lang="ru-RU" sz="2800" b="1" i="1" dirty="0">
                <a:solidFill>
                  <a:srgbClr val="FF0000"/>
                </a:solidFill>
              </a:rPr>
              <a:t>не менее 15 м</a:t>
            </a:r>
            <a:r>
              <a:rPr lang="ru-RU" sz="2800" i="1" dirty="0"/>
              <a:t>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98" y="2690336"/>
            <a:ext cx="11623431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 ж/д путях общего пользования от этих сигналов на расстоянии </a:t>
            </a:r>
            <a:r>
              <a:rPr lang="ru-RU" sz="4000" b="1" dirty="0">
                <a:solidFill>
                  <a:srgbClr val="FF0000"/>
                </a:solidFill>
              </a:rPr>
              <a:t>Б</a:t>
            </a:r>
          </a:p>
          <a:p>
            <a:r>
              <a:rPr lang="ru-RU" sz="2800" dirty="0"/>
              <a:t>(на ж/д путях не общего пользования </a:t>
            </a:r>
            <a:r>
              <a:rPr lang="ru-RU" sz="4000" b="1" dirty="0"/>
              <a:t>«Т»</a:t>
            </a:r>
            <a:r>
              <a:rPr lang="ru-RU" sz="2800" dirty="0"/>
              <a:t>), указанном в таблицы 1, </a:t>
            </a:r>
            <a:r>
              <a:rPr lang="ru-RU" sz="2800" b="1" i="1" dirty="0"/>
              <a:t>укладывается по три петарды </a:t>
            </a:r>
            <a:r>
              <a:rPr lang="ru-RU" sz="2800" dirty="0"/>
              <a:t>и на расстоянии не менее 200 м от ближней к месту работ петарды, в направлении от места работ </a:t>
            </a:r>
            <a:r>
              <a:rPr lang="ru-RU" sz="2800" b="1" i="1" dirty="0"/>
              <a:t>устанавливаются переносные сигналы уменьшения скорости</a:t>
            </a:r>
            <a:r>
              <a:rPr lang="ru-RU" sz="2800" dirty="0"/>
              <a:t>. Данные сигнальные знаки </a:t>
            </a:r>
            <a:r>
              <a:rPr lang="ru-RU" sz="2800" b="1" dirty="0"/>
              <a:t>дополняются предупредительным сигнальным знаком </a:t>
            </a:r>
            <a:r>
              <a:rPr lang="ru-RU" sz="4000" b="1" dirty="0"/>
              <a:t>«С»</a:t>
            </a:r>
            <a:r>
              <a:rPr lang="ru-RU" sz="2800" dirty="0"/>
              <a:t> о подаче свистка в случаях, предусмотренных настоящей Инструкцией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1272" y="1103250"/>
            <a:ext cx="11749454" cy="42052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2546" y="76944"/>
            <a:ext cx="11306907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i="1" dirty="0"/>
              <a:t>на железнодорожных путях общего пользования на однопутном участке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380672"/>
            <a:ext cx="110636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Сигналисты располагаются с ручными красными сигналами на расстоянии от 20 до 25 м от первой петарды, а на железнодорожных путях необщего пользования - от сигналов уменьшения скорости в сторону места работ (места препятствия).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42292" y="131857"/>
            <a:ext cx="9999809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i="1" dirty="0"/>
              <a:t>на одном из железнодорожных путей двухпутного участка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9899" y="881254"/>
            <a:ext cx="10492202" cy="502076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9185" y="237364"/>
            <a:ext cx="933743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i="1" dirty="0"/>
              <a:t>на обоих железнодорожных путях двухпутного участка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8684" y="1135101"/>
            <a:ext cx="9794631" cy="416539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08638" y="149441"/>
            <a:ext cx="8774723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i="1" dirty="0"/>
              <a:t>на железнодорожных путях необщего пользования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161165"/>
            <a:ext cx="12192000" cy="453566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802" y="299259"/>
            <a:ext cx="1811134" cy="41729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7820" y="206309"/>
            <a:ext cx="1845402" cy="44155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0218" y="206309"/>
            <a:ext cx="4783974" cy="95410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Постоянные сигнальные знаки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3044" y="4621876"/>
            <a:ext cx="60932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«Начало опасного места»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02730" y="4721388"/>
            <a:ext cx="41355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«Конец опасного места»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366" y="5244608"/>
            <a:ext cx="109852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Опасное место ограждается с обеих сторон этими сигнальными знаками: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/>
              <a:t> на </a:t>
            </a:r>
            <a:r>
              <a:rPr lang="ru-RU" sz="2400" i="1" dirty="0" err="1"/>
              <a:t>ж.д</a:t>
            </a:r>
            <a:r>
              <a:rPr lang="ru-RU" sz="2400" i="1" dirty="0"/>
              <a:t>. путях общего пользования на расстоянии </a:t>
            </a:r>
            <a:r>
              <a:rPr lang="ru-RU" sz="2400" b="1" i="1" dirty="0">
                <a:solidFill>
                  <a:srgbClr val="C00000"/>
                </a:solidFill>
              </a:rPr>
              <a:t>не менее 50 м</a:t>
            </a:r>
            <a:r>
              <a:rPr lang="ru-RU" sz="2400" i="1" dirty="0"/>
              <a:t>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/>
              <a:t>на </a:t>
            </a:r>
            <a:r>
              <a:rPr lang="ru-RU" sz="2400" i="1" dirty="0" err="1"/>
              <a:t>ж.д</a:t>
            </a:r>
            <a:r>
              <a:rPr lang="ru-RU" sz="2400" i="1" dirty="0"/>
              <a:t>. путях необщего пользования - </a:t>
            </a:r>
            <a:r>
              <a:rPr lang="ru-RU" sz="2400" b="1" i="1" dirty="0">
                <a:solidFill>
                  <a:srgbClr val="C00000"/>
                </a:solidFill>
              </a:rPr>
              <a:t>не менее 15 м </a:t>
            </a:r>
            <a:r>
              <a:rPr lang="ru-RU" sz="2400" i="1" dirty="0"/>
              <a:t>от границ опасного места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704506"/>
            <a:ext cx="12192000" cy="544898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027421"/>
            <a:ext cx="12192000" cy="480315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0292" y="239542"/>
            <a:ext cx="10673862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i="1" dirty="0"/>
              <a:t>При производстве работ развернутым фронтом (более 200 м)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192756"/>
            <a:ext cx="12192000" cy="44724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34651" y="5833627"/>
            <a:ext cx="21226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2 сигналиста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136212"/>
            <a:ext cx="11588262" cy="138499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FF00"/>
                </a:solidFill>
              </a:rPr>
              <a:t>При внезапном возникновении препятствия на перегоне и отсутствии необходимых переносных сигналов на месте препятствия немедленно устанавливается сигнал остановки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0761" y="2038064"/>
            <a:ext cx="9970477" cy="46837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1015" y="0"/>
            <a:ext cx="1171135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При вынужденной остановке на перегоне пассажирского поезда ограждение должно производиться проводником последнего пассажирского вагона по указанию машиниста в случаях: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1484" y="1384995"/>
            <a:ext cx="10709031" cy="353943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ru-RU" sz="2800" dirty="0"/>
              <a:t>затребования восстановительного или пожарного поезда, а также вспомогательного локомотива, если помощь оказывается с хвоста поезда; </a:t>
            </a:r>
          </a:p>
          <a:p>
            <a:pPr marL="514350" indent="-514350">
              <a:buAutoNum type="arabicParenR"/>
            </a:pPr>
            <a:r>
              <a:rPr lang="ru-RU" sz="2800" dirty="0"/>
              <a:t>2) если поезд был отправлен при перерыве действия всех средств интервального регулирования движения поездов и связи по правильному железнодорожному пути на двухпутный перегон или однопутный перегон с извещением об отправлении за ним другого поезда.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2176" y="5091342"/>
            <a:ext cx="1070903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Проводник вагона, ограждающий хвост остановившегося на перегоне пассажирского поезда, возвращается к составу только после подхода и остановки восстановительного, или пожарного поезда, вспомогательного локомотива либо при передаче ограждения работнику, уполномоченному владельцем инфраструктуры (владельцем пути необщего пользования), подошедшему к месту остановки пассажирского поезда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15407" y="247345"/>
            <a:ext cx="5961185" cy="46764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9615" y="5045724"/>
            <a:ext cx="1160584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На участках, оборудованных автоблокировкой, при остановке на перегоне пассажирского поезда проводник последнего пассажирского вагона проверяет видимость поездных сигналов, наблюдает за перегоном и в случае появления следом идущего поезда принимает меры к его остановке.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4961" y="0"/>
            <a:ext cx="11342077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При вынужденной остановке на перегоне других поездов они ограждаются в случаях, </a:t>
            </a:r>
            <a:r>
              <a:rPr lang="ru-RU" sz="2800" i="1" dirty="0">
                <a:solidFill>
                  <a:srgbClr val="FF0000"/>
                </a:solidFill>
              </a:rPr>
              <a:t>когда отправление было произведено в условиях перерыва действия всех средств интервального регулирования движения поездов и связи по правильному железнодорожному пути на двухпутный перегон или однопутный перегон с выдачей извещения об отправлении за ним другого поезда</a:t>
            </a:r>
            <a:r>
              <a:rPr lang="ru-RU" sz="2800" dirty="0"/>
              <a:t>. При этом ограждение производится помощником машиниста, который немедленно после остановки переходит в хвост поезда, проверяет наличие поездного сигнала, наблюдает за перегоном и в случае появления следом идущего поезда принимает меры к его остановке.</a:t>
            </a:r>
          </a:p>
          <a:p>
            <a:r>
              <a:rPr lang="ru-RU" sz="2800" dirty="0"/>
              <a:t>Если помощь остановившемуся поезду оказывается с головы, машинист ведущего локомотива при приближении восстановительного или пожарного поезда, или вспомогательного локомотива подает сигнал общей тревоги, при ограниченной или недостаточной видимости включает прожектор.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42312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9938" y="4231253"/>
            <a:ext cx="1083212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При вынужденной остановке поезда на двухпутном или многопутном перегоне вследствие схода с рельсов, столкновения, развалившегося груза и случаях, когда </a:t>
            </a:r>
            <a:r>
              <a:rPr lang="ru-RU" sz="2400" b="1" dirty="0">
                <a:solidFill>
                  <a:srgbClr val="FF0000"/>
                </a:solidFill>
              </a:rPr>
              <a:t>требуется оградить место препятствия для движения поездов, возникшее на смежном железнодорожном пути,</a:t>
            </a:r>
            <a:r>
              <a:rPr lang="ru-RU" sz="2400" dirty="0"/>
              <a:t> машинист подает сигнал общей тревоги.</a:t>
            </a:r>
          </a:p>
          <a:p>
            <a:r>
              <a:rPr lang="ru-RU" sz="2400" dirty="0"/>
              <a:t>При этом в случае остановки пассажирского поезда ограждение производится укладкой петард </a:t>
            </a:r>
            <a:r>
              <a:rPr lang="ru-RU" sz="2400" b="1" dirty="0">
                <a:solidFill>
                  <a:srgbClr val="FF0000"/>
                </a:solidFill>
              </a:rPr>
              <a:t>на расстоянии не менее 1000 м </a:t>
            </a:r>
            <a:r>
              <a:rPr lang="ru-RU" sz="2400" dirty="0"/>
              <a:t>от головы и хвоста поезда,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47035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261" y="4593307"/>
            <a:ext cx="1111347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При остановке других поездов ограждение производится помощником машиниста укладкой петард на смежном железнодорожном пути со стороны ожидаемого по этому железнодорожному пути поезда на расстоянии не менее 1000 м от места препятствия . Если голова поезда находится на расстоянии более 1000 м от места препятствия, петарды на смежном железнодорожном пути укладываются напротив локомотива.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1782" y="195454"/>
            <a:ext cx="11388436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От этих сигнальных знаков на расстоянии  </a:t>
            </a:r>
            <a:r>
              <a:rPr lang="ru-RU" sz="5400" b="1" dirty="0">
                <a:solidFill>
                  <a:srgbClr val="C00000"/>
                </a:solidFill>
              </a:rPr>
              <a:t>А</a:t>
            </a:r>
            <a:r>
              <a:rPr lang="ru-RU" sz="5400" dirty="0"/>
              <a:t>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/>
              <a:t> зависит от руководящего уклона при движении на спуск (далее - руководящий спуск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/>
              <a:t>максимальной допускаемой скорости движения поездов на </a:t>
            </a:r>
            <a:r>
              <a:rPr lang="ru-RU" sz="2800" b="1" dirty="0"/>
              <a:t>железнодорожных путях общего пользования </a:t>
            </a:r>
          </a:p>
          <a:p>
            <a:r>
              <a:rPr lang="ru-RU" sz="2800" dirty="0"/>
              <a:t> </a:t>
            </a:r>
            <a:r>
              <a:rPr lang="ru-RU" sz="2800" b="1" i="1" dirty="0">
                <a:solidFill>
                  <a:srgbClr val="FF0000"/>
                </a:solidFill>
              </a:rPr>
              <a:t>устанавливаются постоянные сигналы уменьшения скорости</a:t>
            </a:r>
            <a:r>
              <a:rPr lang="ru-RU" sz="2800" b="1" dirty="0"/>
              <a:t>. </a:t>
            </a:r>
          </a:p>
          <a:p>
            <a:r>
              <a:rPr lang="ru-RU" sz="2800" dirty="0"/>
              <a:t>    На железнодорожных путях необщего пользования - </a:t>
            </a:r>
            <a:r>
              <a:rPr lang="ru-RU" sz="2800" b="1" i="1" dirty="0"/>
              <a:t>на расстоянии величины тормозного пути</a:t>
            </a:r>
            <a:r>
              <a:rPr lang="ru-RU" sz="2800" dirty="0"/>
              <a:t>, определяемой и устанавливаемой локальным нормативным актом владельца железнодорожных путей необщего пользования (далее - расстояние </a:t>
            </a:r>
            <a:r>
              <a:rPr lang="ru-RU" sz="4800" b="1" dirty="0">
                <a:solidFill>
                  <a:srgbClr val="C00000"/>
                </a:solidFill>
              </a:rPr>
              <a:t>«Т»</a:t>
            </a:r>
            <a:r>
              <a:rPr lang="ru-RU" sz="2800" dirty="0"/>
              <a:t>), - </a:t>
            </a:r>
            <a:r>
              <a:rPr lang="ru-RU" sz="2800" b="1" dirty="0"/>
              <a:t>сигналы уменьшения скорости.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81043" y="531665"/>
            <a:ext cx="2795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(</a:t>
            </a:r>
            <a:r>
              <a:rPr lang="ru-RU" dirty="0"/>
              <a:t>Указываются в таблице 1)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28794" y="212790"/>
            <a:ext cx="5603631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Места производства работ на железнодорожном пути, не требующие ограждения сигналами остановки или уменьшения скорости, но требующие предупреждения работающих о приближении поезда, ограждаются переносными сигнальными знаками «С» (подача свистка), которые устанавливаются у железнодорожного пути, где производятся работы, а также у каждого смежного главного железнодорожного пути.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575" y="1024867"/>
            <a:ext cx="5836425" cy="41450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35" y="299257"/>
            <a:ext cx="2592259" cy="43641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lum bright="24000"/>
          </a:blip>
          <a:stretch>
            <a:fillRect/>
          </a:stretch>
        </p:blipFill>
        <p:spPr>
          <a:xfrm>
            <a:off x="9073515" y="1090930"/>
            <a:ext cx="1737995" cy="25882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4782473"/>
            <a:ext cx="480059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разрешается движение с уменьшением скорости и готовностью проследовать опасное место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52160" y="4782473"/>
            <a:ext cx="633983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поезд проследовал опасное место. На однопутных участках такой сигнал должен располагаться с левой стороны по направлению движения.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32662" y="259645"/>
            <a:ext cx="4148051" cy="224676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Диски желтого цвета устанавливаются в местах требующих </a:t>
            </a:r>
            <a:r>
              <a:rPr lang="ru-RU" sz="2800" b="1" dirty="0">
                <a:solidFill>
                  <a:srgbClr val="C00000"/>
                </a:solidFill>
              </a:rPr>
              <a:t>постоянного</a:t>
            </a:r>
            <a:r>
              <a:rPr lang="ru-RU" sz="2800" b="1" dirty="0"/>
              <a:t> уменьшения скорости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779520" y="2644170"/>
            <a:ext cx="414805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скорость устанавливается  локальным нормативным актом владельца инфраструктуры</a:t>
            </a: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5850" y="168275"/>
            <a:ext cx="2517775" cy="46139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2932"/>
            <a:ext cx="12192000" cy="28321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65765" y="521915"/>
            <a:ext cx="60932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/>
              <a:t>на однопутном участке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051" y="969108"/>
            <a:ext cx="9229898" cy="24233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298" y="3951613"/>
            <a:ext cx="9689870" cy="290638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4538" y="276610"/>
            <a:ext cx="109229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на одном из железнодорожных путей двухпутного участка общего пользования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4538" y="3392445"/>
            <a:ext cx="109229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на обоих железнодорожных путях двухпутного участка общего пользования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98227" y="219780"/>
            <a:ext cx="60930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на железнодорожных путях необщего пользования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4785" y="643798"/>
            <a:ext cx="10744200" cy="22019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0292" y="3879948"/>
            <a:ext cx="10533185" cy="275827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738" y="1670538"/>
            <a:ext cx="11746523" cy="35169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1289</Words>
  <Application>WPS Presentation</Application>
  <PresentationFormat>Произвольный</PresentationFormat>
  <Paragraphs>73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Ограждение препятствий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Вениамин</dc:creator>
  <cp:lastModifiedBy>ф</cp:lastModifiedBy>
  <cp:revision>49</cp:revision>
  <dcterms:created xsi:type="dcterms:W3CDTF">2022-11-03T17:55:00Z</dcterms:created>
  <dcterms:modified xsi:type="dcterms:W3CDTF">2024-10-21T07:09:33Z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AA2B9F1DE3694EFFA5FF3ACE1A14A295_12</vt:lpwstr>
  </property>
  <property fmtid="{D5CDD505-2E9C-101B-9397-08002B2CF9AE}" pid="3" name="KSOProductBuildVer">
    <vt:lpwstr>1049-12.2.0.13431</vt:lpwstr>
  </property>
</Properties>
</file>