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72" r:id="rId4"/>
    <p:sldId id="257" r:id="rId5"/>
    <p:sldId id="260" r:id="rId6"/>
    <p:sldId id="267" r:id="rId7"/>
    <p:sldId id="261" r:id="rId8"/>
    <p:sldId id="268" r:id="rId9"/>
    <p:sldId id="262" r:id="rId10"/>
    <p:sldId id="269" r:id="rId11"/>
    <p:sldId id="270" r:id="rId12"/>
    <p:sldId id="263" r:id="rId13"/>
    <p:sldId id="264" r:id="rId14"/>
    <p:sldId id="265" r:id="rId15"/>
    <p:sldId id="266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2CCDF-F495-4EB0-9E16-2C91FFC751E1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803DF-A3DE-4417-BE68-978CC06A6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03DF-A3DE-4417-BE68-978CC06A66A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Расположение на вагоне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571612"/>
            <a:ext cx="4172272" cy="4525963"/>
          </a:xfrm>
        </p:spPr>
        <p:txBody>
          <a:bodyPr>
            <a:normAutofit lnSpcReduction="10000"/>
          </a:bodyPr>
          <a:lstStyle/>
          <a:p>
            <a:r>
              <a:rPr lang="ru-RU" altLang="ru-RU" sz="2400" b="1" dirty="0" smtClean="0">
                <a:ea typeface="ＭＳ Ｐゴシック" panose="020B0600070205080204" pitchFamily="34" charset="-128"/>
              </a:rPr>
              <a:t>Воздухораспределитель (ВР) 292 служит </a:t>
            </a:r>
            <a:r>
              <a:rPr lang="ru-RU" altLang="ru-RU" sz="1800" dirty="0" smtClean="0">
                <a:ea typeface="ＭＳ Ｐゴシック" panose="020B0600070205080204" pitchFamily="34" charset="-128"/>
              </a:rPr>
              <a:t>для распределения сжатого воздуха на подвижном составе с пневматическими автоматическими не прямодействующими тормозами в пассажирском движении. </a:t>
            </a:r>
            <a:r>
              <a:rPr lang="ru-RU" altLang="ru-RU" sz="1800" b="1" dirty="0" smtClean="0">
                <a:ea typeface="ＭＳ Ｐゴシック" panose="020B0600070205080204" pitchFamily="34" charset="-128"/>
              </a:rPr>
              <a:t>Воздухораспределитель 292-001       </a:t>
            </a:r>
            <a:r>
              <a:rPr lang="ru-RU" altLang="ru-RU" sz="1800" dirty="0" smtClean="0">
                <a:ea typeface="ＭＳ Ｐゴシック" panose="020B0600070205080204" pitchFamily="34" charset="-128"/>
              </a:rPr>
              <a:t> является  не прямодействующим прибором (утечки из тормозных цилиндров не </a:t>
            </a:r>
            <a:r>
              <a:rPr lang="ru-RU" altLang="ru-RU" sz="1800" dirty="0" err="1" smtClean="0">
                <a:ea typeface="ＭＳ Ｐゴシック" panose="020B0600070205080204" pitchFamily="34" charset="-128"/>
              </a:rPr>
              <a:t>пополняютя</a:t>
            </a:r>
            <a:r>
              <a:rPr lang="ru-RU" altLang="ru-RU" sz="1800" dirty="0" smtClean="0">
                <a:ea typeface="ＭＳ Ｐゴシック" panose="020B0600070205080204" pitchFamily="34" charset="-128"/>
              </a:rPr>
              <a:t>)</a:t>
            </a:r>
          </a:p>
          <a:p>
            <a:pPr>
              <a:spcBef>
                <a:spcPts val="600"/>
              </a:spcBef>
              <a:buNone/>
            </a:pPr>
            <a:r>
              <a:rPr lang="ru-RU" altLang="ru-RU" sz="1800" b="1" dirty="0" smtClean="0">
                <a:ea typeface="ＭＳ Ｐゴシック" panose="020B0600070205080204" pitchFamily="34" charset="-128"/>
              </a:rPr>
              <a:t>       Монтируется: </a:t>
            </a:r>
          </a:p>
          <a:p>
            <a:pPr>
              <a:spcBef>
                <a:spcPts val="600"/>
              </a:spcBef>
              <a:buNone/>
            </a:pPr>
            <a:r>
              <a:rPr lang="ru-RU" altLang="ru-RU" sz="1800" b="1" dirty="0" smtClean="0">
                <a:ea typeface="ＭＳ Ｐゴシック" panose="020B0600070205080204" pitchFamily="34" charset="-128"/>
              </a:rPr>
              <a:t>      </a:t>
            </a:r>
            <a:r>
              <a:rPr lang="ru-RU" altLang="ru-RU" sz="1800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на пассажирских вагонах оборудованных ЭПТ</a:t>
            </a:r>
            <a:r>
              <a:rPr lang="ru-RU" altLang="ru-RU" sz="1800" dirty="0" smtClean="0">
                <a:ea typeface="ＭＳ Ｐゴシック" panose="020B0600070205080204" pitchFamily="34" charset="-128"/>
              </a:rPr>
              <a:t> на камерах электровоздухораспределителя 305.</a:t>
            </a:r>
          </a:p>
          <a:p>
            <a:pPr>
              <a:spcBef>
                <a:spcPts val="600"/>
              </a:spcBef>
              <a:buFontTx/>
              <a:buChar char="-"/>
            </a:pPr>
            <a:endParaRPr lang="ru-RU" altLang="ru-RU" sz="1800" dirty="0" smtClean="0">
              <a:ea typeface="ＭＳ Ｐゴシック" panose="020B0600070205080204" pitchFamily="34" charset="-128"/>
            </a:endParaRPr>
          </a:p>
          <a:p>
            <a:endParaRPr lang="ru-RU" altLang="ru-RU" sz="1800" dirty="0" smtClean="0">
              <a:ea typeface="ＭＳ Ｐゴシック" panose="020B0600070205080204" pitchFamily="34" charset="-128"/>
            </a:endParaRPr>
          </a:p>
          <a:p>
            <a:endParaRPr lang="ru-RU" dirty="0"/>
          </a:p>
        </p:txBody>
      </p:sp>
      <p:pic>
        <p:nvPicPr>
          <p:cNvPr id="6" name="Содержимое 5" descr="расположение вр29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66624" y="1916832"/>
            <a:ext cx="4873744" cy="3655308"/>
          </a:xfrm>
        </p:spPr>
      </p:pic>
      <p:sp>
        <p:nvSpPr>
          <p:cNvPr id="5" name="Прямоугольник 4"/>
          <p:cNvSpPr/>
          <p:nvPr/>
        </p:nvSpPr>
        <p:spPr>
          <a:xfrm>
            <a:off x="5572132" y="3357562"/>
            <a:ext cx="914400" cy="128588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оздухораспределитель № 292"/>
          <p:cNvPicPr>
            <a:picLocks noChangeAspect="1" noChangeArrowheads="1"/>
          </p:cNvPicPr>
          <p:nvPr/>
        </p:nvPicPr>
        <p:blipFill>
          <a:blip r:embed="rId2" cstate="print"/>
          <a:srcRect r="3255" b="31081"/>
          <a:stretch>
            <a:fillRect/>
          </a:stretch>
        </p:blipFill>
        <p:spPr bwMode="auto">
          <a:xfrm>
            <a:off x="357158" y="617404"/>
            <a:ext cx="3786214" cy="45975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14810" y="192880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Золотниковая втулка не совсем цилиндрическая, а имеет сверху и снизу плоские площадочки, так сказать, потолок и пол.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Плоская поверхность снизу (которая пол) является ЗЕРКАЛОМ ЗОЛОТНИКА.</a:t>
            </a:r>
            <a:endParaRPr lang="ru-RU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ршень с золотник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3" y="285728"/>
            <a:ext cx="4643470" cy="356375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3929066"/>
            <a:ext cx="864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Магистральный поршень с золотниками. Видно уплотнительное кольцо, видно отверстие диаметром 2 мм в пояске поршня (правда, оно выглядит большим). Видно лицо главного золотника. На самом деле поршень должен быть перевернут и лицо обращено вниз. Снизу, если присмотреться, видна пружинка, которой главный золотник упирается в "потолок". Слева виден упор в форме срезанного круга. Этим упором шток поршня упирается в левое буферное устройство.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Зарядка – отпуск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Основная задача заполнить ЗР и ТЦ сообщить с АТ. При повышении давления в ТМ воздух по магистральному отводу поступает к ВР и по каналам поступает в МК. Магистральный поршень занимает крайнее левое положение.</a:t>
            </a:r>
          </a:p>
          <a:p>
            <a:r>
              <a:rPr lang="ru-RU" dirty="0" smtClean="0"/>
              <a:t>При этом:</a:t>
            </a:r>
          </a:p>
          <a:p>
            <a:r>
              <a:rPr lang="ru-RU" dirty="0" smtClean="0"/>
              <a:t>1.1. ТМ - фильтр – МК - 3 отв. по 1.25мм. – отв. 2мм. – ЗК – отв. 9мм. – ЗР.(головной вагон)</a:t>
            </a:r>
          </a:p>
          <a:p>
            <a:r>
              <a:rPr lang="ru-RU" dirty="0" smtClean="0"/>
              <a:t>В хвостовом вагоне поршень не упирается во втулку и воздух в ЗК идет уже двумя путями</a:t>
            </a:r>
          </a:p>
          <a:p>
            <a:r>
              <a:rPr lang="ru-RU" dirty="0" smtClean="0"/>
              <a:t>1.2. ТЦ – главный золотник – АТ. В отпускном положении золотников тормозной цилиндр через переключательную пробку связан с атмосферой. Темп снижения давления в тормозных цилиндрах определяется сечением выемки в режимной пробке. Время снижения давления в ТЦ при включенном режиме К – 9-12 с., на режиме Д – 19-24с.</a:t>
            </a:r>
          </a:p>
          <a:p>
            <a:r>
              <a:rPr lang="ru-RU" dirty="0" smtClean="0"/>
              <a:t>1.3. КДР – главный золотник – </a:t>
            </a:r>
            <a:r>
              <a:rPr lang="ru-RU" dirty="0" err="1" smtClean="0"/>
              <a:t>отсекательный</a:t>
            </a:r>
            <a:r>
              <a:rPr lang="ru-RU" dirty="0" smtClean="0"/>
              <a:t> </a:t>
            </a:r>
            <a:r>
              <a:rPr lang="ru-RU" dirty="0" err="1" smtClean="0"/>
              <a:t>золотник</a:t>
            </a:r>
            <a:r>
              <a:rPr lang="ru-RU" dirty="0" smtClean="0"/>
              <a:t> – АТ.</a:t>
            </a:r>
          </a:p>
          <a:p>
            <a:r>
              <a:rPr lang="ru-RU" dirty="0" smtClean="0"/>
              <a:t>1.4. ТМ – ускоритель ЭТ – отв.0.8мм.- камера над ускорительным поршнем – каналы ВР – каналы переключательной пробки – под главный золотник.</a:t>
            </a:r>
          </a:p>
          <a:p>
            <a:r>
              <a:rPr lang="ru-RU" dirty="0" smtClean="0"/>
              <a:t>1.5. МК – канал ВР – отв. в главном золотнике – под </a:t>
            </a:r>
            <a:r>
              <a:rPr lang="ru-RU" dirty="0" err="1" smtClean="0"/>
              <a:t>отсекательный</a:t>
            </a:r>
            <a:r>
              <a:rPr lang="ru-RU" dirty="0" smtClean="0"/>
              <a:t> золотник.</a:t>
            </a:r>
          </a:p>
          <a:p>
            <a:endParaRPr lang="ru-RU" dirty="0"/>
          </a:p>
        </p:txBody>
      </p:sp>
      <p:pic>
        <p:nvPicPr>
          <p:cNvPr id="5" name="Содержимое 4" descr="https://poznayka.org/baza1/815757565654.files/image040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17065" t="-1663"/>
          <a:stretch>
            <a:fillRect/>
          </a:stretch>
        </p:blipFill>
        <p:spPr bwMode="auto">
          <a:xfrm>
            <a:off x="4648200" y="2471511"/>
            <a:ext cx="4038600" cy="278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Служебное торможение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Главная задача – сообщение ЗР с ТЦ. Производится понижением давления в ТМ темпом 0.1- 04 кгс/см</a:t>
            </a:r>
            <a:r>
              <a:rPr lang="ru-RU" baseline="30000" dirty="0" smtClean="0"/>
              <a:t>2</a:t>
            </a:r>
            <a:r>
              <a:rPr lang="ru-RU" dirty="0" smtClean="0"/>
              <a:t>. За 1с. Снижается давление в ТМ ,а так же в магистральной камере. Давлением ЗР магистральный поршень смещается вправо вначале на 7 мм. без главного золотника, но передвигая </a:t>
            </a:r>
            <a:r>
              <a:rPr lang="ru-RU" dirty="0" err="1" smtClean="0"/>
              <a:t>отсекательный</a:t>
            </a:r>
            <a:r>
              <a:rPr lang="ru-RU" dirty="0" smtClean="0"/>
              <a:t> золотник. Выемкой </a:t>
            </a:r>
            <a:r>
              <a:rPr lang="ru-RU" dirty="0" err="1" smtClean="0"/>
              <a:t>отсекательного</a:t>
            </a:r>
            <a:r>
              <a:rPr lang="ru-RU" dirty="0" smtClean="0"/>
              <a:t> золотника МК сообщается с КДР. Давление в МК резко понижается и магистральный поршень движется вправо вместе с главным золотником до упора в буфер с пружиной на 10 кгс. Каналами главного золотника ЗР сообщается ТЦ. Давление в ТЦ зависит от величины разрядки ТМ и соотношения объемов ЗР и ТЦ. ( Составляет 1:3 от величины разрядки ТМ).</a:t>
            </a:r>
          </a:p>
          <a:p>
            <a:r>
              <a:rPr lang="ru-RU" dirty="0" err="1" smtClean="0"/>
              <a:t>Перекрыша</a:t>
            </a:r>
            <a:r>
              <a:rPr lang="ru-RU" dirty="0" smtClean="0"/>
              <a:t> наступает при понижении давления в ЗР на 0.1-0.2 кгс/см</a:t>
            </a:r>
            <a:r>
              <a:rPr lang="ru-RU" baseline="30000" dirty="0" smtClean="0"/>
              <a:t>2</a:t>
            </a:r>
            <a:r>
              <a:rPr lang="ru-RU" dirty="0" smtClean="0"/>
              <a:t>. ниже чем в ТМ за счет перемещения магистрального поршня с </a:t>
            </a:r>
            <a:r>
              <a:rPr lang="ru-RU" dirty="0" err="1" smtClean="0"/>
              <a:t>отсекательным</a:t>
            </a:r>
            <a:r>
              <a:rPr lang="ru-RU" dirty="0" smtClean="0"/>
              <a:t> золотником на 7 мм. влево не перемещая главный золотник. Наступает </a:t>
            </a:r>
            <a:r>
              <a:rPr lang="ru-RU" dirty="0" err="1" smtClean="0"/>
              <a:t>перекрыша</a:t>
            </a:r>
            <a:r>
              <a:rPr lang="ru-RU" dirty="0" smtClean="0"/>
              <a:t> без питания. Утечки из ТЦ не пополняются.</a:t>
            </a:r>
          </a:p>
          <a:p>
            <a:endParaRPr lang="ru-RU" dirty="0"/>
          </a:p>
        </p:txBody>
      </p:sp>
      <p:pic>
        <p:nvPicPr>
          <p:cNvPr id="5" name="Содержимое 4" descr="https://poznayka.org/baza1/815757565654.files/image039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16197" r="11972"/>
          <a:stretch>
            <a:fillRect/>
          </a:stretch>
        </p:blipFill>
        <p:spPr bwMode="auto">
          <a:xfrm>
            <a:off x="4572000" y="1556792"/>
            <a:ext cx="4038600" cy="3161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Экстренное торможение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3000" dirty="0" smtClean="0"/>
              <a:t>Производится снижением давления в ТМ темпом ЭТ 0.8кгс/см</a:t>
            </a:r>
            <a:r>
              <a:rPr lang="ru-RU" sz="3000" baseline="30000" dirty="0" smtClean="0"/>
              <a:t>2</a:t>
            </a:r>
            <a:r>
              <a:rPr lang="ru-RU" sz="3000" dirty="0" smtClean="0"/>
              <a:t> . и выше за одну секунду. Давление в ТМ и МК быстро понижается. Давлением ЗР магистральный поршень вместе с золотниками перемещается в крайнее правое положение, сжимая пружину на 10кгс. При этом:</a:t>
            </a:r>
          </a:p>
          <a:p>
            <a:r>
              <a:rPr lang="ru-RU" sz="3000" dirty="0" smtClean="0"/>
              <a:t>3.1.Камера над ускорительным поршнем через выемку главного золотника сообщается с ТЦ. Давлением ТМ ускорительный поршень поднимается, открывая срывной клапан и ТМ сообщается с АТ. Происходит дополнительная разрядка ТМ.</a:t>
            </a:r>
          </a:p>
          <a:p>
            <a:r>
              <a:rPr lang="ru-RU" sz="3000" dirty="0" smtClean="0"/>
              <a:t>3.2. ЗР – канал главного золотника – переключательная пробка – ТЦ. Время наполнения ТЦ зависит от положения переключательной пробки: При «К» - отверстие 5.5мм заполнение ТЦ за 6-9с, на «Д» и «УВ» - отверстие 2.5 мм. заполнение ТЦ происходит за 10-14с. Давление в ТЦ зависит от величины давления в ЗР. По этой причине водить пассажирские поезда на завышенном давлении в ТМ (более 5.5 кгс/см</a:t>
            </a:r>
            <a:r>
              <a:rPr lang="ru-RU" sz="3000" baseline="30000" dirty="0" smtClean="0"/>
              <a:t>2</a:t>
            </a:r>
            <a:r>
              <a:rPr lang="ru-RU" sz="3000" dirty="0" smtClean="0"/>
              <a:t> .) запрещается.</a:t>
            </a:r>
          </a:p>
          <a:p>
            <a:r>
              <a:rPr lang="ru-RU" sz="3000" dirty="0" smtClean="0"/>
              <a:t>3.3. Давлением ТЦ ускорительный поршень опускается закрывая срывной клапан. Давление в ТМ через срывной клапан понижается на 1.5 кгс/см</a:t>
            </a:r>
            <a:r>
              <a:rPr lang="ru-RU" sz="3000" baseline="30000" dirty="0" smtClean="0"/>
              <a:t>2</a:t>
            </a:r>
            <a:r>
              <a:rPr lang="ru-RU" sz="3000" dirty="0" smtClean="0"/>
              <a:t>. до 3.5 кгс/см</a:t>
            </a:r>
            <a:r>
              <a:rPr lang="ru-RU" sz="3000" baseline="30000" dirty="0" smtClean="0"/>
              <a:t>2</a:t>
            </a:r>
            <a:r>
              <a:rPr lang="ru-RU" sz="3000" dirty="0" smtClean="0"/>
              <a:t>.</a:t>
            </a:r>
          </a:p>
          <a:p>
            <a:r>
              <a:rPr lang="ru-RU" sz="3000" dirty="0" smtClean="0"/>
              <a:t>3.4. КДР – канал главного золотника – АТ.</a:t>
            </a:r>
          </a:p>
          <a:p>
            <a:endParaRPr lang="ru-RU" dirty="0"/>
          </a:p>
        </p:txBody>
      </p:sp>
      <p:pic>
        <p:nvPicPr>
          <p:cNvPr id="5" name="Содержимое 4" descr="https://poznayka.org/baza1/815757565654.files/image041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20425" t="-1042" r="17919"/>
          <a:stretch>
            <a:fillRect/>
          </a:stretch>
        </p:blipFill>
        <p:spPr bwMode="auto">
          <a:xfrm>
            <a:off x="4648200" y="2002646"/>
            <a:ext cx="4038600" cy="3721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« Возможные неисправности 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1.При заклинивании магистрального поршня отсутствует торможение или отпуск тормозов. Необходимо отключить неисправный воздухораспределитель.</a:t>
            </a:r>
          </a:p>
          <a:p>
            <a:pPr lvl="0"/>
            <a:r>
              <a:rPr lang="ru-RU" dirty="0" smtClean="0"/>
              <a:t>2.При изломе пружины правого буфера (</a:t>
            </a:r>
            <a:r>
              <a:rPr lang="ru-RU" dirty="0" err="1" smtClean="0"/>
              <a:t>буфера</a:t>
            </a:r>
            <a:r>
              <a:rPr lang="ru-RU" dirty="0" smtClean="0"/>
              <a:t> служебного торможения), поршень не остановится и перейдёт на экстренное торможение. Аналогичная ситуация возникает, если частично забит фильтр тонкой очистки. </a:t>
            </a:r>
          </a:p>
          <a:p>
            <a:pPr lvl="0">
              <a:buNone/>
            </a:pPr>
            <a:r>
              <a:rPr lang="ru-RU" smtClean="0"/>
              <a:t>      В </a:t>
            </a:r>
            <a:r>
              <a:rPr lang="ru-RU" dirty="0" smtClean="0"/>
              <a:t>этом случае при служебном торможении, в момент дополнительной разрядки разряжается в КДР не вся полость ТМ, а только маленький объем МК. Это приводит к срабатыванию ускорителя экстренного торможения. В таких случаях необходимо режимный переключатель воздухораспределителя поставить в положение «УВ».;</a:t>
            </a:r>
          </a:p>
          <a:p>
            <a:pPr lvl="0"/>
            <a:r>
              <a:rPr lang="ru-RU" dirty="0" smtClean="0"/>
              <a:t>3.При отпуске, тормоза срабатывают на экстренное торможение, значит вышла из стоя пружина ускорительного поршня или не закрылся клапан ускорителя после экстренного торможения. Необходимо отключить неисправный воздухораспределитель.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357166"/>
            <a:ext cx="664373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Обучающийся в ходе освоения материала занятия должен:</a:t>
            </a:r>
          </a:p>
          <a:p>
            <a:r>
              <a:rPr lang="ru-RU" b="1" dirty="0" smtClean="0"/>
              <a:t>иметь практический опыт: </a:t>
            </a:r>
            <a:endParaRPr lang="ru-RU" dirty="0" smtClean="0"/>
          </a:p>
          <a:p>
            <a:r>
              <a:rPr lang="ru-RU" dirty="0" smtClean="0"/>
              <a:t>  ПО.1 Технического обслуживания и ремонта деталей, узлов воздухораспределителя усл.№292-001</a:t>
            </a:r>
          </a:p>
          <a:p>
            <a:endParaRPr lang="ru-RU" b="1" dirty="0" smtClean="0"/>
          </a:p>
          <a:p>
            <a:r>
              <a:rPr lang="ru-RU" b="1" dirty="0" smtClean="0"/>
              <a:t>уметь: </a:t>
            </a:r>
            <a:endParaRPr lang="ru-RU" dirty="0" smtClean="0"/>
          </a:p>
          <a:p>
            <a:r>
              <a:rPr lang="ru-RU" dirty="0" smtClean="0"/>
              <a:t>У.1 обнаруживать неисправности воздухораспределителя     усл.№292-001 ; </a:t>
            </a:r>
          </a:p>
          <a:p>
            <a:r>
              <a:rPr lang="ru-RU" dirty="0" smtClean="0"/>
              <a:t>У.2 выполнять основные виды работ по эксплуатации, техническому обслуживанию и ремонту воздухораспределителя усл.№292-001; </a:t>
            </a:r>
          </a:p>
          <a:p>
            <a:endParaRPr lang="ru-RU" b="1" dirty="0" smtClean="0"/>
          </a:p>
          <a:p>
            <a:r>
              <a:rPr lang="ru-RU" b="1" dirty="0" smtClean="0"/>
              <a:t>знать: </a:t>
            </a:r>
            <a:endParaRPr lang="ru-RU" dirty="0" smtClean="0"/>
          </a:p>
          <a:p>
            <a:r>
              <a:rPr lang="ru-RU" dirty="0" smtClean="0"/>
              <a:t> конструкцию, принцип действия и технические характеристики воздухораспределителя усл.№292-001 ; </a:t>
            </a:r>
          </a:p>
          <a:p>
            <a:r>
              <a:rPr lang="ru-RU" dirty="0" smtClean="0"/>
              <a:t> систему технического обслуживания и ремонта подвижного состава</a:t>
            </a:r>
          </a:p>
          <a:p>
            <a:r>
              <a:rPr lang="ru-RU" dirty="0" smtClean="0"/>
              <a:t>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Общий вид воздухораспределителя"/>
          <p:cNvPicPr>
            <a:picLocks noChangeAspect="1" noChangeArrowheads="1"/>
          </p:cNvPicPr>
          <p:nvPr/>
        </p:nvPicPr>
        <p:blipFill>
          <a:blip r:embed="rId2" cstate="print"/>
          <a:srcRect l="15564" r="13755" b="215"/>
          <a:stretch>
            <a:fillRect/>
          </a:stretch>
        </p:blipFill>
        <p:spPr bwMode="auto">
          <a:xfrm>
            <a:off x="357158" y="2500306"/>
            <a:ext cx="2428892" cy="25717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3108" y="1357298"/>
            <a:ext cx="2422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Вопросы по теме</a:t>
            </a:r>
            <a:endParaRPr lang="ru-RU" sz="2400" dirty="0"/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1515521" y="3203913"/>
            <a:ext cx="168975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3000372"/>
            <a:ext cx="3357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Как называется часть ВР усл.№292 указанная стрелкой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4286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2. Какой узел , из указанных на рисунках не относится к главной части ВР усл.№292 </a:t>
            </a:r>
            <a:endParaRPr lang="ru-RU" dirty="0"/>
          </a:p>
        </p:txBody>
      </p:sp>
      <p:pic>
        <p:nvPicPr>
          <p:cNvPr id="3" name="Picture 2" descr="Поршень с золотник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2531771" cy="1943076"/>
          </a:xfrm>
          <a:prstGeom prst="rect">
            <a:avLst/>
          </a:prstGeom>
          <a:noFill/>
        </p:spPr>
      </p:pic>
      <p:pic>
        <p:nvPicPr>
          <p:cNvPr id="4" name="Picture 2" descr="Ускоритель"/>
          <p:cNvPicPr>
            <a:picLocks noChangeAspect="1" noChangeArrowheads="1"/>
          </p:cNvPicPr>
          <p:nvPr/>
        </p:nvPicPr>
        <p:blipFill>
          <a:blip r:embed="rId3" cstate="print"/>
          <a:srcRect l="54246" t="62999" r="20362" b="-152"/>
          <a:stretch>
            <a:fillRect/>
          </a:stretch>
        </p:blipFill>
        <p:spPr bwMode="auto">
          <a:xfrm>
            <a:off x="5715008" y="1357298"/>
            <a:ext cx="2341825" cy="2448272"/>
          </a:xfrm>
          <a:prstGeom prst="rect">
            <a:avLst/>
          </a:prstGeom>
          <a:noFill/>
        </p:spPr>
      </p:pic>
      <p:pic>
        <p:nvPicPr>
          <p:cNvPr id="5" name="Picture 2" descr="Воздухораспределитель № 292"/>
          <p:cNvPicPr>
            <a:picLocks noChangeAspect="1" noChangeArrowheads="1"/>
          </p:cNvPicPr>
          <p:nvPr/>
        </p:nvPicPr>
        <p:blipFill>
          <a:blip r:embed="rId4" cstate="print"/>
          <a:srcRect r="1509" b="33333"/>
          <a:stretch>
            <a:fillRect/>
          </a:stretch>
        </p:blipFill>
        <p:spPr bwMode="auto">
          <a:xfrm>
            <a:off x="3500430" y="2786058"/>
            <a:ext cx="1766692" cy="2038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5984" y="21429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3. Узлы какой части ВР усл.№292  изображены на рисунке?</a:t>
            </a:r>
          </a:p>
          <a:p>
            <a:endParaRPr lang="ru-RU" dirty="0" smtClean="0"/>
          </a:p>
          <a:p>
            <a:r>
              <a:rPr lang="ru-RU" dirty="0" smtClean="0"/>
              <a:t>А. Левое буферное устройство</a:t>
            </a:r>
          </a:p>
          <a:p>
            <a:r>
              <a:rPr lang="ru-RU" dirty="0" smtClean="0"/>
              <a:t>Б. Правое буферное устройство</a:t>
            </a:r>
          </a:p>
          <a:p>
            <a:r>
              <a:rPr lang="ru-RU" dirty="0" smtClean="0"/>
              <a:t>В.Ускоритель экстренного торможения</a:t>
            </a:r>
            <a:endParaRPr lang="ru-RU" dirty="0"/>
          </a:p>
        </p:txBody>
      </p:sp>
      <p:pic>
        <p:nvPicPr>
          <p:cNvPr id="4" name="Picture 2" descr="Фильтр, буферный стерже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071678"/>
            <a:ext cx="6912768" cy="27004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5357826"/>
            <a:ext cx="6143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4. Перечислите основные детали магистральной части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назначение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наполнения сжатым воздухом тормозных цилиндров при торможении;</a:t>
            </a:r>
          </a:p>
          <a:p>
            <a:r>
              <a:rPr lang="ru-RU" dirty="0" smtClean="0"/>
              <a:t>Для выпуска воздуха из тормозного цилиндра в атмосферу при отпуске тормозов;</a:t>
            </a:r>
          </a:p>
          <a:p>
            <a:r>
              <a:rPr lang="ru-RU" dirty="0" smtClean="0"/>
              <a:t>Для зарядки запасного резервуара из тормозной магистрали;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 292_Mom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3286124"/>
            <a:ext cx="4454236" cy="25055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43174" y="1428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5. Как расшифровать </a:t>
            </a:r>
            <a:r>
              <a:rPr lang="ru-RU" b="1" dirty="0" smtClean="0"/>
              <a:t>КДР </a:t>
            </a:r>
            <a:r>
              <a:rPr lang="ru-RU" dirty="0" smtClean="0"/>
              <a:t>?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А. Камера долгой разрядки</a:t>
            </a:r>
          </a:p>
          <a:p>
            <a:r>
              <a:rPr lang="ru-RU" dirty="0" smtClean="0"/>
              <a:t>Б. Камера длинной разрядки</a:t>
            </a:r>
          </a:p>
          <a:p>
            <a:r>
              <a:rPr lang="ru-RU" dirty="0" smtClean="0"/>
              <a:t>В. Камера дополнительной разрядки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14287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6. Какой трубопровод подходит к ВР усл.№292 на картинке  ?</a:t>
            </a:r>
          </a:p>
          <a:p>
            <a:r>
              <a:rPr lang="ru-RU" dirty="0" smtClean="0"/>
              <a:t>А. Запасного резервуара</a:t>
            </a:r>
          </a:p>
          <a:p>
            <a:r>
              <a:rPr lang="ru-RU" dirty="0" smtClean="0"/>
              <a:t>Б. Тормозного цилиндра</a:t>
            </a:r>
          </a:p>
          <a:p>
            <a:r>
              <a:rPr lang="ru-RU" dirty="0" smtClean="0"/>
              <a:t>В. Тормозной магистрали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285984" y="47148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Общий вид воздухораспределител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196753"/>
            <a:ext cx="5889429" cy="4417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571612"/>
            <a:ext cx="4038600" cy="342902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1. Корпус (главная или центральная часть)</a:t>
            </a:r>
            <a:endParaRPr lang="en-US" sz="1800" dirty="0" smtClean="0"/>
          </a:p>
          <a:p>
            <a:r>
              <a:rPr lang="ru-RU" altLang="ru-RU" sz="1800" dirty="0" smtClean="0">
                <a:ea typeface="ＭＳ Ｐゴシック" panose="020B0600070205080204" pitchFamily="34" charset="-128"/>
              </a:rPr>
              <a:t>2. Крышка с буферным устройством и камерой дополнительной разрядки объемом 1 литр.</a:t>
            </a:r>
          </a:p>
          <a:p>
            <a:r>
              <a:rPr lang="ru-RU" sz="1800" dirty="0" smtClean="0"/>
              <a:t>3. Ускоритель экстренного торможения.    С отростком  подвода сжатого воздуха от тормозной магистрали.</a:t>
            </a:r>
            <a:endParaRPr lang="en-US" sz="1800" dirty="0" smtClean="0"/>
          </a:p>
          <a:p>
            <a:endParaRPr lang="ru-RU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r="1061" b="8774"/>
          <a:stretch>
            <a:fillRect/>
          </a:stretch>
        </p:blipFill>
        <p:spPr bwMode="auto">
          <a:xfrm>
            <a:off x="4214810" y="1500174"/>
            <a:ext cx="4580556" cy="3429024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4357686" y="1500174"/>
            <a:ext cx="3000396" cy="21431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429520" y="1500174"/>
            <a:ext cx="1285884" cy="192882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29322" y="3357562"/>
            <a:ext cx="2214578" cy="15001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5786446" y="1357298"/>
            <a:ext cx="428628" cy="28575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43636" y="10715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6200000" flipV="1">
            <a:off x="8251057" y="1393017"/>
            <a:ext cx="285752" cy="21431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43900" y="10715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2</a:t>
            </a:r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10800000">
            <a:off x="5572132" y="4429132"/>
            <a:ext cx="428628" cy="158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357818" y="421481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dirty="0" smtClean="0">
                <a:ea typeface="ＭＳ Ｐゴシック" panose="020B0600070205080204" pitchFamily="34" charset="-128"/>
              </a:rPr>
              <a:t>Устройство ускорителя экстренного торможения воздухораспределителя 292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altLang="ru-RU" sz="2000" b="1" dirty="0" smtClean="0">
                <a:ea typeface="ＭＳ Ｐゴシック" panose="020B0600070205080204" pitchFamily="34" charset="-128"/>
              </a:rPr>
              <a:t>      1. Ускорительный поршень с бортиком</a:t>
            </a:r>
          </a:p>
          <a:p>
            <a:pPr>
              <a:buNone/>
            </a:pPr>
            <a:r>
              <a:rPr lang="ru-RU" altLang="ru-RU" sz="2000" dirty="0" smtClean="0">
                <a:ea typeface="ＭＳ Ｐゴシック" panose="020B0600070205080204" pitchFamily="34" charset="-128"/>
              </a:rPr>
              <a:t>      В поршне имеется отверстие 0.8мм</a:t>
            </a:r>
          </a:p>
          <a:p>
            <a:pPr>
              <a:buNone/>
            </a:pPr>
            <a:r>
              <a:rPr lang="ru-RU" altLang="ru-RU" sz="2000" b="1" dirty="0" smtClean="0">
                <a:ea typeface="ＭＳ Ｐゴシック" panose="020B0600070205080204" pitchFamily="34" charset="-128"/>
              </a:rPr>
              <a:t>      2.Пружина</a:t>
            </a:r>
          </a:p>
          <a:p>
            <a:pPr>
              <a:buNone/>
            </a:pPr>
            <a:r>
              <a:rPr lang="ru-RU" altLang="ru-RU" sz="2000" b="1" dirty="0" smtClean="0">
                <a:ea typeface="ＭＳ Ｐゴシック" panose="020B0600070205080204" pitchFamily="34" charset="-128"/>
              </a:rPr>
              <a:t>      3. Корпус</a:t>
            </a:r>
          </a:p>
          <a:p>
            <a:pPr>
              <a:buNone/>
            </a:pPr>
            <a:r>
              <a:rPr lang="ru-RU" sz="2000" b="1" dirty="0" smtClean="0"/>
              <a:t>      4. </a:t>
            </a:r>
            <a:r>
              <a:rPr lang="ru-RU" altLang="ru-RU" sz="2000" b="1" dirty="0" smtClean="0">
                <a:ea typeface="ＭＳ Ｐゴシック" panose="020B0600070205080204" pitchFamily="34" charset="-128"/>
              </a:rPr>
              <a:t>Срывной клапан </a:t>
            </a:r>
          </a:p>
          <a:p>
            <a:pPr>
              <a:buNone/>
            </a:pPr>
            <a:r>
              <a:rPr lang="ru-RU" sz="2000" dirty="0" smtClean="0"/>
              <a:t>      Зазор между буртом поршня и клапана составляет 3.5мм. </a:t>
            </a:r>
          </a:p>
          <a:p>
            <a:pPr>
              <a:buNone/>
            </a:pPr>
            <a:r>
              <a:rPr lang="ru-RU" sz="2000" b="1" dirty="0" smtClean="0"/>
              <a:t>      5. Бортик поршня</a:t>
            </a:r>
          </a:p>
          <a:p>
            <a:pPr>
              <a:buNone/>
            </a:pPr>
            <a:r>
              <a:rPr lang="ru-RU" sz="2000" b="1" dirty="0" smtClean="0"/>
              <a:t>      6. </a:t>
            </a:r>
            <a:r>
              <a:rPr lang="ru-RU" sz="2000" b="1" dirty="0" smtClean="0"/>
              <a:t>В</a:t>
            </a:r>
            <a:r>
              <a:rPr lang="ru-RU" sz="2000" b="1" dirty="0" smtClean="0"/>
              <a:t>тулка</a:t>
            </a:r>
            <a:endParaRPr lang="en-US" sz="2000" b="1" dirty="0" smtClean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38797" t="52009" r="15212" b="10953"/>
          <a:stretch>
            <a:fillRect/>
          </a:stretch>
        </p:blipFill>
        <p:spPr bwMode="auto">
          <a:xfrm>
            <a:off x="4786314" y="2285992"/>
            <a:ext cx="393329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572000" y="2857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5715008" y="2285992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15008" y="18573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5607851" y="3679033"/>
            <a:ext cx="2000264" cy="10715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72330" y="507207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6357950" y="2214554"/>
            <a:ext cx="1000132" cy="571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358082" y="20002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Ускори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857232"/>
            <a:ext cx="5399064" cy="38576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5214950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корпус ускорителя экстренного торможения и его основные детали: срывной клапан (справа) и поршень ускорителя (левее от него)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dirty="0" smtClean="0">
                <a:ea typeface="ＭＳ Ｐゴシック" panose="020B0600070205080204" pitchFamily="34" charset="-128"/>
              </a:rPr>
              <a:t>Устройство крышки воздухораспределителя 292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altLang="ru-RU" sz="2000" dirty="0" smtClean="0">
                <a:ea typeface="ＭＳ Ｐゴシック" panose="020B0600070205080204" pitchFamily="34" charset="-128"/>
              </a:rPr>
              <a:t>      </a:t>
            </a:r>
          </a:p>
          <a:p>
            <a:pPr>
              <a:buNone/>
            </a:pPr>
            <a:r>
              <a:rPr lang="ru-RU" altLang="ru-RU" sz="2000" dirty="0" smtClean="0">
                <a:ea typeface="ＭＳ Ｐゴシック" panose="020B0600070205080204" pitchFamily="34" charset="-128"/>
              </a:rPr>
              <a:t>      </a:t>
            </a:r>
            <a:r>
              <a:rPr lang="ru-RU" altLang="ru-RU" sz="2000" b="1" dirty="0" smtClean="0">
                <a:ea typeface="ＭＳ Ｐゴシック" panose="020B0600070205080204" pitchFamily="34" charset="-128"/>
              </a:rPr>
              <a:t>1. Корпус</a:t>
            </a:r>
          </a:p>
          <a:p>
            <a:pPr>
              <a:buNone/>
            </a:pPr>
            <a:r>
              <a:rPr lang="ru-RU" altLang="ru-RU" sz="2000" b="1" dirty="0" smtClean="0">
                <a:ea typeface="ＭＳ Ｐゴシック" panose="020B0600070205080204" pitchFamily="34" charset="-128"/>
              </a:rPr>
              <a:t>      2. Буферный стержень с пружиной</a:t>
            </a:r>
          </a:p>
          <a:p>
            <a:pPr>
              <a:buNone/>
            </a:pPr>
            <a:r>
              <a:rPr lang="ru-RU" altLang="ru-RU" sz="2000" b="1" dirty="0" smtClean="0">
                <a:ea typeface="ＭＳ Ｐゴシック" panose="020B0600070205080204" pitchFamily="34" charset="-128"/>
              </a:rPr>
              <a:t>      3. Камера дополнительной  разрядки (КДР).</a:t>
            </a:r>
            <a:endParaRPr lang="ru-RU" sz="20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65331" t="-279" r="-708" b="45812"/>
          <a:stretch>
            <a:fillRect/>
          </a:stretch>
        </p:blipFill>
        <p:spPr bwMode="auto">
          <a:xfrm>
            <a:off x="5643570" y="1428736"/>
            <a:ext cx="2786082" cy="348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143768" y="3929066"/>
            <a:ext cx="785818" cy="357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58148" y="41433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ильтр, буферный стерже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7963818" cy="311105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3714752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фильтр, пружина, буферный стержень правого буферного устройства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dirty="0" smtClean="0">
                <a:ea typeface="ＭＳ Ｐゴシック" panose="020B0600070205080204" pitchFamily="34" charset="-128"/>
              </a:rPr>
              <a:t>Устройство корпуса воздухораспределителя 292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3686172" cy="484030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1. </a:t>
            </a:r>
            <a:r>
              <a:rPr lang="ru-RU" sz="1600" dirty="0" smtClean="0"/>
              <a:t>Магистральный поршень со штоком (разделяет полость на магистральную и золотниковую).</a:t>
            </a:r>
          </a:p>
          <a:p>
            <a:r>
              <a:rPr lang="ru-RU" sz="1600" dirty="0" smtClean="0"/>
              <a:t>10. Отсекательный золотник.</a:t>
            </a:r>
          </a:p>
          <a:p>
            <a:r>
              <a:rPr lang="ru-RU" sz="1600" dirty="0" smtClean="0"/>
              <a:t>9. Главный золотник.</a:t>
            </a:r>
          </a:p>
          <a:p>
            <a:r>
              <a:rPr lang="ru-RU" sz="1600" dirty="0" smtClean="0"/>
              <a:t>8. Левое буферное устройство.</a:t>
            </a:r>
          </a:p>
          <a:p>
            <a:r>
              <a:rPr lang="ru-RU" sz="1600" dirty="0" smtClean="0"/>
              <a:t>6. Пробка переключателя режимов :</a:t>
            </a:r>
          </a:p>
          <a:p>
            <a:r>
              <a:rPr lang="ru-RU" sz="1600" dirty="0" smtClean="0"/>
              <a:t>«К»- короткосоставный</a:t>
            </a:r>
          </a:p>
          <a:p>
            <a:r>
              <a:rPr lang="ru-RU" sz="1600" dirty="0" smtClean="0"/>
              <a:t>«Д»- длинносоставный</a:t>
            </a:r>
          </a:p>
          <a:p>
            <a:r>
              <a:rPr lang="ru-RU" sz="1600" dirty="0" smtClean="0"/>
              <a:t>«УВ»- ускоритель выключен</a:t>
            </a:r>
          </a:p>
          <a:p>
            <a:r>
              <a:rPr lang="ru-RU" sz="1600" dirty="0" smtClean="0"/>
              <a:t>12.Втулка поршня.</a:t>
            </a:r>
          </a:p>
          <a:p>
            <a:r>
              <a:rPr lang="ru-RU" sz="1600" dirty="0" smtClean="0"/>
              <a:t>2. Штуцер к тормозному цилиндру</a:t>
            </a: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3420" t="-279" r="31390" b="38413"/>
          <a:stretch>
            <a:fillRect/>
          </a:stretch>
        </p:blipFill>
        <p:spPr bwMode="auto">
          <a:xfrm>
            <a:off x="4071933" y="1357298"/>
            <a:ext cx="4357719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6715140" y="3786190"/>
            <a:ext cx="2571768" cy="2857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072462" y="5143512"/>
            <a:ext cx="444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4714876" y="3714752"/>
            <a:ext cx="428628" cy="2857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72000" y="39290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1098</Words>
  <Application>Microsoft Office PowerPoint</Application>
  <PresentationFormat>Экран (4:3)</PresentationFormat>
  <Paragraphs>108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Расположение на вагоне</vt:lpstr>
      <vt:lpstr>назначение</vt:lpstr>
      <vt:lpstr>Слайд 3</vt:lpstr>
      <vt:lpstr>устройство</vt:lpstr>
      <vt:lpstr>Устройство ускорителя экстренного торможения воздухораспределителя 292</vt:lpstr>
      <vt:lpstr>Слайд 6</vt:lpstr>
      <vt:lpstr>Устройство крышки воздухораспределителя 292</vt:lpstr>
      <vt:lpstr>Слайд 8</vt:lpstr>
      <vt:lpstr>Устройство корпуса воздухораспределителя 292</vt:lpstr>
      <vt:lpstr>Слайд 10</vt:lpstr>
      <vt:lpstr>Слайд 11</vt:lpstr>
      <vt:lpstr>Зарядка – отпуск</vt:lpstr>
      <vt:lpstr>Служебное торможение</vt:lpstr>
      <vt:lpstr>Экстренное торможение</vt:lpstr>
      <vt:lpstr>« Возможные неисправности » 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Веня Веня</dc:creator>
  <cp:lastModifiedBy>user</cp:lastModifiedBy>
  <cp:revision>36</cp:revision>
  <dcterms:created xsi:type="dcterms:W3CDTF">2019-05-30T15:46:47Z</dcterms:created>
  <dcterms:modified xsi:type="dcterms:W3CDTF">2025-10-27T08:55:36Z</dcterms:modified>
</cp:coreProperties>
</file>