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png"/><Relationship Id="rId2" Type="http://schemas.microsoft.com/office/2007/relationships/media" Target="file:///C:\Users\venya\Desktop\&#1056;&#1077;&#1075;&#1091;&#1083;&#1103;&#1090;&#1086;&#1088;%20&#1076;&#1072;&#1074;&#1083;&#1077;&#1085;&#1080;&#1103;%20&#1040;&#1050;%2011&#1041;.mp4" TargetMode="External"/><Relationship Id="rId1" Type="http://schemas.openxmlformats.org/officeDocument/2006/relationships/video" Target="file:///C:\Users\venya\Desktop\&#1056;&#1077;&#1075;&#1091;&#1083;&#1103;&#1090;&#1086;&#1088;%20&#1076;&#1072;&#1074;&#1083;&#1077;&#1085;&#1080;&#1103;%20&#1040;&#1050;%2011&#1041;.mp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png"/><Relationship Id="rId2" Type="http://schemas.microsoft.com/office/2007/relationships/media" Target="file:///C:\Users\venya\Desktop\&#1056;&#1077;&#1075;&#1091;&#1083;&#1103;&#1090;&#1086;&#1088;%20&#1076;&#1072;&#1074;&#1083;&#1077;&#1085;&#1080;&#1103;%203&#1056;&#1044;.mp4" TargetMode="External"/><Relationship Id="rId1" Type="http://schemas.openxmlformats.org/officeDocument/2006/relationships/video" Target="file:///C:\Users\venya\Desktop\&#1056;&#1077;&#1075;&#1091;&#1083;&#1103;&#1090;&#1086;&#1088;%20&#1076;&#1072;&#1074;&#1083;&#1077;&#1085;&#1080;&#1103;%203&#1056;&#1044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b="1" dirty="0" smtClean="0">
                <a:solidFill>
                  <a:srgbClr val="00B0F0"/>
                </a:solidFill>
              </a:rPr>
              <a:t>Главные резервуары </a:t>
            </a:r>
            <a:br>
              <a:rPr lang="ru-RU" sz="2000" dirty="0" smtClean="0"/>
            </a:br>
            <a:r>
              <a:rPr lang="ru-RU" sz="3100" dirty="0" smtClean="0"/>
              <a:t> служат для создания запаса сжатого воздуха, </a:t>
            </a:r>
            <a:br>
              <a:rPr lang="ru-RU" sz="3100" dirty="0" smtClean="0"/>
            </a:br>
            <a:r>
              <a:rPr lang="ru-RU" sz="3100" dirty="0" smtClean="0"/>
              <a:t>его </a:t>
            </a:r>
            <a:r>
              <a:rPr lang="ru-RU" sz="3100" dirty="0" smtClean="0"/>
              <a:t>охлаждения </a:t>
            </a:r>
            <a:br>
              <a:rPr lang="ru-RU" sz="3100" dirty="0" smtClean="0"/>
            </a:br>
            <a:r>
              <a:rPr lang="ru-RU" sz="3100" dirty="0" smtClean="0"/>
              <a:t>и </a:t>
            </a:r>
            <a:r>
              <a:rPr lang="ru-RU" sz="3100" dirty="0" smtClean="0"/>
              <a:t>выделения из воздуха конденсата и масла. </a:t>
            </a:r>
            <a:endParaRPr lang="ru-RU" sz="3100" dirty="0"/>
          </a:p>
        </p:txBody>
      </p:sp>
      <p:sp>
        <p:nvSpPr>
          <p:cNvPr id="3" name="TextBox 2"/>
          <p:cNvSpPr txBox="1"/>
          <p:nvPr/>
        </p:nvSpPr>
        <p:spPr>
          <a:xfrm>
            <a:off x="1115616" y="2852936"/>
            <a:ext cx="771268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sz="2400" dirty="0" smtClean="0"/>
              <a:t>  объемом </a:t>
            </a:r>
            <a:r>
              <a:rPr lang="ru-RU" sz="2400" dirty="0" smtClean="0"/>
              <a:t>300 л для электровозов ВЛ-80С, ВЛ-11 и </a:t>
            </a:r>
            <a:r>
              <a:rPr lang="ru-RU" sz="2400" dirty="0" smtClean="0"/>
              <a:t>др.</a:t>
            </a:r>
            <a:endParaRPr lang="ru-RU" sz="2400" dirty="0" smtClean="0"/>
          </a:p>
          <a:p>
            <a:pPr>
              <a:buFontTx/>
              <a:buChar char="-"/>
            </a:pPr>
            <a:endParaRPr lang="ru-RU" sz="2400" dirty="0" smtClean="0"/>
          </a:p>
          <a:p>
            <a:pPr>
              <a:buFontTx/>
              <a:buChar char="-"/>
            </a:pPr>
            <a:r>
              <a:rPr lang="ru-RU" sz="2400" dirty="0" smtClean="0"/>
              <a:t>-  </a:t>
            </a:r>
            <a:r>
              <a:rPr lang="ru-RU" sz="2400" dirty="0" smtClean="0"/>
              <a:t>объемом 250 л для тепловозов 2ТЭ-10М, 2ТЭ-116 и др</a:t>
            </a:r>
            <a:r>
              <a:rPr lang="ru-RU" sz="2400" dirty="0" smtClean="0"/>
              <a:t>.</a:t>
            </a:r>
            <a:endParaRPr lang="ru-RU" sz="2400" dirty="0" smtClean="0"/>
          </a:p>
          <a:p>
            <a:pPr>
              <a:buFontTx/>
              <a:buChar char="-"/>
            </a:pPr>
            <a:endParaRPr lang="ru-RU" sz="2400" dirty="0" smtClean="0"/>
          </a:p>
          <a:p>
            <a:r>
              <a:rPr lang="ru-RU" sz="2400" dirty="0" smtClean="0"/>
              <a:t>-   объемом 170 л для </a:t>
            </a:r>
            <a:r>
              <a:rPr lang="ru-RU" sz="2400" dirty="0" smtClean="0"/>
              <a:t>электро и </a:t>
            </a:r>
            <a:r>
              <a:rPr lang="ru-RU" sz="2400" dirty="0" smtClean="0"/>
              <a:t>дизель-поездов; 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ru-RU" b="1" dirty="0" smtClean="0"/>
            </a:br>
            <a:r>
              <a:rPr lang="ru-RU" b="1" dirty="0" smtClean="0"/>
              <a:t>Регулятор </a:t>
            </a:r>
            <a:r>
              <a:rPr lang="ru-RU" b="1" dirty="0" smtClean="0"/>
              <a:t>давления АК-11Б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196752"/>
            <a:ext cx="8892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Регулятор давления АК-11Б применяется на подвижном составе с </a:t>
            </a:r>
            <a:r>
              <a:rPr lang="ru-RU" sz="2800" b="1" dirty="0" smtClean="0">
                <a:solidFill>
                  <a:srgbClr val="FF0000"/>
                </a:solidFill>
              </a:rPr>
              <a:t>приводом  компрессора от электродвигателя</a:t>
            </a:r>
            <a:r>
              <a:rPr lang="ru-RU" dirty="0" smtClean="0"/>
              <a:t>.</a:t>
            </a:r>
            <a:endParaRPr lang="ru-RU" dirty="0" smtClean="0"/>
          </a:p>
        </p:txBody>
      </p:sp>
      <p:pic>
        <p:nvPicPr>
          <p:cNvPr id="22530" name="Picture 2" descr="http://vv32.ru/uploads/posts/2011-10/1319527841_ak-11bb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051720" y="2492896"/>
            <a:ext cx="4536504" cy="3607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188640"/>
            <a:ext cx="462156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716016" y="0"/>
            <a:ext cx="2956194" cy="6863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1-</a:t>
            </a:r>
            <a:r>
              <a:rPr lang="ru-RU" sz="2000" dirty="0" smtClean="0"/>
              <a:t> пластмассовый шток</a:t>
            </a:r>
            <a:endParaRPr lang="ru-RU" sz="2000" dirty="0" smtClean="0"/>
          </a:p>
          <a:p>
            <a:r>
              <a:rPr lang="ru-RU" sz="2000" dirty="0" smtClean="0"/>
              <a:t>2-подвижная ось</a:t>
            </a:r>
            <a:endParaRPr lang="ru-RU" sz="2000" dirty="0" smtClean="0"/>
          </a:p>
          <a:p>
            <a:r>
              <a:rPr lang="ru-RU" sz="2000" dirty="0" smtClean="0"/>
              <a:t>3-резиновая диафрагма</a:t>
            </a:r>
            <a:endParaRPr lang="ru-RU" sz="2000" dirty="0" smtClean="0"/>
          </a:p>
          <a:p>
            <a:r>
              <a:rPr lang="ru-RU" sz="2000" dirty="0" smtClean="0"/>
              <a:t>4-флянец</a:t>
            </a:r>
            <a:endParaRPr lang="ru-RU" sz="2000" dirty="0" smtClean="0"/>
          </a:p>
          <a:p>
            <a:r>
              <a:rPr lang="ru-RU" sz="2000" dirty="0" smtClean="0"/>
              <a:t>5-неподвижная ось</a:t>
            </a:r>
            <a:endParaRPr lang="ru-RU" sz="2000" dirty="0" smtClean="0"/>
          </a:p>
          <a:p>
            <a:r>
              <a:rPr lang="ru-RU" sz="2000" dirty="0" smtClean="0"/>
              <a:t>6-пластмассовая плита</a:t>
            </a:r>
            <a:endParaRPr lang="ru-RU" sz="2000" dirty="0" smtClean="0"/>
          </a:p>
          <a:p>
            <a:r>
              <a:rPr lang="ru-RU" sz="2000" dirty="0" smtClean="0"/>
              <a:t>7-пружина</a:t>
            </a:r>
            <a:endParaRPr lang="ru-RU" sz="2000" dirty="0" smtClean="0"/>
          </a:p>
          <a:p>
            <a:r>
              <a:rPr lang="ru-RU" sz="2000" dirty="0" smtClean="0"/>
              <a:t>8-</a:t>
            </a:r>
            <a:r>
              <a:rPr lang="ru-RU" sz="2000" dirty="0" smtClean="0"/>
              <a:t> неподвижный контакт </a:t>
            </a:r>
            <a:endParaRPr lang="ru-RU" sz="2000" dirty="0" smtClean="0"/>
          </a:p>
          <a:p>
            <a:r>
              <a:rPr lang="ru-RU" sz="2000" dirty="0" smtClean="0"/>
              <a:t>9-</a:t>
            </a:r>
            <a:r>
              <a:rPr lang="ru-RU" sz="2000" dirty="0" smtClean="0"/>
              <a:t> кронштейн</a:t>
            </a:r>
            <a:endParaRPr lang="ru-RU" sz="2000" dirty="0" smtClean="0"/>
          </a:p>
          <a:p>
            <a:r>
              <a:rPr lang="ru-RU" sz="2000" dirty="0" smtClean="0"/>
              <a:t>10-кожух</a:t>
            </a:r>
            <a:endParaRPr lang="ru-RU" sz="2000" dirty="0" smtClean="0"/>
          </a:p>
          <a:p>
            <a:r>
              <a:rPr lang="ru-RU" sz="2000" dirty="0" smtClean="0"/>
              <a:t>11-винт</a:t>
            </a:r>
            <a:endParaRPr lang="ru-RU" sz="2000" dirty="0" smtClean="0"/>
          </a:p>
          <a:p>
            <a:r>
              <a:rPr lang="ru-RU" sz="2000" dirty="0" smtClean="0"/>
              <a:t>12-</a:t>
            </a:r>
            <a:r>
              <a:rPr lang="ru-RU" sz="2000" dirty="0" smtClean="0"/>
              <a:t> подвижный контакт</a:t>
            </a:r>
            <a:endParaRPr lang="ru-RU" sz="2000" dirty="0" smtClean="0"/>
          </a:p>
          <a:p>
            <a:r>
              <a:rPr lang="ru-RU" sz="2000" dirty="0" smtClean="0"/>
              <a:t>13-</a:t>
            </a:r>
            <a:r>
              <a:rPr lang="ru-RU" sz="2000" dirty="0" smtClean="0"/>
              <a:t> Рычаг</a:t>
            </a:r>
            <a:endParaRPr lang="ru-RU" sz="2000" dirty="0" smtClean="0"/>
          </a:p>
          <a:p>
            <a:r>
              <a:rPr lang="ru-RU" sz="2000" dirty="0" smtClean="0"/>
              <a:t>14-металическая планка</a:t>
            </a:r>
            <a:endParaRPr lang="ru-RU" sz="2000" dirty="0" smtClean="0"/>
          </a:p>
          <a:p>
            <a:r>
              <a:rPr lang="ru-RU" sz="2000" dirty="0" smtClean="0"/>
              <a:t>15-винт</a:t>
            </a:r>
            <a:endParaRPr lang="ru-RU" sz="2000" dirty="0" smtClean="0"/>
          </a:p>
          <a:p>
            <a:r>
              <a:rPr lang="ru-RU" sz="2000" dirty="0" smtClean="0"/>
              <a:t>16-пластмассовая планка</a:t>
            </a:r>
            <a:endParaRPr lang="ru-RU" sz="2000" dirty="0" smtClean="0"/>
          </a:p>
          <a:p>
            <a:r>
              <a:rPr lang="ru-RU" sz="2000" dirty="0" smtClean="0"/>
              <a:t>17-2стойки</a:t>
            </a:r>
            <a:endParaRPr lang="ru-RU" sz="2000" dirty="0" smtClean="0"/>
          </a:p>
          <a:p>
            <a:r>
              <a:rPr lang="ru-RU" sz="2000" dirty="0" smtClean="0"/>
              <a:t>18-пружина</a:t>
            </a:r>
            <a:endParaRPr lang="ru-RU" sz="2000" dirty="0" smtClean="0"/>
          </a:p>
          <a:p>
            <a:r>
              <a:rPr lang="ru-RU" sz="2000" dirty="0" smtClean="0"/>
              <a:t>19-</a:t>
            </a:r>
            <a:r>
              <a:rPr lang="ru-RU" sz="2000" dirty="0" smtClean="0"/>
              <a:t> </a:t>
            </a:r>
            <a:r>
              <a:rPr lang="ru-RU" sz="2000" dirty="0" smtClean="0"/>
              <a:t>направляющая</a:t>
            </a:r>
            <a:endParaRPr lang="ru-RU" sz="2000" dirty="0" smtClean="0"/>
          </a:p>
          <a:p>
            <a:r>
              <a:rPr lang="ru-RU" sz="2000" dirty="0" smtClean="0"/>
              <a:t>неподвижной оси </a:t>
            </a:r>
            <a:endParaRPr lang="ru-RU" sz="2000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79512" y="5373216"/>
            <a:ext cx="56166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На электровозах </a:t>
            </a:r>
            <a:r>
              <a:rPr lang="ru-RU" b="1" dirty="0" smtClean="0"/>
              <a:t>давлении </a:t>
            </a:r>
            <a:r>
              <a:rPr lang="ru-RU" b="1" dirty="0" smtClean="0"/>
              <a:t>в ГР </a:t>
            </a:r>
            <a:endParaRPr lang="ru-RU" b="1" dirty="0" smtClean="0"/>
          </a:p>
          <a:p>
            <a:r>
              <a:rPr lang="ru-RU" b="1" dirty="0" smtClean="0"/>
              <a:t>9,0 </a:t>
            </a:r>
            <a:r>
              <a:rPr lang="ru-RU" b="1" dirty="0" smtClean="0"/>
              <a:t>кгс/см2 </a:t>
            </a:r>
            <a:r>
              <a:rPr lang="ru-RU" b="1" dirty="0" smtClean="0"/>
              <a:t>- 7,5 </a:t>
            </a:r>
            <a:r>
              <a:rPr lang="ru-RU" b="1" dirty="0" smtClean="0"/>
              <a:t>кгс/см2, </a:t>
            </a:r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b="1" dirty="0" smtClean="0"/>
              <a:t>на электропоездах </a:t>
            </a:r>
            <a:endParaRPr lang="ru-RU" b="1" dirty="0" smtClean="0"/>
          </a:p>
          <a:p>
            <a:r>
              <a:rPr lang="ru-RU" b="1" dirty="0" smtClean="0"/>
              <a:t>8,0 </a:t>
            </a:r>
            <a:r>
              <a:rPr lang="ru-RU" b="1" dirty="0" smtClean="0"/>
              <a:t>кгс/см2 </a:t>
            </a:r>
            <a:r>
              <a:rPr lang="ru-RU" b="1" dirty="0" smtClean="0"/>
              <a:t>- </a:t>
            </a:r>
            <a:r>
              <a:rPr lang="ru-RU" b="1" dirty="0" smtClean="0"/>
              <a:t>6,5 кгс/см2.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899592" y="332656"/>
            <a:ext cx="7191375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7016" y="4725144"/>
            <a:ext cx="86774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Давление выключения компрессора (размыкания контактов регулятора давления) регулируют винтом 15 за счет изменения затяжки пружины 18, воздействующей на шток 1.Чем больше усилие пружины 18, тем при большем давлении в ГР произойдет размыкание контактов регулятора. Один оборот винта 15 изменяет давление приблизительно на 0,4 кгс/см2.</a:t>
            </a:r>
            <a:endParaRPr lang="ru-RU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егулятор давления АК 11Б.mp4">
            <a:hlinkClick r:id="" action="ppaction://media"/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79512" y="0"/>
            <a:ext cx="8964488" cy="67233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971600" y="0"/>
            <a:ext cx="6552728" cy="4381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1454" y="4365104"/>
            <a:ext cx="9062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1- </a:t>
            </a:r>
            <a:r>
              <a:rPr lang="ru-RU" sz="2800" dirty="0" smtClean="0"/>
              <a:t>цилиндрическая часть (обечайка</a:t>
            </a:r>
            <a:r>
              <a:rPr lang="ru-RU" sz="2800" dirty="0" smtClean="0"/>
              <a:t>) </a:t>
            </a:r>
            <a:r>
              <a:rPr lang="ru-RU" sz="2400" dirty="0" smtClean="0"/>
              <a:t>/листовая сталь 5-6 мм/  </a:t>
            </a:r>
            <a:endParaRPr lang="ru-RU" sz="2400" dirty="0" smtClean="0"/>
          </a:p>
          <a:p>
            <a:r>
              <a:rPr lang="ru-RU" sz="2800" dirty="0" smtClean="0"/>
              <a:t>2- днище</a:t>
            </a:r>
            <a:r>
              <a:rPr lang="ru-RU" sz="2800" dirty="0" smtClean="0"/>
              <a:t>  </a:t>
            </a:r>
            <a:r>
              <a:rPr lang="ru-RU" sz="2400" dirty="0" smtClean="0"/>
              <a:t>/</a:t>
            </a:r>
            <a:r>
              <a:rPr lang="ru-RU" sz="2400" dirty="0" smtClean="0"/>
              <a:t>толщиной 6 – 8 мм. </a:t>
            </a:r>
            <a:r>
              <a:rPr lang="ru-RU" sz="2400" dirty="0" smtClean="0"/>
              <a:t>/</a:t>
            </a:r>
            <a:endParaRPr lang="ru-RU" sz="2400" dirty="0" smtClean="0"/>
          </a:p>
          <a:p>
            <a:r>
              <a:rPr lang="ru-RU" sz="2800" dirty="0" smtClean="0"/>
              <a:t>3</a:t>
            </a:r>
            <a:r>
              <a:rPr lang="ru-RU" sz="2800" dirty="0" smtClean="0"/>
              <a:t>, 4- </a:t>
            </a:r>
            <a:r>
              <a:rPr lang="ru-RU" sz="2800" dirty="0" smtClean="0"/>
              <a:t>бобышки</a:t>
            </a:r>
            <a:r>
              <a:rPr lang="ru-RU" sz="2800" dirty="0" smtClean="0"/>
              <a:t> </a:t>
            </a:r>
            <a:r>
              <a:rPr lang="ru-RU" sz="2400" dirty="0" smtClean="0"/>
              <a:t>/</a:t>
            </a:r>
            <a:r>
              <a:rPr lang="ru-RU" sz="2000" dirty="0" smtClean="0"/>
              <a:t>для </a:t>
            </a:r>
            <a:r>
              <a:rPr lang="ru-RU" sz="2000" dirty="0" smtClean="0"/>
              <a:t>присоединения </a:t>
            </a:r>
            <a:r>
              <a:rPr lang="ru-RU" sz="2000" dirty="0" smtClean="0"/>
              <a:t>трубопроводов и выпускного крана/</a:t>
            </a:r>
            <a:endParaRPr lang="ru-RU" sz="2000" dirty="0" smtClean="0"/>
          </a:p>
          <a:p>
            <a:r>
              <a:rPr lang="ru-RU" sz="2800" dirty="0" smtClean="0"/>
              <a:t>5- </a:t>
            </a:r>
            <a:r>
              <a:rPr lang="ru-RU" sz="2800" dirty="0" smtClean="0"/>
              <a:t>паспортная </a:t>
            </a:r>
            <a:r>
              <a:rPr lang="ru-RU" sz="2000" dirty="0" smtClean="0"/>
              <a:t>табличка/</a:t>
            </a:r>
            <a:r>
              <a:rPr lang="ru-RU" sz="2000" dirty="0" smtClean="0"/>
              <a:t>завод- изготовитель, заводской номер резервуара, год изготовления, величина наибольшего допускаемого давления и объем резервуара.</a:t>
            </a:r>
            <a:endParaRPr lang="ru-RU" sz="2000" dirty="0" smtClean="0"/>
          </a:p>
          <a:p>
            <a:endParaRPr lang="ru-RU" sz="28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ru-RU" sz="3600" dirty="0" smtClean="0"/>
            </a:br>
            <a:r>
              <a:rPr lang="ru-RU" sz="3600" b="1" dirty="0" smtClean="0"/>
              <a:t>Виды  </a:t>
            </a:r>
            <a:r>
              <a:rPr lang="ru-RU" sz="3600" b="1" dirty="0" smtClean="0"/>
              <a:t>технического </a:t>
            </a:r>
            <a:r>
              <a:rPr lang="ru-RU" sz="3600" b="1" dirty="0" smtClean="0"/>
              <a:t>освидетельствования</a:t>
            </a:r>
            <a:r>
              <a:rPr lang="ru-RU" sz="3600" b="1" dirty="0" smtClean="0"/>
              <a:t> </a:t>
            </a:r>
            <a:r>
              <a:rPr lang="ru-RU" sz="3600" b="1" dirty="0" smtClean="0"/>
              <a:t>главных резервуаров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а</a:t>
            </a:r>
            <a:r>
              <a:rPr lang="ru-RU" dirty="0" smtClean="0"/>
              <a:t>)  </a:t>
            </a:r>
            <a:r>
              <a:rPr lang="ru-RU" b="1" dirty="0" smtClean="0">
                <a:solidFill>
                  <a:srgbClr val="00B0F0"/>
                </a:solidFill>
              </a:rPr>
              <a:t>первичное</a:t>
            </a:r>
            <a:r>
              <a:rPr lang="ru-RU" dirty="0" smtClean="0"/>
              <a:t> </a:t>
            </a:r>
            <a:r>
              <a:rPr lang="ru-RU" dirty="0" smtClean="0"/>
              <a:t>– при вводе в эксплуатацию</a:t>
            </a:r>
            <a:r>
              <a:rPr lang="ru-RU" dirty="0" smtClean="0"/>
              <a:t>;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б)  </a:t>
            </a:r>
            <a:r>
              <a:rPr lang="ru-RU" b="1" dirty="0" smtClean="0">
                <a:solidFill>
                  <a:srgbClr val="00B0F0"/>
                </a:solidFill>
              </a:rPr>
              <a:t>периодическое</a:t>
            </a:r>
            <a:r>
              <a:rPr lang="ru-RU" dirty="0" smtClean="0"/>
              <a:t> – непосредственно в процессе эксплуатации;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в</a:t>
            </a:r>
            <a:r>
              <a:rPr lang="ru-RU" dirty="0" smtClean="0"/>
              <a:t>) </a:t>
            </a:r>
            <a:r>
              <a:rPr lang="ru-RU" b="1" dirty="0" smtClean="0">
                <a:solidFill>
                  <a:srgbClr val="00B0F0"/>
                </a:solidFill>
              </a:rPr>
              <a:t> </a:t>
            </a:r>
            <a:r>
              <a:rPr lang="ru-RU" b="1" dirty="0" smtClean="0">
                <a:solidFill>
                  <a:srgbClr val="00B0F0"/>
                </a:solidFill>
              </a:rPr>
              <a:t>внеочередное </a:t>
            </a:r>
            <a:r>
              <a:rPr lang="ru-RU" dirty="0" smtClean="0"/>
              <a:t>– в случае нарушения технологического режима</a:t>
            </a:r>
            <a:r>
              <a:rPr lang="ru-RU" dirty="0" smtClean="0"/>
              <a:t>;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г</a:t>
            </a:r>
            <a:r>
              <a:rPr lang="ru-RU" dirty="0" smtClean="0"/>
              <a:t>) </a:t>
            </a:r>
            <a:r>
              <a:rPr lang="ru-RU" b="1" dirty="0" smtClean="0">
                <a:solidFill>
                  <a:srgbClr val="00B0F0"/>
                </a:solidFill>
              </a:rPr>
              <a:t>аварийное</a:t>
            </a:r>
            <a:r>
              <a:rPr lang="ru-RU" dirty="0" smtClean="0"/>
              <a:t> </a:t>
            </a:r>
            <a:r>
              <a:rPr lang="ru-RU" dirty="0" smtClean="0"/>
              <a:t>– в случае аварий, вызвавших деформацию или повреждение резервуара.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ru-RU" dirty="0" smtClean="0"/>
            </a:br>
            <a:r>
              <a:rPr lang="ru-RU" b="1" dirty="0" smtClean="0"/>
              <a:t>Техническое </a:t>
            </a:r>
            <a:r>
              <a:rPr lang="ru-RU" b="1" dirty="0" smtClean="0"/>
              <a:t>освидетельствование (ТО)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4392488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Частичное ТО 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/>
              <a:t>Выполняется 1раз в 2года на очередных </a:t>
            </a:r>
            <a:r>
              <a:rPr lang="ru-RU" dirty="0" smtClean="0"/>
              <a:t>плановых ремонтах подвижного состава.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-проверка </a:t>
            </a:r>
            <a:r>
              <a:rPr lang="ru-RU" dirty="0" smtClean="0"/>
              <a:t>технической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документации</a:t>
            </a:r>
            <a:r>
              <a:rPr lang="ru-RU" dirty="0" smtClean="0"/>
              <a:t>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-наружный </a:t>
            </a:r>
            <a:r>
              <a:rPr lang="ru-RU" dirty="0" smtClean="0"/>
              <a:t>осмотр ГР,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-пропарка </a:t>
            </a:r>
            <a:r>
              <a:rPr lang="ru-RU" dirty="0" smtClean="0"/>
              <a:t>и </a:t>
            </a:r>
            <a:r>
              <a:rPr lang="ru-RU" dirty="0" smtClean="0"/>
              <a:t>промывка </a:t>
            </a:r>
            <a:r>
              <a:rPr lang="ru-RU" dirty="0" smtClean="0"/>
              <a:t>резервуара горячей водой. </a:t>
            </a: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</a:rPr>
              <a:t>Задача</a:t>
            </a:r>
            <a:r>
              <a:rPr lang="ru-RU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визуальное </a:t>
            </a:r>
            <a:r>
              <a:rPr lang="ru-RU" dirty="0" smtClean="0"/>
              <a:t>выявление механических и коррозионных повреждений ГР.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Полное ТО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-объем </a:t>
            </a:r>
            <a:r>
              <a:rPr lang="ru-RU" dirty="0" smtClean="0"/>
              <a:t>частичного ТО </a:t>
            </a:r>
            <a:r>
              <a:rPr lang="ru-RU" dirty="0" smtClean="0"/>
              <a:t>и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–демонтаж </a:t>
            </a:r>
            <a:r>
              <a:rPr lang="ru-RU" dirty="0" smtClean="0"/>
              <a:t>резервуара </a:t>
            </a:r>
            <a:r>
              <a:rPr lang="ru-RU" dirty="0" smtClean="0"/>
              <a:t>для проведения </a:t>
            </a:r>
            <a:r>
              <a:rPr lang="ru-RU" dirty="0" smtClean="0"/>
              <a:t>гидравлических </a:t>
            </a:r>
            <a:r>
              <a:rPr lang="ru-RU" dirty="0" smtClean="0"/>
              <a:t>испытаний/проводятся </a:t>
            </a:r>
            <a:r>
              <a:rPr lang="ru-RU" dirty="0" smtClean="0"/>
              <a:t>только при удовлетворительных результатах наружного осмотра.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выполняется 1 раз в 4 года на </a:t>
            </a:r>
            <a:r>
              <a:rPr lang="ru-RU" dirty="0" smtClean="0"/>
              <a:t>очередном ТР-2, ТР-3, КР- 1, КР-2 в том числе и тогда, года до очередного полного ТО остается менее полутора лет.</a:t>
            </a:r>
            <a:endParaRPr lang="ru-RU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4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При проведении гидравлических испытаний давление должно контролироваться двумя манометрами одинакового типа, класса точности (не ниже 1,5), диапазона измерения и цены деления. </a:t>
            </a:r>
            <a:endParaRPr lang="ru-RU" sz="2400" dirty="0" smtClean="0"/>
          </a:p>
          <a:p>
            <a:r>
              <a:rPr lang="ru-RU" sz="2400" dirty="0" smtClean="0"/>
              <a:t>Давление испытаний принимается </a:t>
            </a:r>
            <a:r>
              <a:rPr lang="ru-RU" sz="2400" dirty="0" smtClean="0"/>
              <a:t>равным рабочему плюс 5,0  кгс/см2, а время испытания – не менее 10 минут.</a:t>
            </a:r>
            <a:endParaRPr lang="ru-RU" sz="2400" dirty="0" smtClean="0"/>
          </a:p>
          <a:p>
            <a:r>
              <a:rPr lang="ru-RU" sz="2400" dirty="0" smtClean="0"/>
              <a:t>Результаты гидравлических испытаний признаются удовлетворительными если не обнаружено: </a:t>
            </a:r>
            <a:endParaRPr lang="ru-RU" sz="2400" dirty="0" smtClean="0"/>
          </a:p>
          <a:p>
            <a:pPr>
              <a:buFontTx/>
              <a:buChar char="-"/>
            </a:pPr>
            <a:r>
              <a:rPr lang="ru-RU" sz="2400" dirty="0" smtClean="0"/>
              <a:t>течи</a:t>
            </a:r>
            <a:r>
              <a:rPr lang="ru-RU" sz="2400" dirty="0" smtClean="0"/>
              <a:t>, трещин в основном металле и сварных соединениях</a:t>
            </a:r>
            <a:r>
              <a:rPr lang="ru-RU" sz="2400" dirty="0" smtClean="0"/>
              <a:t>;</a:t>
            </a:r>
            <a:endParaRPr lang="ru-RU" sz="2400" dirty="0" smtClean="0"/>
          </a:p>
          <a:p>
            <a:r>
              <a:rPr lang="ru-RU" sz="2400" dirty="0" smtClean="0"/>
              <a:t> </a:t>
            </a:r>
            <a:r>
              <a:rPr lang="ru-RU" sz="2400" dirty="0" smtClean="0"/>
              <a:t>- падения давления по манометру за время, необходимое для выполнения контрольной операции</a:t>
            </a:r>
            <a:r>
              <a:rPr lang="ru-RU" dirty="0" smtClean="0"/>
              <a:t>.</a:t>
            </a:r>
            <a:endParaRPr lang="ru-RU" dirty="0" smtClean="0"/>
          </a:p>
          <a:p>
            <a:endParaRPr lang="ru-RU" sz="2400" dirty="0" smtClean="0"/>
          </a:p>
          <a:p>
            <a:r>
              <a:rPr lang="ru-RU" sz="2400" dirty="0" smtClean="0">
                <a:solidFill>
                  <a:srgbClr val="00B0F0"/>
                </a:solidFill>
              </a:rPr>
              <a:t>Сведения </a:t>
            </a:r>
            <a:r>
              <a:rPr lang="ru-RU" sz="2400" dirty="0" smtClean="0">
                <a:solidFill>
                  <a:srgbClr val="00B0F0"/>
                </a:solidFill>
              </a:rPr>
              <a:t>об осмотре и испытаниях ГР заносятся в технический паспорт резервуара</a:t>
            </a:r>
            <a:r>
              <a:rPr lang="ru-RU" sz="2400" dirty="0" smtClean="0">
                <a:solidFill>
                  <a:srgbClr val="00B0F0"/>
                </a:solidFill>
              </a:rPr>
              <a:t>.</a:t>
            </a:r>
            <a:endParaRPr lang="ru-RU" sz="2400" dirty="0" smtClean="0">
              <a:solidFill>
                <a:srgbClr val="00B0F0"/>
              </a:solidFill>
            </a:endParaRPr>
          </a:p>
          <a:p>
            <a:r>
              <a:rPr lang="ru-RU" sz="2400" dirty="0" smtClean="0"/>
              <a:t> </a:t>
            </a:r>
            <a:r>
              <a:rPr lang="ru-RU" sz="2400" dirty="0" smtClean="0"/>
              <a:t>На корпусе ГР краской ставят трафарет о дате и месте проведения  частичного или полного ТО.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192688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ru-RU" b="1" dirty="0" smtClean="0"/>
            </a:br>
            <a:br>
              <a:rPr lang="ru-RU" b="1" dirty="0" smtClean="0"/>
            </a:br>
            <a:r>
              <a:rPr lang="ru-RU" b="1" dirty="0" smtClean="0"/>
              <a:t>Регуляторы </a:t>
            </a:r>
            <a:r>
              <a:rPr lang="ru-RU" b="1" dirty="0" smtClean="0"/>
              <a:t>давления</a:t>
            </a:r>
            <a:br>
              <a:rPr lang="ru-RU" b="1" dirty="0" smtClean="0"/>
            </a:br>
            <a:br>
              <a:rPr lang="ru-RU" b="1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772816"/>
            <a:ext cx="7632848" cy="45243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/>
              <a:t>Регуляторы давления служат </a:t>
            </a:r>
            <a:r>
              <a:rPr lang="ru-RU" sz="3600" dirty="0" smtClean="0"/>
              <a:t>для: </a:t>
            </a:r>
            <a:r>
              <a:rPr lang="ru-RU" sz="3600" dirty="0" smtClean="0"/>
              <a:t>автоматического включения и выключения электродвигателя компрессора или </a:t>
            </a:r>
            <a:endParaRPr lang="ru-RU" sz="3600" dirty="0" smtClean="0"/>
          </a:p>
          <a:p>
            <a:r>
              <a:rPr lang="ru-RU" sz="3600" dirty="0" smtClean="0"/>
              <a:t>перевода </a:t>
            </a:r>
            <a:r>
              <a:rPr lang="ru-RU" sz="3600" dirty="0" smtClean="0"/>
              <a:t>компрессора в режим холостого хода и обратно в зависимости от давления в главных резервуарах.</a:t>
            </a:r>
            <a:endParaRPr lang="ru-RU" sz="36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ru-RU" b="1" dirty="0" smtClean="0"/>
            </a:br>
            <a:r>
              <a:rPr lang="ru-RU" b="1" dirty="0" smtClean="0"/>
              <a:t>Регулятор </a:t>
            </a:r>
            <a:r>
              <a:rPr lang="ru-RU" b="1" dirty="0" smtClean="0"/>
              <a:t>давления 3РД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412776"/>
            <a:ext cx="78488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Регулятор давления 3РД используется на тепловозах с </a:t>
            </a:r>
            <a:r>
              <a:rPr lang="ru-RU" sz="2800" b="1" dirty="0" smtClean="0">
                <a:solidFill>
                  <a:srgbClr val="FF0000"/>
                </a:solidFill>
              </a:rPr>
              <a:t>приводом компрессора от дизеля</a:t>
            </a:r>
            <a:r>
              <a:rPr lang="ru-RU" sz="2800" dirty="0" smtClean="0"/>
              <a:t>.</a:t>
            </a:r>
            <a:endParaRPr lang="ru-RU" sz="2800" dirty="0" smtClean="0"/>
          </a:p>
        </p:txBody>
      </p:sp>
      <p:pic>
        <p:nvPicPr>
          <p:cNvPr id="7" name="Рисунок 6" descr="tormoznoe-oborudovanie_ZDM-0570-854x642.jpg"/>
          <p:cNvPicPr>
            <a:picLocks noChangeAspect="1"/>
          </p:cNvPicPr>
          <p:nvPr/>
        </p:nvPicPr>
        <p:blipFill>
          <a:blip r:embed="rId1" cstate="print"/>
          <a:srcRect l="30487" t="23774" r="35871" b="23086"/>
          <a:stretch>
            <a:fillRect/>
          </a:stretch>
        </p:blipFill>
        <p:spPr>
          <a:xfrm>
            <a:off x="2627784" y="2411506"/>
            <a:ext cx="3744416" cy="444649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907704" y="0"/>
            <a:ext cx="4680520" cy="4602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9512" y="4581128"/>
            <a:ext cx="8424936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1-обратный клапан</a:t>
            </a:r>
            <a:r>
              <a:rPr lang="ru-RU" sz="2400" dirty="0" smtClean="0"/>
              <a:t>;  2,12- </a:t>
            </a:r>
            <a:r>
              <a:rPr lang="ru-RU" sz="2400" dirty="0" smtClean="0"/>
              <a:t>направляющие; </a:t>
            </a:r>
            <a:r>
              <a:rPr lang="ru-RU" sz="2400" dirty="0" smtClean="0">
                <a:solidFill>
                  <a:srgbClr val="FF0000"/>
                </a:solidFill>
              </a:rPr>
              <a:t>3- выключающий </a:t>
            </a:r>
            <a:r>
              <a:rPr lang="ru-RU" sz="2400" dirty="0" smtClean="0"/>
              <a:t>клапан( 9кгс/см2);  </a:t>
            </a:r>
            <a:r>
              <a:rPr lang="ru-RU" sz="2400" dirty="0" smtClean="0"/>
              <a:t>4, 10 – пружины; 5- винтовой стержень; 6- фильтр; </a:t>
            </a:r>
            <a:endParaRPr lang="en-US" sz="2400" dirty="0" smtClean="0"/>
          </a:p>
          <a:p>
            <a:r>
              <a:rPr lang="ru-RU" sz="2400" dirty="0" smtClean="0"/>
              <a:t>7- контргайка; 8- фасонная гайка; 9- корпус; </a:t>
            </a:r>
            <a:r>
              <a:rPr lang="ru-RU" sz="2400" dirty="0" smtClean="0">
                <a:solidFill>
                  <a:srgbClr val="FF0000"/>
                </a:solidFill>
              </a:rPr>
              <a:t>11- включающий клапан </a:t>
            </a:r>
            <a:r>
              <a:rPr lang="ru-RU" sz="2400" dirty="0" smtClean="0"/>
              <a:t>(7.5 кгс/см</a:t>
            </a:r>
            <a:r>
              <a:rPr lang="ru-RU" sz="2400" baseline="30000" dirty="0" smtClean="0"/>
              <a:t>2</a:t>
            </a:r>
            <a:r>
              <a:rPr lang="ru-RU" sz="2400" dirty="0" smtClean="0"/>
              <a:t>); </a:t>
            </a:r>
            <a:r>
              <a:rPr lang="ru-RU" sz="2400" dirty="0" smtClean="0"/>
              <a:t>13- седло обратного клапана.</a:t>
            </a:r>
            <a:endParaRPr lang="ru-RU" sz="24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егулятор давления 3РД.mp4">
            <a:hlinkClick r:id="" action="ppaction://media"/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3622</Words>
  <Application>WPS Presentation</Application>
  <PresentationFormat>Экран (4:3)</PresentationFormat>
  <Paragraphs>99</Paragraphs>
  <Slides>13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Arial</vt:lpstr>
      <vt:lpstr>SimSun</vt:lpstr>
      <vt:lpstr>Wingdings</vt:lpstr>
      <vt:lpstr>Calibri</vt:lpstr>
      <vt:lpstr>Microsoft YaHei</vt:lpstr>
      <vt:lpstr>Arial Unicode MS</vt:lpstr>
      <vt:lpstr>Тема Office</vt:lpstr>
      <vt:lpstr> Главные резервуары   служат для создания запаса сжатого воздуха,  его охлаждения  и выделения из воздуха конденсата и масла. </vt:lpstr>
      <vt:lpstr>PowerPoint 演示文稿</vt:lpstr>
      <vt:lpstr> Виды  технического освидетельствования главных резервуаров </vt:lpstr>
      <vt:lpstr> Техническое освидетельствование (ТО) </vt:lpstr>
      <vt:lpstr>PowerPoint 演示文稿</vt:lpstr>
      <vt:lpstr>  Регуляторы давления  </vt:lpstr>
      <vt:lpstr> Регулятор давления 3РД </vt:lpstr>
      <vt:lpstr>PowerPoint 演示文稿</vt:lpstr>
      <vt:lpstr>PowerPoint 演示文稿</vt:lpstr>
      <vt:lpstr> Регулятор давления АК-11Б 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Главные резервуары   служат для создания запаса сжатого воздуха,  его охлаждения  и выделения из воздуха конденсата и масла. </dc:title>
  <dc:creator>Веня Веня</dc:creator>
  <cp:lastModifiedBy>ф</cp:lastModifiedBy>
  <cp:revision>17</cp:revision>
  <dcterms:created xsi:type="dcterms:W3CDTF">2019-09-23T10:51:00Z</dcterms:created>
  <dcterms:modified xsi:type="dcterms:W3CDTF">2023-10-02T07:23:29Z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334A586ABEA64C40AA31D43DAD758919_12</vt:lpwstr>
  </property>
  <property fmtid="{D5CDD505-2E9C-101B-9397-08002B2CF9AE}" pid="3" name="KSOProductBuildVer">
    <vt:lpwstr>1049-12.2.0.13201</vt:lpwstr>
  </property>
</Properties>
</file>