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5"/>
  </p:notesMasterIdLst>
  <p:sldIdLst>
    <p:sldId id="256" r:id="rId2"/>
    <p:sldId id="258" r:id="rId3"/>
    <p:sldId id="260" r:id="rId4"/>
    <p:sldId id="262" r:id="rId5"/>
    <p:sldId id="264" r:id="rId6"/>
    <p:sldId id="266" r:id="rId7"/>
    <p:sldId id="268" r:id="rId8"/>
    <p:sldId id="270" r:id="rId9"/>
    <p:sldId id="272" r:id="rId10"/>
    <p:sldId id="274" r:id="rId11"/>
    <p:sldId id="276" r:id="rId12"/>
    <p:sldId id="278" r:id="rId13"/>
    <p:sldId id="280" r:id="rId14"/>
    <p:sldId id="282" r:id="rId15"/>
    <p:sldId id="284" r:id="rId16"/>
    <p:sldId id="286" r:id="rId17"/>
    <p:sldId id="288" r:id="rId18"/>
    <p:sldId id="289" r:id="rId19"/>
    <p:sldId id="290" r:id="rId20"/>
    <p:sldId id="291" r:id="rId21"/>
    <p:sldId id="292" r:id="rId22"/>
    <p:sldId id="293" r:id="rId23"/>
    <p:sldId id="29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DC7452-3881-4537-B207-9CFFC54BEABA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0B0F5-AB3F-4F80-ADD6-DBF25DF1F4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558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FF693E-4670-42A5-B4EA-1F0E8822CD3C}" type="slidenum">
              <a:rPr lang="ru-RU">
                <a:latin typeface="Times New Roman" pitchFamily="18" charset="0"/>
              </a:rPr>
              <a:pPr/>
              <a:t>13</a:t>
            </a:fld>
            <a:endParaRPr lang="ru-RU">
              <a:latin typeface="Times New Roman" pitchFamily="18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191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19200" y="20447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81600" y="20447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22555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66395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09295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1908390A-481E-4349-A7E5-B43F1438EDD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random/>
    <p:sndAc>
      <p:stSnd>
        <p:snd r:embed="rId1" name="PROJCTOR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EE80295-3CE2-4FFE-8F25-6412ABF860B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6458711-B8F8-474D-A366-AE7A70106981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blipFill>
                  <a:blip r:embed="rId2"/>
                  <a:tile tx="0" ty="0" sx="100000" sy="100000" flip="none" algn="tl"/>
                </a:blipFill>
              </a:rPr>
              <a:t>Общие сведения о системе КОМПАС 3</a:t>
            </a:r>
            <a:r>
              <a:rPr lang="en-US" dirty="0" smtClean="0">
                <a:blipFill>
                  <a:blip r:embed="rId2"/>
                  <a:tile tx="0" ty="0" sx="100000" sy="100000" flip="none" algn="tl"/>
                </a:blipFill>
              </a:rPr>
              <a:t>D</a:t>
            </a:r>
            <a:endParaRPr lang="ru-RU" dirty="0">
              <a:blipFill>
                <a:blip r:embed="rId2"/>
                <a:tile tx="0" ty="0" sx="100000" sy="100000" flip="none" algn="tl"/>
              </a:blip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4500" indent="-444500" algn="ctr">
              <a:tabLst>
                <a:tab pos="273050" algn="l"/>
              </a:tabLst>
            </a:pPr>
            <a:r>
              <a:rPr lang="ru-RU" sz="3600" dirty="0"/>
              <a:t>1. </a:t>
            </a:r>
            <a:r>
              <a:rPr lang="ru-RU" sz="4000" dirty="0"/>
              <a:t>Назначение и возможности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КОМПАС-3</a:t>
            </a:r>
            <a:r>
              <a:rPr lang="en-US" sz="4000" dirty="0"/>
              <a:t>D</a:t>
            </a:r>
            <a:r>
              <a:rPr lang="ru-RU" sz="4000" dirty="0"/>
              <a:t>: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27584" y="1556792"/>
            <a:ext cx="7924800" cy="48133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u="sng" dirty="0">
                <a:latin typeface="Times New Roman" pitchFamily="18" charset="0"/>
              </a:rPr>
              <a:t>Назначение:</a:t>
            </a:r>
            <a:r>
              <a:rPr lang="ru-RU" sz="2400" dirty="0">
                <a:latin typeface="Times New Roman" pitchFamily="18" charset="0"/>
              </a:rPr>
              <a:t> моделирование изделий с целью существенного сокращения периода проектирования и скорейшего их запуска в производство.</a:t>
            </a:r>
          </a:p>
          <a:p>
            <a:pPr>
              <a:lnSpc>
                <a:spcPct val="90000"/>
              </a:lnSpc>
            </a:pPr>
            <a:r>
              <a:rPr lang="ru-RU" sz="2400" u="sng" dirty="0">
                <a:latin typeface="Times New Roman" pitchFamily="18" charset="0"/>
              </a:rPr>
              <a:t>Возможности:</a:t>
            </a:r>
          </a:p>
          <a:p>
            <a:pPr>
              <a:lnSpc>
                <a:spcPct val="90000"/>
              </a:lnSpc>
              <a:buFont typeface="Monotype Sorts" pitchFamily="2" charset="2"/>
              <a:buNone/>
            </a:pPr>
            <a:r>
              <a:rPr lang="ru-RU" sz="2400" dirty="0">
                <a:latin typeface="Times New Roman" pitchFamily="18" charset="0"/>
              </a:rPr>
              <a:t>-	быстрое получение конструкторской и технологической документации, необходимой для выпуска изделий (сборочных чертежей, спецификаций, деталировок и т.д.);</a:t>
            </a:r>
          </a:p>
          <a:p>
            <a:pPr>
              <a:lnSpc>
                <a:spcPct val="90000"/>
              </a:lnSpc>
              <a:buFont typeface="Monotype Sorts" pitchFamily="2" charset="2"/>
              <a:buNone/>
            </a:pPr>
            <a:r>
              <a:rPr lang="ru-RU" sz="2400" dirty="0">
                <a:latin typeface="Times New Roman" pitchFamily="18" charset="0"/>
              </a:rPr>
              <a:t>-	передача геометрии изделий в расчетные пакеты и в управляющие программы для оборудования с ЧПУ;</a:t>
            </a:r>
          </a:p>
          <a:p>
            <a:pPr>
              <a:lnSpc>
                <a:spcPct val="90000"/>
              </a:lnSpc>
              <a:buFont typeface="Monotype Sorts" pitchFamily="2" charset="2"/>
              <a:buNone/>
            </a:pPr>
            <a:r>
              <a:rPr lang="ru-RU" sz="2400" dirty="0">
                <a:latin typeface="Times New Roman" pitchFamily="18" charset="0"/>
              </a:rPr>
              <a:t>-	создание дополнительных изображений изделий (например, для составления каталогов, создания иллюстраций к технической документации и т.п.).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925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5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825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75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25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75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475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75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 autoUpdateAnimBg="0"/>
      <p:bldP spid="87043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44500" indent="-444500" algn="ctr">
              <a:tabLst>
                <a:tab pos="273050" algn="l"/>
              </a:tabLst>
            </a:pPr>
            <a:r>
              <a:rPr lang="ru-RU" sz="4000" dirty="0"/>
              <a:t>2. </a:t>
            </a:r>
            <a:r>
              <a:rPr lang="ru-RU" dirty="0"/>
              <a:t>Состав системы: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1628800"/>
            <a:ext cx="8243887" cy="5013325"/>
          </a:xfrm>
        </p:spPr>
        <p:txBody>
          <a:bodyPr/>
          <a:lstStyle/>
          <a:p>
            <a:r>
              <a:rPr lang="ru-RU" sz="2600" u="sng" dirty="0">
                <a:latin typeface="Times New Roman" pitchFamily="18" charset="0"/>
              </a:rPr>
              <a:t>Система трехмерного твердотельного моделирования</a:t>
            </a:r>
            <a:r>
              <a:rPr lang="ru-RU" sz="2600" dirty="0">
                <a:latin typeface="Times New Roman" pitchFamily="18" charset="0"/>
              </a:rPr>
              <a:t>  - предназначена для создания трехмерных ассоциативных моделей отдельных деталей и сборочных единиц;</a:t>
            </a:r>
          </a:p>
          <a:p>
            <a:r>
              <a:rPr lang="ru-RU" sz="2600" u="sng" dirty="0">
                <a:latin typeface="Times New Roman" pitchFamily="18" charset="0"/>
              </a:rPr>
              <a:t>Чертежно-графический редактор (КОМПАС-ГРАФИК)</a:t>
            </a:r>
            <a:r>
              <a:rPr lang="ru-RU" sz="2600" dirty="0">
                <a:latin typeface="Times New Roman" pitchFamily="18" charset="0"/>
              </a:rPr>
              <a:t>  - предназначен для автоматизации проектно-конструкторских работ в различных отраслях деятельности;</a:t>
            </a:r>
          </a:p>
          <a:p>
            <a:r>
              <a:rPr lang="ru-RU" sz="2600" u="sng" dirty="0">
                <a:latin typeface="Times New Roman" pitchFamily="18" charset="0"/>
              </a:rPr>
              <a:t>Модуль проектирования спецификаций</a:t>
            </a:r>
            <a:r>
              <a:rPr lang="ru-RU" sz="2600" i="1" dirty="0">
                <a:latin typeface="Times New Roman" pitchFamily="18" charset="0"/>
              </a:rPr>
              <a:t> </a:t>
            </a:r>
            <a:r>
              <a:rPr lang="ru-RU" sz="2600" dirty="0">
                <a:latin typeface="Times New Roman" pitchFamily="18" charset="0"/>
              </a:rPr>
              <a:t>- позволяет выпускать разнообразные спецификации, ведомости и прочие табличные документы.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275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5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175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75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 autoUpdateAnimBg="0"/>
      <p:bldP spid="96259" grpId="0" build="p" autoUpdateAnimBg="0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4500" indent="-444500">
              <a:tabLst>
                <a:tab pos="273050" algn="l"/>
              </a:tabLst>
            </a:pPr>
            <a:r>
              <a:rPr lang="ru-RU" sz="4000"/>
              <a:t>3. </a:t>
            </a:r>
            <a:r>
              <a:rPr lang="ru-RU"/>
              <a:t>Типы документов и файлов.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2016125"/>
            <a:ext cx="8243887" cy="4841875"/>
          </a:xfrm>
        </p:spPr>
        <p:txBody>
          <a:bodyPr/>
          <a:lstStyle/>
          <a:p>
            <a:r>
              <a:rPr lang="ru-RU" sz="3800" dirty="0">
                <a:latin typeface="Times New Roman" pitchFamily="18" charset="0"/>
              </a:rPr>
              <a:t>Тип документа, создаваемого в системе КОМПАС-3D, зависит от рода информации, хранящейся в этом документе. Каждому типу документа соответствует расширение имени файла и собственная пиктограмма.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 autoUpdateAnimBg="0"/>
      <p:bldP spid="101379" grpId="0" build="p" autoUpdateAnimBg="0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4500" indent="-444500">
              <a:tabLst>
                <a:tab pos="273050" algn="l"/>
              </a:tabLst>
            </a:pPr>
            <a:r>
              <a:rPr lang="ru-RU" sz="4000"/>
              <a:t>3. </a:t>
            </a:r>
            <a:r>
              <a:rPr lang="ru-RU"/>
              <a:t>Типы документов и файлов.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1628800"/>
            <a:ext cx="8243887" cy="4841875"/>
          </a:xfrm>
        </p:spPr>
        <p:txBody>
          <a:bodyPr/>
          <a:lstStyle/>
          <a:p>
            <a:r>
              <a:rPr lang="ru-RU" u="sng" dirty="0">
                <a:latin typeface="Times New Roman" pitchFamily="18" charset="0"/>
              </a:rPr>
              <a:t>Деталь</a:t>
            </a:r>
            <a:r>
              <a:rPr lang="ru-RU" dirty="0">
                <a:latin typeface="Times New Roman" pitchFamily="18" charset="0"/>
              </a:rPr>
              <a:t> - модель изделия, изготавливаемого из однородного материала, без применения сборочных операций,</a:t>
            </a:r>
            <a:r>
              <a:rPr lang="ru-RU" u="sng" dirty="0">
                <a:latin typeface="Times New Roman" pitchFamily="18" charset="0"/>
              </a:rPr>
              <a:t> - m3d.</a:t>
            </a:r>
          </a:p>
          <a:p>
            <a:r>
              <a:rPr lang="ru-RU" u="sng" dirty="0">
                <a:latin typeface="Times New Roman" pitchFamily="18" charset="0"/>
              </a:rPr>
              <a:t>Сборка</a:t>
            </a:r>
            <a:r>
              <a:rPr lang="ru-RU" u="sng" dirty="0"/>
              <a:t> </a:t>
            </a:r>
            <a:r>
              <a:rPr lang="ru-RU" dirty="0">
                <a:latin typeface="Times New Roman" pitchFamily="18" charset="0"/>
              </a:rPr>
              <a:t>- модель изделия, состоящего из нескольких деталей с заданным взаимным положением. В состав сборки могут также входить другие сборки (</a:t>
            </a:r>
            <a:r>
              <a:rPr lang="ru-RU" dirty="0" err="1">
                <a:latin typeface="Times New Roman" pitchFamily="18" charset="0"/>
              </a:rPr>
              <a:t>подсборки</a:t>
            </a:r>
            <a:r>
              <a:rPr lang="ru-RU" dirty="0">
                <a:latin typeface="Times New Roman" pitchFamily="18" charset="0"/>
              </a:rPr>
              <a:t>) и стандартные изделия,</a:t>
            </a:r>
            <a:r>
              <a:rPr lang="ru-RU" u="sng" dirty="0">
                <a:latin typeface="Times New Roman" pitchFamily="18" charset="0"/>
              </a:rPr>
              <a:t>- a3d</a:t>
            </a:r>
            <a:r>
              <a:rPr lang="ru-RU" b="1" u="sng" dirty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5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 autoUpdateAnimBg="0"/>
      <p:bldP spid="102403" grpId="0" build="p" autoUpdateAnimBg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4500" indent="-444500">
              <a:tabLst>
                <a:tab pos="273050" algn="l"/>
              </a:tabLst>
            </a:pPr>
            <a:r>
              <a:rPr lang="ru-RU" sz="4000"/>
              <a:t>3. </a:t>
            </a:r>
            <a:r>
              <a:rPr lang="ru-RU"/>
              <a:t>Типы документов и файлов.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1556792"/>
            <a:ext cx="8243887" cy="4841875"/>
          </a:xfrm>
        </p:spPr>
        <p:txBody>
          <a:bodyPr/>
          <a:lstStyle/>
          <a:p>
            <a:r>
              <a:rPr lang="ru-RU" sz="3000" u="sng" dirty="0">
                <a:latin typeface="Times New Roman" pitchFamily="18" charset="0"/>
              </a:rPr>
              <a:t>Чертеж</a:t>
            </a:r>
            <a:r>
              <a:rPr lang="ru-RU" sz="3000" dirty="0">
                <a:latin typeface="Times New Roman" pitchFamily="18" charset="0"/>
              </a:rPr>
              <a:t> - основной тип графического документа, содержит графическое изображение изделия, основную надпись, рамку, дополнительные объекты оформления. Чертеж всегда содержит один лист заданного пользователем формата. В файле чертежа могут содержаться не только чертежи (в понимании ЕСКД), но и схемы, плакаты и прочие графические документы, </a:t>
            </a:r>
            <a:r>
              <a:rPr lang="ru-RU" sz="3000" u="sng" dirty="0">
                <a:latin typeface="Times New Roman" pitchFamily="18" charset="0"/>
              </a:rPr>
              <a:t>- </a:t>
            </a:r>
            <a:r>
              <a:rPr lang="ru-RU" sz="3000" u="sng" dirty="0" err="1">
                <a:latin typeface="Times New Roman" pitchFamily="18" charset="0"/>
              </a:rPr>
              <a:t>cdw</a:t>
            </a:r>
            <a:r>
              <a:rPr lang="ru-RU" sz="3000" u="sng" dirty="0">
                <a:latin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autoUpdateAnimBg="0"/>
      <p:bldP spid="103427" grpId="0" build="p" autoUpdateAnimBg="0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4500" indent="-444500">
              <a:tabLst>
                <a:tab pos="273050" algn="l"/>
              </a:tabLst>
            </a:pPr>
            <a:r>
              <a:rPr lang="ru-RU" sz="4000"/>
              <a:t>3. </a:t>
            </a:r>
            <a:r>
              <a:rPr lang="ru-RU"/>
              <a:t>Типы документов и файлов.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1484784"/>
            <a:ext cx="8243887" cy="48418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3000" u="sng" dirty="0">
                <a:latin typeface="Times New Roman" pitchFamily="18" charset="0"/>
              </a:rPr>
              <a:t>Фрагмент</a:t>
            </a:r>
            <a:r>
              <a:rPr lang="ru-RU" sz="2800" u="sng" dirty="0"/>
              <a:t> </a:t>
            </a:r>
            <a:r>
              <a:rPr lang="ru-RU" sz="3000" dirty="0">
                <a:latin typeface="Times New Roman" pitchFamily="18" charset="0"/>
              </a:rPr>
              <a:t>- вспомогательный тип графического документа. Фрагмент отличается от чертежа отсутствием рамки, основной надписи и других объектов оформления конструкторского документа, используется для хранения изображений, которые не нужно оформлять как отдельный лист. Во фрагментах также хранятся созданные типовые решения для последующего использования в других документах,</a:t>
            </a:r>
            <a:r>
              <a:rPr lang="ru-RU" sz="2800" u="sng" dirty="0"/>
              <a:t> </a:t>
            </a:r>
            <a:r>
              <a:rPr lang="ru-RU" sz="3400" u="sng" dirty="0">
                <a:latin typeface="Times New Roman" pitchFamily="18" charset="0"/>
              </a:rPr>
              <a:t>- </a:t>
            </a:r>
            <a:r>
              <a:rPr lang="ru-RU" sz="3400" u="sng" dirty="0" err="1">
                <a:latin typeface="Times New Roman" pitchFamily="18" charset="0"/>
              </a:rPr>
              <a:t>frw</a:t>
            </a:r>
            <a:r>
              <a:rPr lang="ru-RU" sz="3400" u="sng" dirty="0">
                <a:latin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 autoUpdateAnimBg="0"/>
      <p:bldP spid="104451" grpId="0" build="p" autoUpdateAnimBg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4500" indent="-444500">
              <a:tabLst>
                <a:tab pos="273050" algn="l"/>
              </a:tabLst>
            </a:pPr>
            <a:r>
              <a:rPr lang="ru-RU" sz="4000"/>
              <a:t>3. </a:t>
            </a:r>
            <a:r>
              <a:rPr lang="ru-RU"/>
              <a:t>Типы документов и файлов.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1484784"/>
            <a:ext cx="8243887" cy="48418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 u="sng" dirty="0">
                <a:latin typeface="Times New Roman" pitchFamily="18" charset="0"/>
              </a:rPr>
              <a:t>Спецификация</a:t>
            </a:r>
            <a:r>
              <a:rPr lang="ru-RU" sz="2800" u="sng" dirty="0"/>
              <a:t> </a:t>
            </a:r>
            <a:r>
              <a:rPr lang="ru-RU" sz="2800" dirty="0"/>
              <a:t>- </a:t>
            </a:r>
            <a:r>
              <a:rPr lang="ru-RU" sz="2800" dirty="0">
                <a:latin typeface="Times New Roman" pitchFamily="18" charset="0"/>
              </a:rPr>
              <a:t>документ, содержащий информацию о составе сборки, представленную в виде таблицы. Спецификация оформляется рамкой и основной надписью. Она часто бывает многостраничной, </a:t>
            </a:r>
            <a:r>
              <a:rPr lang="ru-RU" sz="2800" u="sng" dirty="0">
                <a:latin typeface="Times New Roman" pitchFamily="18" charset="0"/>
              </a:rPr>
              <a:t>- </a:t>
            </a:r>
            <a:r>
              <a:rPr lang="ru-RU" sz="2800" u="sng" dirty="0" err="1">
                <a:latin typeface="Times New Roman" pitchFamily="18" charset="0"/>
              </a:rPr>
              <a:t>spw</a:t>
            </a:r>
            <a:r>
              <a:rPr lang="ru-RU" sz="2800" u="sng" dirty="0">
                <a:latin typeface="Times New Roman" pitchFamily="18" charset="0"/>
              </a:rPr>
              <a:t>.</a:t>
            </a:r>
            <a:r>
              <a:rPr lang="ru-RU" sz="2800" dirty="0"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ru-RU" sz="2800" u="sng" dirty="0">
                <a:latin typeface="Times New Roman" pitchFamily="18" charset="0"/>
              </a:rPr>
              <a:t>Текстовый документ</a:t>
            </a:r>
            <a:r>
              <a:rPr lang="ru-RU" sz="2800" u="sng" dirty="0"/>
              <a:t> </a:t>
            </a:r>
            <a:r>
              <a:rPr lang="ru-RU" sz="2800" dirty="0">
                <a:latin typeface="Times New Roman" pitchFamily="18" charset="0"/>
              </a:rPr>
              <a:t>- </a:t>
            </a:r>
            <a:r>
              <a:rPr lang="ru-RU" sz="2800" dirty="0" err="1">
                <a:latin typeface="Times New Roman" pitchFamily="18" charset="0"/>
              </a:rPr>
              <a:t>документ</a:t>
            </a:r>
            <a:r>
              <a:rPr lang="ru-RU" sz="2800" dirty="0">
                <a:latin typeface="Times New Roman" pitchFamily="18" charset="0"/>
              </a:rPr>
              <a:t>, содержащий преимущественно текстовую информацию, оформляется рамкой и основной надписью. Он часто бывает многостраничным. В текстовом документе могут быть созданы пояснительные записки, технические условия и т.п., </a:t>
            </a:r>
            <a:r>
              <a:rPr lang="ru-RU" sz="2800" u="sng" dirty="0">
                <a:latin typeface="Times New Roman" pitchFamily="18" charset="0"/>
              </a:rPr>
              <a:t>- </a:t>
            </a:r>
            <a:r>
              <a:rPr lang="ru-RU" sz="2800" u="sng" dirty="0" err="1">
                <a:latin typeface="Times New Roman" pitchFamily="18" charset="0"/>
              </a:rPr>
              <a:t>kdw</a:t>
            </a:r>
            <a:r>
              <a:rPr lang="ru-RU" sz="2800" u="sng" dirty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75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5"/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 autoUpdateAnimBg="0"/>
      <p:bldP spid="105475" grpId="0" build="p" autoUpdateAnimBg="0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4500" indent="-444500">
              <a:tabLst>
                <a:tab pos="273050" algn="l"/>
              </a:tabLst>
            </a:pPr>
            <a:r>
              <a:rPr lang="ru-RU" sz="3600" dirty="0"/>
              <a:t>4. </a:t>
            </a:r>
            <a:r>
              <a:rPr lang="ru-RU" sz="4000" dirty="0"/>
              <a:t>Единицы измерений, системы координат.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2016125"/>
            <a:ext cx="8243887" cy="4841875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</a:rPr>
              <a:t>В КОМПАС-3D используется метрическая система мер. Расстояния между точками на плоскости в графических документах и между точками в пространстве вычисляются и отображаются </a:t>
            </a:r>
            <a:r>
              <a:rPr lang="ru-RU" b="1" u="sng" dirty="0">
                <a:latin typeface="Times New Roman" pitchFamily="18" charset="0"/>
              </a:rPr>
              <a:t>в миллиметрах.</a:t>
            </a:r>
            <a:r>
              <a:rPr lang="ru-RU" b="1" dirty="0">
                <a:latin typeface="Times New Roman" pitchFamily="18" charset="0"/>
              </a:rPr>
              <a:t> При этом пользователь всегда работает с реальными размерами </a:t>
            </a:r>
            <a:r>
              <a:rPr lang="ru-RU" b="1" u="sng" dirty="0">
                <a:latin typeface="Times New Roman" pitchFamily="18" charset="0"/>
              </a:rPr>
              <a:t>(в масштабе 1:1).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 autoUpdateAnimBg="0"/>
      <p:bldP spid="106499" grpId="0" build="p" autoUpdateAnimBg="0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4500" indent="-444500">
              <a:tabLst>
                <a:tab pos="273050" algn="l"/>
              </a:tabLst>
            </a:pPr>
            <a:r>
              <a:rPr lang="ru-RU" sz="3600"/>
              <a:t>4. </a:t>
            </a:r>
            <a:r>
              <a:rPr lang="ru-RU" sz="4000"/>
              <a:t>Единицы измерений, системы координат.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552" y="1628800"/>
            <a:ext cx="8243887" cy="4841875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 dirty="0">
                <a:latin typeface="Times New Roman" pitchFamily="18" charset="0"/>
              </a:rPr>
              <a:t>При работе в КОМПАС-3D используются </a:t>
            </a:r>
            <a:r>
              <a:rPr lang="ru-RU" sz="2800" u="sng" dirty="0">
                <a:latin typeface="Times New Roman" pitchFamily="18" charset="0"/>
              </a:rPr>
              <a:t>декартовы правые системы координат.</a:t>
            </a:r>
          </a:p>
          <a:p>
            <a:pPr>
              <a:lnSpc>
                <a:spcPct val="80000"/>
              </a:lnSpc>
            </a:pPr>
            <a:r>
              <a:rPr lang="ru-RU" sz="2800" dirty="0">
                <a:latin typeface="Times New Roman" pitchFamily="18" charset="0"/>
              </a:rPr>
              <a:t>В каждом файле </a:t>
            </a:r>
            <a:r>
              <a:rPr lang="ru-RU" sz="2800" u="sng" dirty="0">
                <a:latin typeface="Times New Roman" pitchFamily="18" charset="0"/>
              </a:rPr>
              <a:t>модели</a:t>
            </a:r>
            <a:r>
              <a:rPr lang="ru-RU" sz="2800" dirty="0">
                <a:latin typeface="Times New Roman" pitchFamily="18" charset="0"/>
              </a:rPr>
              <a:t> существует система координат. Изображение системы координат появляется посередине окна модели.</a:t>
            </a:r>
          </a:p>
          <a:p>
            <a:pPr>
              <a:lnSpc>
                <a:spcPct val="80000"/>
              </a:lnSpc>
            </a:pPr>
            <a:r>
              <a:rPr lang="ru-RU" sz="2800" dirty="0">
                <a:latin typeface="Times New Roman" pitchFamily="18" charset="0"/>
              </a:rPr>
              <a:t>Начало абсолютной системы координат </a:t>
            </a:r>
            <a:r>
              <a:rPr lang="ru-RU" sz="2800" u="sng" dirty="0">
                <a:latin typeface="Times New Roman" pitchFamily="18" charset="0"/>
              </a:rPr>
              <a:t>чертежа</a:t>
            </a:r>
            <a:r>
              <a:rPr lang="ru-RU" sz="2800" dirty="0">
                <a:latin typeface="Times New Roman" pitchFamily="18" charset="0"/>
              </a:rPr>
              <a:t> всегда находится в левой нижней точке габаритной рамки формата.</a:t>
            </a:r>
          </a:p>
          <a:p>
            <a:pPr>
              <a:lnSpc>
                <a:spcPct val="80000"/>
              </a:lnSpc>
            </a:pPr>
            <a:r>
              <a:rPr lang="ru-RU" sz="2800" dirty="0">
                <a:latin typeface="Times New Roman" pitchFamily="18" charset="0"/>
              </a:rPr>
              <a:t>Для удобства работы пользователь может создавать в графических документах произвольное количество </a:t>
            </a:r>
            <a:r>
              <a:rPr lang="ru-RU" sz="2800" u="sng" dirty="0">
                <a:latin typeface="Times New Roman" pitchFamily="18" charset="0"/>
              </a:rPr>
              <a:t>локальных систем координат (ЛСК)</a:t>
            </a:r>
            <a:r>
              <a:rPr lang="ru-RU" sz="2800" dirty="0">
                <a:latin typeface="Times New Roman" pitchFamily="18" charset="0"/>
              </a:rPr>
              <a:t> и оперативно переключаться между ними.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25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5"/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75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75"/>
                                        <p:tgtEl>
                                          <p:spTgt spid="10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75"/>
                                        <p:tgtEl>
                                          <p:spTgt spid="107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autoUpdateAnimBg="0"/>
      <p:bldP spid="107523" grpId="0" build="p" autoUpdateAnimBg="0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44500" indent="-444500">
              <a:tabLst>
                <a:tab pos="273050" algn="l"/>
              </a:tabLst>
            </a:pPr>
            <a:r>
              <a:rPr lang="ru-RU" sz="4000"/>
              <a:t>5. </a:t>
            </a:r>
            <a:r>
              <a:rPr lang="ru-RU"/>
              <a:t>Интерфейс системы.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2016125"/>
            <a:ext cx="8243887" cy="4841875"/>
          </a:xfrm>
          <a:noFill/>
          <a:ln/>
        </p:spPr>
        <p:txBody>
          <a:bodyPr/>
          <a:lstStyle/>
          <a:p>
            <a:r>
              <a:rPr lang="ru-RU" b="1">
                <a:latin typeface="Times New Roman" pitchFamily="18" charset="0"/>
              </a:rPr>
              <a:t>Система КОМПАС-3</a:t>
            </a:r>
            <a:r>
              <a:rPr lang="en-US" b="1">
                <a:latin typeface="Times New Roman" pitchFamily="18" charset="0"/>
              </a:rPr>
              <a:t>D </a:t>
            </a:r>
            <a:r>
              <a:rPr lang="ru-RU" b="1">
                <a:latin typeface="Times New Roman" pitchFamily="18" charset="0"/>
              </a:rPr>
              <a:t>имеет стандартный графический интерфейс для общения с пользователем, как и у других </a:t>
            </a:r>
            <a:r>
              <a:rPr lang="en-US" b="1">
                <a:latin typeface="Times New Roman" pitchFamily="18" charset="0"/>
              </a:rPr>
              <a:t>Windows-</a:t>
            </a:r>
            <a:r>
              <a:rPr lang="ru-RU" b="1">
                <a:latin typeface="Times New Roman" pitchFamily="18" charset="0"/>
              </a:rPr>
              <a:t>приложений (главное и локальные меню, панели инструментов и др. элементы управления).</a:t>
            </a:r>
          </a:p>
          <a:p>
            <a:r>
              <a:rPr lang="ru-RU" b="1">
                <a:latin typeface="Times New Roman" pitchFamily="18" charset="0"/>
              </a:rPr>
              <a:t>Одновременно может быть открыто несколько различных документов, каждый в своём рабочем окне.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125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5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 autoUpdateAnimBg="0"/>
      <p:bldP spid="108547" grpId="0" build="p" autoUpdateAnimBg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4500" indent="-444500">
              <a:tabLst>
                <a:tab pos="273050" algn="l"/>
              </a:tabLst>
            </a:pPr>
            <a:r>
              <a:rPr lang="ru-RU" sz="3600"/>
              <a:t>6. </a:t>
            </a:r>
            <a:r>
              <a:rPr lang="ru-RU" sz="4000"/>
              <a:t>Управление документами и просмотром изображений.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1628800"/>
            <a:ext cx="8243887" cy="4841875"/>
          </a:xfrm>
          <a:noFill/>
          <a:ln/>
        </p:spPr>
        <p:txBody>
          <a:bodyPr/>
          <a:lstStyle/>
          <a:p>
            <a:r>
              <a:rPr lang="ru-RU" sz="3600" u="sng" dirty="0">
                <a:latin typeface="Times New Roman" pitchFamily="18" charset="0"/>
              </a:rPr>
              <a:t>Документ можно:</a:t>
            </a:r>
            <a:r>
              <a:rPr lang="ru-RU" sz="3600" dirty="0">
                <a:latin typeface="Times New Roman" pitchFamily="18" charset="0"/>
              </a:rPr>
              <a:t> создать, открыть, отредактировать, сохранить, сохранить под другим именем.</a:t>
            </a:r>
          </a:p>
          <a:p>
            <a:r>
              <a:rPr lang="ru-RU" sz="3600" u="sng" dirty="0">
                <a:latin typeface="Times New Roman" pitchFamily="18" charset="0"/>
              </a:rPr>
              <a:t>Изображение можно:</a:t>
            </a:r>
            <a:r>
              <a:rPr lang="ru-RU" sz="3600" dirty="0">
                <a:latin typeface="Times New Roman" pitchFamily="18" charset="0"/>
              </a:rPr>
              <a:t> уменьшить, увеличить, повернуть, отобразить его часть и др</a:t>
            </a:r>
            <a:r>
              <a:rPr lang="ru-RU" sz="3600" dirty="0" smtClean="0">
                <a:latin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375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5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 autoUpdateAnimBg="0"/>
      <p:bldP spid="109571" grpId="0" build="p" autoUpdateAnimBg="0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066800" y="1219200"/>
            <a:ext cx="7239000" cy="3048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7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solidFill>
                  <a:schemeClr val="accent1"/>
                </a:solidFill>
                <a:latin typeface="Arial"/>
                <a:cs typeface="Arial"/>
              </a:rPr>
              <a:t>Основные понятия</a:t>
            </a:r>
          </a:p>
        </p:txBody>
      </p:sp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2438400" y="4648200"/>
            <a:ext cx="6324600" cy="8032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7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solidFill>
                  <a:schemeClr val="accent1"/>
                </a:solidFill>
                <a:latin typeface="Arial"/>
                <a:cs typeface="Arial"/>
              </a:rPr>
              <a:t>программы Компас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Типы документов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905000"/>
            <a:ext cx="7086600" cy="3949700"/>
          </a:xfrm>
        </p:spPr>
        <p:txBody>
          <a:bodyPr>
            <a:normAutofit lnSpcReduction="10000"/>
          </a:bodyPr>
          <a:lstStyle/>
          <a:p>
            <a:pPr algn="just">
              <a:defRPr/>
            </a:pPr>
            <a:r>
              <a:rPr lang="ru-RU" sz="2800" b="1" i="1" u="sng" dirty="0" smtClean="0">
                <a:latin typeface="Times New Roman" pitchFamily="18" charset="-52"/>
              </a:rPr>
              <a:t>Лист</a:t>
            </a:r>
            <a:r>
              <a:rPr lang="ru-RU" sz="2800" dirty="0" smtClean="0">
                <a:latin typeface="Times New Roman" pitchFamily="18" charset="-52"/>
              </a:rPr>
              <a:t>  чертежа - основной объект проектирования. Лист чертежа представляет собой непосредственно изображение (чертеж) и его оформление - задание формата листа бумаги, типа основной надписи (штампа). В структуру листа чертежа могут входить виды, технические требования,  неуказанная шероховатость, объекты связанной с листом спецификации;</a:t>
            </a:r>
            <a:r>
              <a:rPr lang="ru-RU" sz="28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6147" grpId="0" build="p" autoUpdateAnimBg="0" rev="1" advAuto="200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Типы документов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2800" b="1" i="1" u="sng" smtClean="0">
                <a:latin typeface="Times New Roman" pitchFamily="18" charset="-52"/>
              </a:rPr>
              <a:t>Фрагмент</a:t>
            </a:r>
            <a:r>
              <a:rPr lang="ru-RU" sz="2800" b="1" i="1" smtClean="0"/>
              <a:t> </a:t>
            </a:r>
            <a:r>
              <a:rPr lang="ru-RU" sz="2800" smtClean="0">
                <a:latin typeface="Times New Roman" pitchFamily="18" charset="-52"/>
              </a:rPr>
              <a:t>чертежа - только изображение - набор геометрических элементов и элементы оформления чертежа (размеры);</a:t>
            </a:r>
          </a:p>
          <a:p>
            <a:pPr>
              <a:defRPr/>
            </a:pPr>
            <a:r>
              <a:rPr lang="ru-RU" sz="2800" b="1" i="1" u="sng" smtClean="0">
                <a:latin typeface="Times New Roman" pitchFamily="18" charset="-52"/>
              </a:rPr>
              <a:t>Текстовый документ</a:t>
            </a:r>
            <a:r>
              <a:rPr lang="ru-RU" sz="2800" smtClean="0">
                <a:latin typeface="Times New Roman" pitchFamily="18" charset="-52"/>
              </a:rPr>
              <a:t> - оформление сопроводительной технической документации на выбранном шаблоне в соответствии с ГОСТ ЕСКД;</a:t>
            </a:r>
          </a:p>
          <a:p>
            <a:pPr>
              <a:defRPr/>
            </a:pPr>
            <a:r>
              <a:rPr lang="ru-RU" sz="2800" b="1" i="1" u="sng" smtClean="0">
                <a:latin typeface="Times New Roman" pitchFamily="18" charset="-52"/>
              </a:rPr>
              <a:t>Спецификация.</a:t>
            </a:r>
            <a:endParaRPr lang="ru-RU" i="1" smtClean="0"/>
          </a:p>
          <a:p>
            <a:pPr>
              <a:defRPr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6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uild="p" autoUpdateAnimBg="0" advAuto="0"/>
      <p:bldP spid="7171" grpId="0" build="p" autoUpdateAnimBg="0" advAuto="200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Основные понятия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ru-RU" sz="2800" smtClean="0">
                <a:latin typeface="Times New Roman" pitchFamily="18" charset="-52"/>
              </a:rPr>
              <a:t>Основным понятием чертежа  в системе КОМПАС-ГРАФИК является понятие вида. Вид - изолированное изображение на чертеже, характеризующееся собственным масштабом, локальной системой координат (т.е. системой координат, связанной с конкретным видом), углом поворота. Кроме того, вид может иметь собственное имя, например, Главный вид или Разрез и статус, а именно,</a:t>
            </a:r>
            <a:endParaRPr lang="ru-RU" smtClean="0">
              <a:latin typeface="Times New Roman" pitchFamily="18" charset="-52"/>
            </a:endParaRPr>
          </a:p>
          <a:p>
            <a:pPr>
              <a:defRPr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8195" grpId="0" build="p" autoUpdateAnimBg="0" advAuto="100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Текущий вид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Symbol" pitchFamily="18" charset="2"/>
              <a:buChar char="·"/>
              <a:defRPr/>
            </a:pPr>
            <a:r>
              <a:rPr lang="ru-RU" sz="2800" smtClean="0">
                <a:latin typeface="Times New Roman" pitchFamily="18" charset="-52"/>
              </a:rPr>
              <a:t>вид, в котором в данный момент времени работает пользователь. На экране отображается разными цветами, соответствующими типам линий</a:t>
            </a:r>
            <a:r>
              <a:rPr lang="ru-RU" sz="2800" smtClean="0"/>
              <a:t>;</a:t>
            </a:r>
            <a:endParaRPr lang="ru-RU" b="1" smtClean="0"/>
          </a:p>
          <a:p>
            <a:pPr>
              <a:defRPr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build="p" autoUpdateAnimBg="0" advAuto="100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Активный вид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2800" dirty="0" smtClean="0">
                <a:latin typeface="Times New Roman" pitchFamily="18" charset="-52"/>
              </a:rPr>
              <a:t>вид, в котором пользователь в данный момент не работает, но привязки к элементам чертежа, хранящегося в этом виде, сохраняются. На экране отображается одним цветом, заданным пользователем (автоматически система присваивает ему черный цвет</a:t>
            </a:r>
            <a:r>
              <a:rPr lang="ru-RU" sz="2800" dirty="0" smtClean="0"/>
              <a:t>);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build="p" autoUpdateAnimBg="0" advAuto="100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Фоновый вид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Symbol" pitchFamily="18" charset="2"/>
              <a:buChar char="·"/>
              <a:defRPr/>
            </a:pPr>
            <a:r>
              <a:rPr lang="ru-RU" smtClean="0">
                <a:latin typeface="Times New Roman" pitchFamily="18" charset="-52"/>
              </a:rPr>
              <a:t>вид, в котором пользователь в данный момент не работает и нет привязок к элементам чертежа, хранящегося в этом виде. На экране отображается светло-серым цветом.</a:t>
            </a:r>
            <a:endParaRPr lang="ru-RU" b="1" smtClean="0"/>
          </a:p>
          <a:p>
            <a:pPr>
              <a:defRPr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67" grpId="0" build="p" autoUpdateAnimBg="0" advAuto="100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Погашенный вид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Symbol" pitchFamily="18" charset="2"/>
              <a:buChar char="·"/>
              <a:defRPr/>
            </a:pPr>
            <a:r>
              <a:rPr lang="ru-RU" smtClean="0">
                <a:latin typeface="Times New Roman" pitchFamily="18" charset="-52"/>
              </a:rPr>
              <a:t>вид, присутствующий на листе чертежа, но информация, которая в нем хранится, не отображается на экране. </a:t>
            </a:r>
            <a:endParaRPr lang="ru-RU" b="1" smtClean="0"/>
          </a:p>
          <a:p>
            <a:pPr algn="just">
              <a:defRPr/>
            </a:pPr>
            <a:r>
              <a:rPr lang="ru-RU" smtClean="0">
                <a:latin typeface="Times New Roman" pitchFamily="18" charset="-52"/>
              </a:rPr>
              <a:t>Статус </a:t>
            </a:r>
            <a:r>
              <a:rPr lang="ru-RU" b="1" smtClean="0">
                <a:latin typeface="Times New Roman" pitchFamily="18" charset="-52"/>
              </a:rPr>
              <a:t>фоновый</a:t>
            </a:r>
            <a:r>
              <a:rPr lang="ru-RU" smtClean="0">
                <a:latin typeface="Times New Roman" pitchFamily="18" charset="-52"/>
              </a:rPr>
              <a:t> или </a:t>
            </a:r>
            <a:r>
              <a:rPr lang="ru-RU" b="1" smtClean="0">
                <a:latin typeface="Times New Roman" pitchFamily="18" charset="-52"/>
              </a:rPr>
              <a:t>погашенный </a:t>
            </a:r>
            <a:r>
              <a:rPr lang="ru-RU" smtClean="0">
                <a:latin typeface="Times New Roman" pitchFamily="18" charset="-52"/>
              </a:rPr>
              <a:t>присваивается виду в случае перегрузки чертежа информацией для более быстрой работы с чертежом.</a:t>
            </a: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1" grpId="0" build="p" autoUpdateAnimBg="0" advAuto="100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ictires\0015.pc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212976"/>
            <a:ext cx="106203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Создание листа чертежа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35480"/>
            <a:ext cx="8435280" cy="4301832"/>
          </a:xfrm>
        </p:spPr>
        <p:txBody>
          <a:bodyPr>
            <a:normAutofit fontScale="62500" lnSpcReduction="20000"/>
          </a:bodyPr>
          <a:lstStyle/>
          <a:p>
            <a:pPr algn="just">
              <a:defRPr/>
            </a:pPr>
            <a:r>
              <a:rPr lang="ru-RU" sz="5000" dirty="0" smtClean="0">
                <a:latin typeface="Times New Roman" pitchFamily="18" charset="-52"/>
              </a:rPr>
              <a:t>Для создания листа чертежа войдите в пункт основного меню </a:t>
            </a:r>
            <a:r>
              <a:rPr lang="ru-RU" sz="5000" i="1" dirty="0" smtClean="0">
                <a:latin typeface="Times New Roman" pitchFamily="18" charset="-52"/>
              </a:rPr>
              <a:t>Файлы</a:t>
            </a:r>
            <a:r>
              <a:rPr lang="ru-RU" sz="5000" dirty="0" smtClean="0">
                <a:latin typeface="Times New Roman" pitchFamily="18" charset="-52"/>
              </a:rPr>
              <a:t>, операция </a:t>
            </a:r>
            <a:r>
              <a:rPr lang="ru-RU" sz="5000" i="1" dirty="0" err="1" smtClean="0">
                <a:latin typeface="Times New Roman" pitchFamily="18" charset="-52"/>
              </a:rPr>
              <a:t>Создать</a:t>
            </a:r>
            <a:r>
              <a:rPr lang="ru-RU" sz="5000" dirty="0" err="1" smtClean="0">
                <a:latin typeface="Times New Roman" pitchFamily="18" charset="-52"/>
              </a:rPr>
              <a:t>-Лист</a:t>
            </a:r>
            <a:r>
              <a:rPr lang="ru-RU" sz="5000" dirty="0" smtClean="0">
                <a:latin typeface="Times New Roman" pitchFamily="18" charset="-52"/>
              </a:rPr>
              <a:t> или воспользуйтесь кнопкой панели инструментов </a:t>
            </a:r>
            <a:r>
              <a:rPr lang="ru-RU" sz="5000" i="1" dirty="0" smtClean="0">
                <a:latin typeface="Times New Roman" pitchFamily="18" charset="-52"/>
              </a:rPr>
              <a:t>Создать </a:t>
            </a:r>
            <a:r>
              <a:rPr lang="ru-RU" sz="5000" dirty="0" smtClean="0">
                <a:latin typeface="Times New Roman" pitchFamily="18" charset="-52"/>
              </a:rPr>
              <a:t>лист или фрагмент (подведя указатель мыши).</a:t>
            </a:r>
          </a:p>
          <a:p>
            <a:pPr algn="just">
              <a:defRPr/>
            </a:pPr>
            <a:r>
              <a:rPr lang="ru-RU" sz="5000" dirty="0" smtClean="0">
                <a:latin typeface="Times New Roman" pitchFamily="18" charset="-52"/>
              </a:rPr>
              <a:t>Для задания нужного формата (будем работать с форматом А4) и основной надписи (тип </a:t>
            </a:r>
            <a:r>
              <a:rPr lang="ru-RU" sz="5000" dirty="0" smtClean="0"/>
              <a:t>“</a:t>
            </a:r>
            <a:r>
              <a:rPr lang="ru-RU" sz="5000" i="1" dirty="0" smtClean="0">
                <a:latin typeface="Times New Roman" pitchFamily="18" charset="-52"/>
              </a:rPr>
              <a:t>Чертеж строит. Первый лист. ГОСТ 21.103-78</a:t>
            </a:r>
            <a:r>
              <a:rPr lang="ru-RU" sz="5000" dirty="0" smtClean="0">
                <a:latin typeface="Times New Roman" pitchFamily="18" charset="-52"/>
              </a:rPr>
              <a:t>”) войдите в меню </a:t>
            </a:r>
            <a:r>
              <a:rPr lang="ru-RU" sz="5000" i="1" dirty="0" smtClean="0">
                <a:latin typeface="Times New Roman" pitchFamily="18" charset="-52"/>
              </a:rPr>
              <a:t>Настройки-Параметры текущего листа</a:t>
            </a:r>
            <a:r>
              <a:rPr lang="ru-RU" sz="2800" i="1" dirty="0" smtClean="0">
                <a:latin typeface="Times New Roman" pitchFamily="18" charset="-52"/>
              </a:rPr>
              <a:t>.</a:t>
            </a:r>
            <a:r>
              <a:rPr lang="ru-RU" sz="28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5" grpId="0" build="p" autoUpdateAnimBg="0" advAuto="100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Внимание!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ru-RU" b="1" dirty="0" smtClean="0">
                <a:latin typeface="Times New Roman" pitchFamily="18" charset="-52"/>
              </a:rPr>
              <a:t>При работе с системой КОМПАС-ГРАФИК следите за нижней строкой рабочего окна системы. Все подсказки в процессе работы появляются именно в этой строке.</a:t>
            </a:r>
          </a:p>
          <a:p>
            <a:pPr algn="just">
              <a:defRPr/>
            </a:pPr>
            <a:endParaRPr lang="ru-RU" b="1" dirty="0" smtClean="0">
              <a:latin typeface="Times New Roman" pitchFamily="18" charset="-52"/>
            </a:endParaRPr>
          </a:p>
          <a:p>
            <a:pPr algn="just">
              <a:defRPr/>
            </a:pPr>
            <a:r>
              <a:rPr lang="ru-RU" b="1" dirty="0" smtClean="0">
                <a:latin typeface="Times New Roman" pitchFamily="18" charset="0"/>
              </a:rPr>
              <a:t>Большинство кнопок панели инструментов “Редактирование” включаются только после выделения на чертеже объекта (или группы объектов), над которым будет производиться выбранная операция.</a:t>
            </a:r>
          </a:p>
          <a:p>
            <a:pPr algn="just">
              <a:defRPr/>
            </a:pPr>
            <a:endParaRPr lang="ru-RU" b="1" dirty="0" smtClean="0">
              <a:latin typeface="Times New Roman" pitchFamily="18" charset="-52"/>
            </a:endParaRPr>
          </a:p>
          <a:p>
            <a:pPr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Привязки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ru-RU" sz="2400" smtClean="0">
                <a:latin typeface="Times New Roman" pitchFamily="18" charset="-52"/>
              </a:rPr>
              <a:t>При построении чертежа возникает вопрос о геометрических привязках, т.е. о точном задании характерных точек контура. К таким точкам могут быть отнесены  следующие: </a:t>
            </a:r>
          </a:p>
          <a:p>
            <a:pPr algn="just">
              <a:buFont typeface="Symbol" pitchFamily="18" charset="2"/>
              <a:buChar char="·"/>
              <a:defRPr/>
            </a:pPr>
            <a:r>
              <a:rPr lang="ru-RU" sz="2400" smtClean="0">
                <a:latin typeface="Times New Roman" pitchFamily="18" charset="-52"/>
              </a:rPr>
              <a:t> ближайшая точка (конец отрезка, дуги, сплайна);</a:t>
            </a:r>
          </a:p>
          <a:p>
            <a:pPr algn="just">
              <a:buFont typeface="Symbol" pitchFamily="18" charset="2"/>
              <a:buChar char="·"/>
              <a:defRPr/>
            </a:pPr>
            <a:r>
              <a:rPr lang="ru-RU" sz="2400" smtClean="0">
                <a:latin typeface="Times New Roman" pitchFamily="18" charset="-52"/>
              </a:rPr>
              <a:t> пересечение;</a:t>
            </a:r>
          </a:p>
          <a:p>
            <a:pPr algn="just">
              <a:buFont typeface="Symbol" pitchFamily="18" charset="2"/>
              <a:buChar char="·"/>
              <a:defRPr/>
            </a:pPr>
            <a:r>
              <a:rPr lang="ru-RU" sz="2400" smtClean="0">
                <a:latin typeface="Times New Roman" pitchFamily="18" charset="-52"/>
              </a:rPr>
              <a:t> касание;</a:t>
            </a:r>
          </a:p>
          <a:p>
            <a:pPr algn="just">
              <a:buFont typeface="Symbol" pitchFamily="18" charset="2"/>
              <a:buChar char="·"/>
              <a:defRPr/>
            </a:pPr>
            <a:r>
              <a:rPr lang="ru-RU" sz="2400" smtClean="0">
                <a:latin typeface="Times New Roman" pitchFamily="18" charset="-52"/>
              </a:rPr>
              <a:t> нормаль;</a:t>
            </a:r>
          </a:p>
          <a:p>
            <a:pPr algn="just">
              <a:buFont typeface="Symbol" pitchFamily="18" charset="2"/>
              <a:buChar char="·"/>
              <a:defRPr/>
            </a:pPr>
            <a:r>
              <a:rPr lang="ru-RU" sz="2400" smtClean="0">
                <a:latin typeface="Times New Roman" pitchFamily="18" charset="-52"/>
              </a:rPr>
              <a:t> центр (дуги, окружности. эллипса);</a:t>
            </a:r>
          </a:p>
          <a:p>
            <a:pPr algn="just">
              <a:buFont typeface="Symbol" pitchFamily="18" charset="2"/>
              <a:buChar char="·"/>
              <a:defRPr/>
            </a:pPr>
            <a:r>
              <a:rPr lang="ru-RU" sz="2400" smtClean="0">
                <a:latin typeface="Times New Roman" pitchFamily="18" charset="-52"/>
              </a:rPr>
              <a:t> точка на кривой.</a:t>
            </a: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3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9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1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87" grpId="0" build="p" autoUpdateAnimBg="0" advAuto="100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</TotalTime>
  <Words>1050</Words>
  <Application>Microsoft Office PowerPoint</Application>
  <PresentationFormat>Экран (4:3)</PresentationFormat>
  <Paragraphs>71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Общие сведения о системе КОМПАС 3D</vt:lpstr>
      <vt:lpstr>1. Назначение и возможности  КОМПАС-3D:</vt:lpstr>
      <vt:lpstr>2. Состав системы:</vt:lpstr>
      <vt:lpstr>3. Типы документов и файлов.</vt:lpstr>
      <vt:lpstr>3. Типы документов и файлов.</vt:lpstr>
      <vt:lpstr>3. Типы документов и файлов.</vt:lpstr>
      <vt:lpstr>3. Типы документов и файлов.</vt:lpstr>
      <vt:lpstr>3. Типы документов и файлов.</vt:lpstr>
      <vt:lpstr>4. Единицы измерений, системы координат.</vt:lpstr>
      <vt:lpstr>4. Единицы измерений, системы координат.</vt:lpstr>
      <vt:lpstr>5. Интерфейс системы.</vt:lpstr>
      <vt:lpstr>6. Управление документами и просмотром изображений.</vt:lpstr>
      <vt:lpstr>Презентация PowerPoint</vt:lpstr>
      <vt:lpstr>Типы документов</vt:lpstr>
      <vt:lpstr>Типы документов</vt:lpstr>
      <vt:lpstr>Основные понятия</vt:lpstr>
      <vt:lpstr>Текущий вид</vt:lpstr>
      <vt:lpstr>Активный вид</vt:lpstr>
      <vt:lpstr>Фоновый вид</vt:lpstr>
      <vt:lpstr>Погашенный вид</vt:lpstr>
      <vt:lpstr>Создание листа чертежа</vt:lpstr>
      <vt:lpstr>Внимание!</vt:lpstr>
      <vt:lpstr>Привязки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Общие сведения о системе КОМПАС 3D</dc:title>
  <dc:creator>Admin</dc:creator>
  <cp:lastModifiedBy>Преподаватель гость</cp:lastModifiedBy>
  <cp:revision>4</cp:revision>
  <dcterms:created xsi:type="dcterms:W3CDTF">2015-10-13T13:09:49Z</dcterms:created>
  <dcterms:modified xsi:type="dcterms:W3CDTF">2024-01-17T04:14:23Z</dcterms:modified>
</cp:coreProperties>
</file>