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71" r:id="rId5"/>
    <p:sldId id="272" r:id="rId6"/>
    <p:sldId id="273" r:id="rId7"/>
    <p:sldId id="259" r:id="rId8"/>
    <p:sldId id="274" r:id="rId9"/>
    <p:sldId id="275" r:id="rId10"/>
    <p:sldId id="276" r:id="rId11"/>
    <p:sldId id="278" r:id="rId12"/>
    <p:sldId id="280" r:id="rId13"/>
    <p:sldId id="281" r:id="rId14"/>
    <p:sldId id="282" r:id="rId15"/>
    <p:sldId id="288" r:id="rId16"/>
    <p:sldId id="285" r:id="rId17"/>
    <p:sldId id="277" r:id="rId18"/>
    <p:sldId id="284" r:id="rId19"/>
    <p:sldId id="279" r:id="rId20"/>
    <p:sldId id="260" r:id="rId21"/>
    <p:sldId id="267" r:id="rId22"/>
    <p:sldId id="261" r:id="rId23"/>
    <p:sldId id="268" r:id="rId24"/>
    <p:sldId id="269" r:id="rId25"/>
    <p:sldId id="289" r:id="rId26"/>
    <p:sldId id="300" r:id="rId27"/>
    <p:sldId id="301" r:id="rId28"/>
    <p:sldId id="270" r:id="rId29"/>
    <p:sldId id="304" r:id="rId30"/>
    <p:sldId id="265" r:id="rId31"/>
    <p:sldId id="29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C8F46-4DFB-4070-9190-E130549D756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39303E-EA1C-49A1-BCEB-11258AFC20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318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9303E-EA1C-49A1-BCEB-11258AFC2016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295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4ADED-5AC9-4D95-BF83-42DB669DCD0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31F81-5877-4365-94F9-78E7142E1D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4ADED-5AC9-4D95-BF83-42DB669DCD0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31F81-5877-4365-94F9-78E7142E1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4ADED-5AC9-4D95-BF83-42DB669DCD0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31F81-5877-4365-94F9-78E7142E1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4ADED-5AC9-4D95-BF83-42DB669DCD0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31F81-5877-4365-94F9-78E7142E1D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4ADED-5AC9-4D95-BF83-42DB669DCD0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31F81-5877-4365-94F9-78E7142E1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4ADED-5AC9-4D95-BF83-42DB669DCD0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31F81-5877-4365-94F9-78E7142E1D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4ADED-5AC9-4D95-BF83-42DB669DCD0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31F81-5877-4365-94F9-78E7142E1D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4ADED-5AC9-4D95-BF83-42DB669DCD0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31F81-5877-4365-94F9-78E7142E1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4ADED-5AC9-4D95-BF83-42DB669DCD0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31F81-5877-4365-94F9-78E7142E1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4ADED-5AC9-4D95-BF83-42DB669DCD0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31F81-5877-4365-94F9-78E7142E1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4ADED-5AC9-4D95-BF83-42DB669DCD0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31F81-5877-4365-94F9-78E7142E1D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F34ADED-5AC9-4D95-BF83-42DB669DCD0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5931F81-5877-4365-94F9-78E7142E1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6753" y="1668072"/>
            <a:ext cx="9291326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Тема</a:t>
            </a:r>
          </a:p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«Изображения, </a:t>
            </a:r>
          </a:p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даваемые линзой»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595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52736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Выпуклые (края намного тоньше, чем середина)</a:t>
            </a:r>
          </a:p>
          <a:p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Вогнутые (края толще, чем середина)</a:t>
            </a:r>
          </a:p>
        </p:txBody>
      </p:sp>
    </p:spTree>
    <p:extLst>
      <p:ext uri="{BB962C8B-B14F-4D97-AF65-F5344CB8AC3E}">
        <p14:creationId xmlns:p14="http://schemas.microsoft.com/office/powerpoint/2010/main" val="277619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72146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14257"/>
            <a:ext cx="6871789" cy="3743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57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0"/>
            <a:ext cx="9108504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Что вы можете сказать о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фокусе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выпуклой линзы 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действительный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т. к. находится в точке пересечения световых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лучей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вогнутой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линзы 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мнимый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т.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к. 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находится в точке пересечения продолжений световых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лучей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071546"/>
            <a:ext cx="4647666" cy="1274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17032"/>
            <a:ext cx="4572000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242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3"/>
            <a:ext cx="87129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Какая из линз </a:t>
            </a:r>
          </a:p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преломляет лучи сильнее? </a:t>
            </a:r>
          </a:p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дает большее увеличение?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659733"/>
            <a:ext cx="3148402" cy="4177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300192" y="4077072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63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11015"/>
            <a:ext cx="9143999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6. Что называется оптической силой линзы?</a:t>
            </a: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Формула для ее вычисления.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41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52737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Оптическая сила линзы – это величина, обратная ее фокусному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расстоянию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417300" y="3137607"/>
                <a:ext cx="1889172" cy="14216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0" b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14:m>
                  <m:oMath xmlns:m="http://schemas.openxmlformats.org/officeDocument/2006/math">
                    <m:r>
                      <a:rPr lang="en-US" sz="60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60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60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6000" b="1" i="1" smtClean="0">
                            <a:latin typeface="Cambria Math"/>
                          </a:rPr>
                          <m:t>𝑭</m:t>
                        </m:r>
                      </m:den>
                    </m:f>
                  </m:oMath>
                </a14:m>
                <a:endParaRPr lang="ru-RU" sz="6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7300" y="3137607"/>
                <a:ext cx="1889172" cy="1421608"/>
              </a:xfrm>
              <a:prstGeom prst="rect">
                <a:avLst/>
              </a:prstGeom>
              <a:blipFill rotWithShape="1">
                <a:blip r:embed="rId2"/>
                <a:stretch>
                  <a:fillRect l="-19741" b="-137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393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64396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1. Определите оптическую силу линзы фокусное расстояние которой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–25 см  </a:t>
            </a:r>
          </a:p>
          <a:p>
            <a:pPr algn="ctr"/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-4 </a:t>
            </a:r>
            <a:r>
              <a:rPr lang="ru-RU" sz="4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дптр</a:t>
            </a:r>
            <a:endParaRPr lang="ru-RU" sz="4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 Определите оптическую силу системы таких трех близко стоящих линз  </a:t>
            </a:r>
          </a:p>
          <a:p>
            <a:pPr algn="ctr"/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4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дптр</a:t>
            </a: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624"/>
            <a:ext cx="8892480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Иногда линзу называют «зажигательным стеклом». К каким линзам, изображенным на рисунке, такое название применить нельзя? Почему?</a:t>
            </a:r>
          </a:p>
          <a:p>
            <a:endParaRPr lang="ru-RU" sz="5400" dirty="0"/>
          </a:p>
          <a:p>
            <a:endParaRPr lang="ru-RU" sz="5400" dirty="0"/>
          </a:p>
          <a:p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24383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643050"/>
            <a:ext cx="7072146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1538" y="4941168"/>
            <a:ext cx="75329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 рассеивающим, потому что они не собирают лучи, а следовательно и энергию световых лучей в одной точке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63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Назовите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объекты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539552" y="4293096"/>
            <a:ext cx="7560840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319972" y="2996952"/>
            <a:ext cx="0" cy="2592288"/>
          </a:xfrm>
          <a:prstGeom prst="straightConnector1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5796136" y="4251653"/>
            <a:ext cx="72008" cy="72008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814167" y="4257294"/>
            <a:ext cx="72008" cy="72008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092280" y="3645024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ГОО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8142" y="4416961"/>
            <a:ext cx="3197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фокус)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589926" y="4416961"/>
            <a:ext cx="1523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фокус)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авая фигурная скобка 12"/>
          <p:cNvSpPr/>
          <p:nvPr/>
        </p:nvSpPr>
        <p:spPr>
          <a:xfrm rot="16200000">
            <a:off x="3400428" y="3368112"/>
            <a:ext cx="405291" cy="1433797"/>
          </a:xfrm>
          <a:prstGeom prst="righ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699792" y="3140968"/>
            <a:ext cx="1584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Фокусное расстояние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99992" y="336628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линза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6200000" flipV="1">
            <a:off x="642910" y="4071942"/>
            <a:ext cx="1286678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28662" y="450057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928662" y="3071810"/>
            <a:ext cx="214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3714752"/>
            <a:ext cx="1214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предмет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Левая фигурная скобка 21"/>
          <p:cNvSpPr/>
          <p:nvPr/>
        </p:nvSpPr>
        <p:spPr>
          <a:xfrm rot="16200000">
            <a:off x="2071670" y="3500438"/>
            <a:ext cx="1428760" cy="300039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2571736" y="5572140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</a:t>
            </a:r>
            <a:endParaRPr lang="ru-RU" sz="2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5903893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Расстояние от предмета до линзы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18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/>
      <p:bldP spid="15" grpId="0"/>
      <p:bldP spid="19" grpId="0"/>
      <p:bldP spid="20" grpId="0"/>
      <p:bldP spid="21" grpId="0"/>
      <p:bldP spid="22" grpId="0" animBg="1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650" y="692696"/>
            <a:ext cx="8534708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Повторение</a:t>
            </a:r>
          </a:p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«Законы </a:t>
            </a:r>
          </a:p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распространения</a:t>
            </a:r>
          </a:p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света»</a:t>
            </a:r>
            <a:endParaRPr lang="ru-RU" sz="2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Линзы»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910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969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Новая тема</a:t>
            </a:r>
          </a:p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«Изображения, </a:t>
            </a:r>
          </a:p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даваемые линзой»</a:t>
            </a:r>
            <a:endParaRPr lang="ru-RU" sz="72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05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856984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Цели урока:</a:t>
            </a:r>
          </a:p>
          <a:p>
            <a:pPr algn="ctr"/>
            <a:endParaRPr lang="ru-RU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marL="685800" indent="-685800">
              <a:buFont typeface="Wingdings" pitchFamily="2" charset="2"/>
              <a:buChar char="v"/>
            </a:pPr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Сформулировать правила построения изображений в линзах.</a:t>
            </a:r>
          </a:p>
          <a:p>
            <a:pPr marL="685800" indent="-685800">
              <a:buFont typeface="Wingdings" pitchFamily="2" charset="2"/>
              <a:buChar char="v"/>
            </a:pP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Научиться строить изображения, даваемые линзой.</a:t>
            </a:r>
            <a:endParaRPr lang="ru-RU" sz="48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08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48680"/>
            <a:ext cx="806489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построения: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построения любой точки достаточно построить только два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«замечательных луча»</a:t>
            </a:r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280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ход которых известен.</a:t>
            </a:r>
          </a:p>
          <a:p>
            <a:pPr marL="514350" lvl="0" indent="-514350">
              <a:buAutoNum type="arabicPeriod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луч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проходящий через центр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линзы</a:t>
            </a:r>
          </a:p>
          <a:p>
            <a:pPr lvl="0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 никогда не преломляется и всегда прямой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луч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падающий на линзу параллельно ее главной оптической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оси</a:t>
            </a:r>
          </a:p>
          <a:p>
            <a:pPr lvl="0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преломления в линзе этот луч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проходит 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через главный фокус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линзы </a:t>
            </a:r>
          </a:p>
          <a:p>
            <a:pPr lvl="0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(либо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сам, если линза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собирающая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либо своим продолжением в обратную сторону, если линза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рассеивающая) 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7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64399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Построим изображения, даваемые собирающей линзой</a:t>
            </a:r>
          </a:p>
          <a:p>
            <a:pPr>
              <a:buFont typeface="Wingdings" pitchFamily="2" charset="2"/>
              <a:buChar char="v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если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d&gt;2F</a:t>
            </a:r>
          </a:p>
          <a:p>
            <a:pPr>
              <a:buFont typeface="Wingdings" pitchFamily="2" charset="2"/>
              <a:buChar char="v"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F&lt;d&lt;2F</a:t>
            </a:r>
          </a:p>
          <a:p>
            <a:pPr>
              <a:buFont typeface="Wingdings" pitchFamily="2" charset="2"/>
              <a:buChar char="v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если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d&lt;F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63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0" y="3214686"/>
            <a:ext cx="8929718" cy="1588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rot="5400000">
            <a:off x="3107521" y="3178967"/>
            <a:ext cx="2500330" cy="1588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3428992" y="3143248"/>
            <a:ext cx="142876" cy="142876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143504" y="3143248"/>
            <a:ext cx="142876" cy="142876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 flipH="1" flipV="1">
            <a:off x="1000100" y="3143248"/>
            <a:ext cx="1714512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Левая фигурная скобка 17"/>
          <p:cNvSpPr/>
          <p:nvPr/>
        </p:nvSpPr>
        <p:spPr>
          <a:xfrm rot="16200000">
            <a:off x="2678909" y="2536009"/>
            <a:ext cx="857256" cy="250036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928926" y="4500570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00166" y="400050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428728" y="2000240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</a:t>
            </a:r>
            <a:endParaRPr lang="ru-RU" sz="2800" b="1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1857356" y="2000240"/>
            <a:ext cx="6357982" cy="2000264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57356" y="4000504"/>
            <a:ext cx="250033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4357686" y="2143116"/>
            <a:ext cx="2000264" cy="18573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214942" y="228599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</a:t>
            </a:r>
            <a:r>
              <a:rPr lang="ru-RU" sz="2800" b="1" baseline="-25000" dirty="0" smtClean="0"/>
              <a:t>1</a:t>
            </a:r>
            <a:endParaRPr lang="ru-RU" sz="2800" b="1" dirty="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857356" y="2285992"/>
            <a:ext cx="6572296" cy="24288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857356" y="2285992"/>
            <a:ext cx="250033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6200000" flipH="1">
            <a:off x="4286248" y="2357430"/>
            <a:ext cx="1857388" cy="17145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5286380" y="3643314"/>
            <a:ext cx="5389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В</a:t>
            </a:r>
            <a:r>
              <a:rPr lang="ru-RU" sz="2800" b="1" baseline="-25000" dirty="0" smtClean="0"/>
              <a:t>1</a:t>
            </a:r>
            <a:endParaRPr lang="ru-RU" sz="2800" b="1" dirty="0"/>
          </a:p>
        </p:txBody>
      </p:sp>
      <p:cxnSp>
        <p:nvCxnSpPr>
          <p:cNvPr id="40" name="Прямая со стрелкой 39"/>
          <p:cNvCxnSpPr/>
          <p:nvPr/>
        </p:nvCxnSpPr>
        <p:spPr>
          <a:xfrm rot="5400000">
            <a:off x="5180017" y="3249611"/>
            <a:ext cx="92869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214810" y="4572008"/>
            <a:ext cx="33575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–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действительное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уменьшенное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обратное (фотоаппарат)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3286124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F</a:t>
            </a:r>
            <a:endParaRPr lang="ru-RU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357554" y="3357562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F</a:t>
            </a:r>
            <a:endParaRPr lang="ru-RU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535752" y="5902241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hlinkClick r:id="rId2" action="ppaction://hlinksldjump"/>
              </a:rPr>
              <a:t>назад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4976" y="404664"/>
            <a:ext cx="26075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случай</a:t>
            </a:r>
          </a:p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d&gt;2F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Левая фигурная скобка 3"/>
          <p:cNvSpPr/>
          <p:nvPr/>
        </p:nvSpPr>
        <p:spPr>
          <a:xfrm rot="5400000">
            <a:off x="4707720" y="2283983"/>
            <a:ext cx="588196" cy="128667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849487" y="192959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f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70206" y="734938"/>
            <a:ext cx="36502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расстояние от линзы до изображения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58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2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20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20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20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8" grpId="0" animBg="1"/>
      <p:bldP spid="19" grpId="0"/>
      <p:bldP spid="20" grpId="0"/>
      <p:bldP spid="21" grpId="0"/>
      <p:bldP spid="28" grpId="0"/>
      <p:bldP spid="35" grpId="0"/>
      <p:bldP spid="46" grpId="0"/>
      <p:bldP spid="47" grpId="0"/>
      <p:bldP spid="4" grpId="0" animBg="1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8"/>
            <a:ext cx="82809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Задание по группам</a:t>
            </a: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Построить изображение даваемое собирающей линзой, если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 группа: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F&lt;d&lt;2F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 группа*: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d&lt;F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q"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16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98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788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6096" cy="686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171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548680"/>
            <a:ext cx="88204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От чего зависят размеры и расположение изображения предмета, полученного при помощи собирающей линзы?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Размеры 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расположение изображения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предмета, полученного 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помощи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собирающей линзы, зависят от положения предмета относительно линзы.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30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52038" cy="697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147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628800"/>
            <a:ext cx="83529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Какие законы распространения света вы знаете?</a:t>
            </a:r>
          </a:p>
        </p:txBody>
      </p:sp>
    </p:spTree>
    <p:extLst>
      <p:ext uri="{BB962C8B-B14F-4D97-AF65-F5344CB8AC3E}">
        <p14:creationId xmlns:p14="http://schemas.microsoft.com/office/powerpoint/2010/main" val="80755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0"/>
            <a:ext cx="8892480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От чего зависит характер изображения, даваемого собирающей линзой?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 взаимного расположения предмета и линзы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Каким является изображение предмета, расположенного за двойным фокусом собирающей линзы?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Действительным, перевернутым, уменьшенным, за 1-м фокусом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Каким является изображение предмета, находящегося между фокусом и двойным фокусом собирающей линзы?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Действительным, перевернутым, увеличенным, за двойным фокусом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Каким является изображение предмета, находящегося между собирающей линзой и ее фокусом?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Мнимым, прямым, увеличенным, за 1-м фокусом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18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889248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Где должен находиться предмет, чтобы его изображение в собирающей линзе было равным самому предмету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?*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втором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фокусе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6. Каким является изображение предмета, даваемое рассеивающей линзой?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Мнимым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7. С помощью линзы получено изображение некоторого предмета. В каком случае его можно увидеть на экране — когда это изображение является действительным или когда оно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мнимое?*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Когда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действительное - экран в фокусе линзы, мнимое - нельзя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получить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5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49694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Закон прямолинейного распространения света:</a:t>
            </a:r>
          </a:p>
          <a:p>
            <a:pPr algn="ctr"/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Свет 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распространяется прямолинейно</a:t>
            </a:r>
          </a:p>
        </p:txBody>
      </p:sp>
    </p:spTree>
    <p:extLst>
      <p:ext uri="{BB962C8B-B14F-4D97-AF65-F5344CB8AC3E}">
        <p14:creationId xmlns:p14="http://schemas.microsoft.com/office/powerpoint/2010/main" val="11080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251520" y="260648"/>
                <a:ext cx="8568952" cy="63401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itchFamily="2" charset="2"/>
                  <a:buChar char="v"/>
                </a:pPr>
                <a:r>
                  <a:rPr lang="ru-RU" sz="5400" dirty="0">
                    <a:latin typeface="Times New Roman" pitchFamily="18" charset="0"/>
                    <a:cs typeface="Times New Roman" pitchFamily="18" charset="0"/>
                  </a:rPr>
                  <a:t>Закон отражения света:</a:t>
                </a:r>
              </a:p>
              <a:p>
                <a:endParaRPr lang="ru-RU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4000" b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Луч падающий, луч отраженный и перпендикуляр восстановленный в точке падения к границе раздела двух сред, лежат в одной плоскости.</a:t>
                </a:r>
              </a:p>
              <a:p>
                <a:endParaRPr lang="ru-RU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4000" b="1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Угол падения равен углу отражения.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7200" b="1" i="1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𝜶</m:t>
                      </m:r>
                      <m:r>
                        <a:rPr lang="ru-RU" sz="7200" b="1" i="1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7200" b="1" i="1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𝜷</m:t>
                      </m:r>
                    </m:oMath>
                  </m:oMathPara>
                </a14:m>
                <a:endParaRPr lang="ru-RU" sz="72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60648"/>
                <a:ext cx="8568952" cy="6340197"/>
              </a:xfrm>
              <a:prstGeom prst="rect">
                <a:avLst/>
              </a:prstGeom>
              <a:blipFill rotWithShape="1">
                <a:blip r:embed="rId2"/>
                <a:stretch>
                  <a:fillRect l="-3414" t="-2692" r="-9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714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0" y="0"/>
                <a:ext cx="9144000" cy="69819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itchFamily="2" charset="2"/>
                  <a:buChar char="v"/>
                </a:pPr>
                <a:r>
                  <a:rPr lang="ru-RU" sz="5400" dirty="0">
                    <a:latin typeface="Times New Roman" pitchFamily="18" charset="0"/>
                    <a:cs typeface="Times New Roman" pitchFamily="18" charset="0"/>
                  </a:rPr>
                  <a:t>Закон преломления света:</a:t>
                </a:r>
              </a:p>
              <a:p>
                <a:r>
                  <a:rPr lang="ru-RU" sz="4000" b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Луч падающий, луч преломленный и перпендикуляр восстановленный в точке падения к границе раздела двух сред, лежат в одной плоскости.</a:t>
                </a:r>
              </a:p>
              <a:p>
                <a:endParaRPr lang="ru-RU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4000" b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Отношение синуса угла падения к синусу угла отражения есть величина постоянная для двух сред.</a:t>
                </a:r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60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6000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a:rPr lang="en-US" sz="6000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𝒔𝒊𝒏</m:t>
                            </m:r>
                          </m:fName>
                          <m:e>
                            <m:r>
                              <a:rPr lang="en-US" sz="6000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  <m:t>𝜶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sz="6000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a:rPr lang="en-US" sz="6000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𝒔𝒊𝒏</m:t>
                            </m:r>
                          </m:fName>
                          <m:e>
                            <m:r>
                              <a:rPr lang="en-US" sz="6000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  <m:t>𝜸</m:t>
                            </m:r>
                          </m:e>
                        </m:func>
                      </m:den>
                    </m:f>
                  </m:oMath>
                </a14:m>
                <a:r>
                  <a:rPr lang="en-US" sz="6000" b="1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en-US" sz="6000" b="1" i="1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sz="60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44000" cy="6981976"/>
              </a:xfrm>
              <a:prstGeom prst="rect">
                <a:avLst/>
              </a:prstGeom>
              <a:blipFill rotWithShape="1">
                <a:blip r:embed="rId2"/>
                <a:stretch>
                  <a:fillRect l="-3200" t="-2445" r="-1267" b="-5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203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556792"/>
            <a:ext cx="864096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 Что называется линзами?</a:t>
            </a:r>
          </a:p>
          <a:p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19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Линзами называются прозрачные тела, ограниченные с двух сторон сферическими поверхностями.</a:t>
            </a:r>
          </a:p>
        </p:txBody>
      </p:sp>
    </p:spTree>
    <p:extLst>
      <p:ext uri="{BB962C8B-B14F-4D97-AF65-F5344CB8AC3E}">
        <p14:creationId xmlns:p14="http://schemas.microsoft.com/office/powerpoint/2010/main" val="22283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916832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Какие виды линз вы знаете?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85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439</TotalTime>
  <Words>704</Words>
  <Application>Microsoft Office PowerPoint</Application>
  <PresentationFormat>Экран (4:3)</PresentationFormat>
  <Paragraphs>128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Марат</cp:lastModifiedBy>
  <cp:revision>91</cp:revision>
  <dcterms:created xsi:type="dcterms:W3CDTF">2013-05-18T05:28:48Z</dcterms:created>
  <dcterms:modified xsi:type="dcterms:W3CDTF">2025-05-05T05:08:57Z</dcterms:modified>
</cp:coreProperties>
</file>