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6" r:id="rId7"/>
    <p:sldId id="264" r:id="rId8"/>
    <p:sldId id="265" r:id="rId9"/>
    <p:sldId id="267" r:id="rId10"/>
    <p:sldId id="268" r:id="rId11"/>
    <p:sldId id="269" r:id="rId12"/>
    <p:sldId id="270" r:id="rId13"/>
    <p:sldId id="259" r:id="rId14"/>
    <p:sldId id="260" r:id="rId15"/>
    <p:sldId id="271" r:id="rId16"/>
    <p:sldId id="26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53523A6-EC3C-44BD-8505-8380A1142C3E}"/>
              </a:ext>
            </a:extLst>
          </p:cNvPr>
          <p:cNvSpPr>
            <a:spLocks noGrp="1"/>
          </p:cNvSpPr>
          <p:nvPr>
            <p:ph type="title"/>
          </p:nvPr>
        </p:nvSpPr>
        <p:spPr>
          <a:xfrm>
            <a:off x="457200" y="116632"/>
            <a:ext cx="8229600" cy="1224136"/>
          </a:xfrm>
          <a:ln/>
        </p:spPr>
        <p:style>
          <a:lnRef idx="1">
            <a:schemeClr val="accent3"/>
          </a:lnRef>
          <a:fillRef idx="2">
            <a:schemeClr val="accent3"/>
          </a:fillRef>
          <a:effectRef idx="1">
            <a:schemeClr val="accent3"/>
          </a:effectRef>
          <a:fontRef idx="minor">
            <a:schemeClr val="dk1"/>
          </a:fontRef>
        </p:style>
        <p:txBody>
          <a:bodyPr>
            <a:noAutofit/>
          </a:bodyPr>
          <a:lstStyle/>
          <a:p>
            <a:r>
              <a:rPr lang="ru-RU" sz="2400" b="1" dirty="0"/>
              <a:t>СИСТЕМА ВЕНТИЛЯЦИИИ В ПАССАЖИРСКИХ ВАГОНАХ</a:t>
            </a:r>
            <a:r>
              <a:rPr lang="ru-RU" sz="2000" b="1" dirty="0"/>
              <a:t/>
            </a:r>
            <a:br>
              <a:rPr lang="ru-RU" sz="2000" b="1" dirty="0"/>
            </a:br>
            <a:r>
              <a:rPr lang="ru-RU" sz="2000" dirty="0"/>
              <a:t>Назначение: служит для подачи свежего воздуха и поддержания норм санитарно-гигиенических условий в вагонах. </a:t>
            </a:r>
            <a:endParaRPr lang="ru-RU" sz="2000" b="1" dirty="0"/>
          </a:p>
        </p:txBody>
      </p:sp>
      <p:pic>
        <p:nvPicPr>
          <p:cNvPr id="4" name="Рисунок 3">
            <a:extLst>
              <a:ext uri="{FF2B5EF4-FFF2-40B4-BE49-F238E27FC236}">
                <a16:creationId xmlns:a16="http://schemas.microsoft.com/office/drawing/2014/main" xmlns="" id="{C9CCDCBD-890B-41AD-8996-8C71C64317FF}"/>
              </a:ext>
            </a:extLst>
          </p:cNvPr>
          <p:cNvPicPr>
            <a:picLocks noChangeAspect="1"/>
          </p:cNvPicPr>
          <p:nvPr/>
        </p:nvPicPr>
        <p:blipFill>
          <a:blip r:embed="rId2"/>
          <a:stretch>
            <a:fillRect/>
          </a:stretch>
        </p:blipFill>
        <p:spPr>
          <a:xfrm>
            <a:off x="0" y="1412776"/>
            <a:ext cx="9144000" cy="4212149"/>
          </a:xfrm>
          <a:prstGeom prst="rect">
            <a:avLst/>
          </a:prstGeom>
        </p:spPr>
      </p:pic>
      <p:sp>
        <p:nvSpPr>
          <p:cNvPr id="5" name="Прямоугольник 4">
            <a:extLst>
              <a:ext uri="{FF2B5EF4-FFF2-40B4-BE49-F238E27FC236}">
                <a16:creationId xmlns:a16="http://schemas.microsoft.com/office/drawing/2014/main" xmlns="" id="{06EAA42C-067F-48C6-B6D9-7560B86BC270}"/>
              </a:ext>
            </a:extLst>
          </p:cNvPr>
          <p:cNvSpPr/>
          <p:nvPr/>
        </p:nvSpPr>
        <p:spPr>
          <a:xfrm>
            <a:off x="179512" y="5805264"/>
            <a:ext cx="8712968" cy="830997"/>
          </a:xfrm>
          <a:prstGeom prst="rect">
            <a:avLst/>
          </a:prstGeom>
        </p:spPr>
        <p:txBody>
          <a:bodyPr wrap="square">
            <a:spAutoFit/>
          </a:bodyPr>
          <a:lstStyle/>
          <a:p>
            <a:r>
              <a:rPr lang="ru-RU" sz="1600" dirty="0">
                <a:solidFill>
                  <a:srgbClr val="000000"/>
                </a:solidFill>
                <a:latin typeface="Times New Roman" panose="02020603050405020304" pitchFamily="18" charset="0"/>
                <a:cs typeface="Times New Roman" panose="02020603050405020304" pitchFamily="18" charset="0"/>
              </a:rPr>
              <a:t>Система вентиляции пассажирского вагона: 1-заборные жалюзи; 2-инерционный фильтр;</a:t>
            </a:r>
          </a:p>
          <a:p>
            <a:r>
              <a:rPr lang="ru-RU" sz="1600" dirty="0">
                <a:solidFill>
                  <a:srgbClr val="000000"/>
                </a:solidFill>
                <a:latin typeface="Times New Roman" panose="02020603050405020304" pitchFamily="18" charset="0"/>
                <a:cs typeface="Times New Roman" panose="02020603050405020304" pitchFamily="18" charset="0"/>
              </a:rPr>
              <a:t>3-сетчатый фильтр; 4-вентиляционный агрегат; 5-диффузор; 6-воздухонагреватель (калорифер); 7-конфузор; 8-противопожарная заслонка; 9-воздуховод; 10-вентиляционные решетки.</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82052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FF1F73FF-A85D-47B2-AAA8-626A39FDA3E4}"/>
              </a:ext>
            </a:extLst>
          </p:cNvPr>
          <p:cNvSpPr/>
          <p:nvPr/>
        </p:nvSpPr>
        <p:spPr>
          <a:xfrm>
            <a:off x="539552" y="474345"/>
            <a:ext cx="8280920" cy="6124754"/>
          </a:xfrm>
          <a:prstGeom prst="rect">
            <a:avLst/>
          </a:prstGeom>
        </p:spPr>
        <p:txBody>
          <a:bodyPr wrap="square">
            <a:spAutoFit/>
          </a:bodyPr>
          <a:lstStyle/>
          <a:p>
            <a:r>
              <a:rPr lang="ru-RU" sz="2400" b="1" dirty="0">
                <a:solidFill>
                  <a:srgbClr val="000000"/>
                </a:solidFill>
                <a:latin typeface="Times New Roman" panose="02020603050405020304" pitchFamily="18" charset="0"/>
              </a:rPr>
              <a:t>8. ПРОТИВОПОЖАРНАЯ ЗАСЛОНКА </a:t>
            </a:r>
            <a:r>
              <a:rPr lang="ru-RU" sz="2400" dirty="0">
                <a:solidFill>
                  <a:srgbClr val="000000"/>
                </a:solidFill>
                <a:latin typeface="Times New Roman" panose="02020603050405020304" pitchFamily="18" charset="0"/>
              </a:rPr>
              <a:t>- с помощью которых  регулируется  подача воздуха в вагон: в зимнее время и переходное заслонки должны быть закрыты, а в летнее время открыты полностью. Рукоятка перевода заслонок находится в котельном отделении. Пожарная заслонка состоит из: заслонки; пружины; легкоплавкой вставки; рукоятки; сигнализатора. Рукоятка должна быть всегда опломбирована. </a:t>
            </a:r>
          </a:p>
          <a:p>
            <a:r>
              <a:rPr lang="ru-RU" sz="2400" dirty="0">
                <a:solidFill>
                  <a:srgbClr val="000000"/>
                </a:solidFill>
                <a:latin typeface="Times New Roman" panose="02020603050405020304" pitchFamily="18" charset="0"/>
              </a:rPr>
              <a:t>Пожарная заслонка может сработать автоматически, в вагонах новой постройки, при нажатии на кнопку обесточивания вагона</a:t>
            </a:r>
          </a:p>
          <a:p>
            <a:r>
              <a:rPr lang="ru-RU" sz="2400" dirty="0">
                <a:solidFill>
                  <a:srgbClr val="000000"/>
                </a:solidFill>
                <a:latin typeface="Times New Roman" panose="02020603050405020304" pitchFamily="18" charset="0"/>
              </a:rPr>
              <a:t>Можно ее привести в действие в ручную – повернуть рукоятку на 90ОС находящуюся в потолке над дверью в проходе или в купе проводника.</a:t>
            </a:r>
          </a:p>
          <a:p>
            <a:pPr algn="ctr"/>
            <a:r>
              <a:rPr lang="ru-RU" sz="2800" b="1" dirty="0">
                <a:solidFill>
                  <a:srgbClr val="FF0000"/>
                </a:solidFill>
                <a:latin typeface="Times New Roman" panose="02020603050405020304" pitchFamily="18" charset="0"/>
              </a:rPr>
              <a:t>В случае пожара необходимо обязательно  перекрывать</a:t>
            </a:r>
            <a:endParaRPr lang="ru-RU" sz="2800" b="1" dirty="0">
              <a:solidFill>
                <a:srgbClr val="FF0000"/>
              </a:solidFill>
            </a:endParaRPr>
          </a:p>
        </p:txBody>
      </p:sp>
    </p:spTree>
    <p:extLst>
      <p:ext uri="{BB962C8B-B14F-4D97-AF65-F5344CB8AC3E}">
        <p14:creationId xmlns:p14="http://schemas.microsoft.com/office/powerpoint/2010/main" xmlns="" val="1044373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EC7C738-75B1-4633-A62D-B6A0660F8FDB}"/>
              </a:ext>
            </a:extLst>
          </p:cNvPr>
          <p:cNvSpPr/>
          <p:nvPr/>
        </p:nvSpPr>
        <p:spPr>
          <a:xfrm>
            <a:off x="287524" y="620688"/>
            <a:ext cx="8568952" cy="5324535"/>
          </a:xfrm>
          <a:prstGeom prst="rect">
            <a:avLst/>
          </a:prstGeom>
        </p:spPr>
        <p:txBody>
          <a:bodyPr wrap="square">
            <a:spAutoFit/>
          </a:bodyPr>
          <a:lstStyle/>
          <a:p>
            <a:r>
              <a:rPr lang="ru-RU" sz="2000" b="1" dirty="0">
                <a:solidFill>
                  <a:srgbClr val="000000"/>
                </a:solidFill>
                <a:latin typeface="Times New Roman" panose="02020603050405020304" pitchFamily="18" charset="0"/>
              </a:rPr>
              <a:t>9.ВОЗДУХОВОД</a:t>
            </a:r>
            <a:r>
              <a:rPr lang="ru-RU" sz="2000" dirty="0">
                <a:solidFill>
                  <a:srgbClr val="000000"/>
                </a:solidFill>
                <a:latin typeface="Times New Roman" panose="02020603050405020304" pitchFamily="18" charset="0"/>
              </a:rPr>
              <a:t>- Воздуховод проходит между потолком и крышей вагона от начала до конца вагона, по нему нагнетается воздух вагон. В воздуховоде сразу же за конфузором установлена противопожарная заслонка предназначенная для перекрытия воздуховода на случай пожара. В нижней части воздуховода имеются прямоугольные вырезы, в которые устанавливаются вентиляционные решетки. Свежий воздух из воздуховода поступает в различные помещения через вентиляционные решетки. </a:t>
            </a:r>
          </a:p>
          <a:p>
            <a:r>
              <a:rPr lang="ru-RU" sz="2000" dirty="0">
                <a:solidFill>
                  <a:srgbClr val="000000"/>
                </a:solidFill>
                <a:latin typeface="Times New Roman" panose="02020603050405020304" pitchFamily="18" charset="0"/>
              </a:rPr>
              <a:t>Вентиляционная решетка состоит из листов, клапана, служащего для ограничения скорости и направления потока воздуха.</a:t>
            </a:r>
            <a:r>
              <a:rPr lang="ru-RU" sz="2000" b="1" dirty="0">
                <a:solidFill>
                  <a:srgbClr val="000000"/>
                </a:solidFill>
                <a:latin typeface="Times New Roman" panose="02020603050405020304" pitchFamily="18" charset="0"/>
              </a:rPr>
              <a:t> </a:t>
            </a:r>
          </a:p>
          <a:p>
            <a:r>
              <a:rPr lang="ru-RU" sz="2000" b="1" dirty="0">
                <a:solidFill>
                  <a:srgbClr val="000000"/>
                </a:solidFill>
                <a:latin typeface="Times New Roman" panose="02020603050405020304" pitchFamily="18" charset="0"/>
              </a:rPr>
              <a:t>10.ВЕНТИЛЯЦИОННЫЕ РЕШЁТКИ </a:t>
            </a:r>
            <a:r>
              <a:rPr lang="ru-RU" sz="2000" dirty="0">
                <a:solidFill>
                  <a:srgbClr val="000000"/>
                </a:solidFill>
                <a:latin typeface="Times New Roman" panose="02020603050405020304" pitchFamily="18" charset="0"/>
              </a:rPr>
              <a:t>(мультивенны –отверстия 2-4 мм). От воздуховода в каждое купе или пассажирское отделение отходит вентиляционная решетка через которую поступает воздух в вагон, зазоры вентиляционных решеток регулируются в заводских условиях, а проверяются при деповских ремонтах – в начале вагона составляют ≈ 10-12 мм., к концу вагона постепенно увеличиваются до 20-24 мм., для того чтобы воздух равномерно распределялся по всему вагону и достигалась хорошая вентиляция всех помещений вагона.</a:t>
            </a:r>
            <a:endParaRPr lang="ru-RU" sz="2000" dirty="0"/>
          </a:p>
        </p:txBody>
      </p:sp>
    </p:spTree>
    <p:extLst>
      <p:ext uri="{BB962C8B-B14F-4D97-AF65-F5344CB8AC3E}">
        <p14:creationId xmlns:p14="http://schemas.microsoft.com/office/powerpoint/2010/main" xmlns="" val="1821744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4E94DE3A-29A3-4371-88C0-37569E36A0F9}"/>
              </a:ext>
            </a:extLst>
          </p:cNvPr>
          <p:cNvSpPr/>
          <p:nvPr/>
        </p:nvSpPr>
        <p:spPr>
          <a:xfrm>
            <a:off x="143508" y="476672"/>
            <a:ext cx="8856984" cy="5632311"/>
          </a:xfrm>
          <a:prstGeom prst="rect">
            <a:avLst/>
          </a:prstGeom>
        </p:spPr>
        <p:txBody>
          <a:bodyPr wrap="square">
            <a:spAutoFit/>
          </a:bodyPr>
          <a:lstStyle/>
          <a:p>
            <a:r>
              <a:rPr lang="ru-RU" sz="2000" b="1" dirty="0">
                <a:solidFill>
                  <a:srgbClr val="000000"/>
                </a:solidFill>
                <a:latin typeface="Times New Roman" panose="02020603050405020304" pitchFamily="18" charset="0"/>
              </a:rPr>
              <a:t>В качестве приборов автоматического управления работой системы вентиляции применяются ртутные термоконтакторы типа ТК-52А. </a:t>
            </a:r>
          </a:p>
          <a:p>
            <a:r>
              <a:rPr lang="ru-RU" sz="2000" dirty="0">
                <a:solidFill>
                  <a:srgbClr val="000000"/>
                </a:solidFill>
                <a:latin typeface="Times New Roman" panose="02020603050405020304" pitchFamily="18" charset="0"/>
              </a:rPr>
              <a:t>         Ртутный термоконтактор представляет собой капиллярную стеклянную трубку с колбочкой, заполненной ртутью. Внутрь капилляра введены контакты, которые с наружной стороны припаяны к изолированным медным проводам. Термоконтактор имеет рабочий и соединительный контакты. При включении термоконтактора в цепь постоянного тока «-» источника тока подключается к соединительному (нижнему) контакту. </a:t>
            </a:r>
          </a:p>
          <a:p>
            <a:r>
              <a:rPr lang="ru-RU" sz="2000" dirty="0">
                <a:solidFill>
                  <a:srgbClr val="000000"/>
                </a:solidFill>
                <a:latin typeface="Times New Roman" panose="02020603050405020304" pitchFamily="18" charset="0"/>
              </a:rPr>
              <a:t>      Термоконтакторы на температуру включения 24 и 26 °С установлены на одной панели с датчиками, управляющими автоматической работой нагревательных элементов котла.  </a:t>
            </a:r>
          </a:p>
          <a:p>
            <a:r>
              <a:rPr lang="ru-RU" sz="2000" dirty="0">
                <a:solidFill>
                  <a:srgbClr val="000000"/>
                </a:solidFill>
                <a:latin typeface="Times New Roman" panose="02020603050405020304" pitchFamily="18" charset="0"/>
              </a:rPr>
              <a:t>     В вентиляционном канале установлены термоконтакторы на температуру включения 16 и 18 °С.  Термоконтакторы в зависимости от температуры окружающей среды через схему автоматики воздействуют на переключение двигателя вентиляционной установки на разные режимы работы.  При выходе из строя термодатчика переключателем на передней панели распределительного шкафа вентилятор переключается на ручной режим и соответствующую скорость</a:t>
            </a:r>
            <a:endParaRPr lang="ru-RU" sz="2000" dirty="0"/>
          </a:p>
        </p:txBody>
      </p:sp>
    </p:spTree>
    <p:extLst>
      <p:ext uri="{BB962C8B-B14F-4D97-AF65-F5344CB8AC3E}">
        <p14:creationId xmlns:p14="http://schemas.microsoft.com/office/powerpoint/2010/main" xmlns="" val="717619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0BD6BE4-11DF-4090-B3AD-E6A5C502C785}"/>
              </a:ext>
            </a:extLst>
          </p:cNvPr>
          <p:cNvSpPr/>
          <p:nvPr/>
        </p:nvSpPr>
        <p:spPr>
          <a:xfrm>
            <a:off x="264078" y="404664"/>
            <a:ext cx="8568952" cy="3337709"/>
          </a:xfrm>
          <a:prstGeom prst="rect">
            <a:avLst/>
          </a:prstGeom>
        </p:spPr>
        <p:txBody>
          <a:bodyPr wrap="square">
            <a:spAutoFit/>
          </a:bodyPr>
          <a:lstStyle/>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При подготовке системы вентиляции к работе необходимо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провести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внешний осмотр состояния и крепления фильтров, поло</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жения заслонок наружных жалюзи и шиберов дефлекторов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туалетов</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 механизмов дефлекторов салона.</a:t>
            </a:r>
          </a:p>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 В туалетах шиберы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дефлекторов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должны быть открыты, за исключением времени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нахождения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вагона в отстое. </a:t>
            </a:r>
          </a:p>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Дефлекторы салона в летний период должны быть открыты полностью, в остальное время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полуоткрыты. </a:t>
            </a:r>
          </a:p>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Зас</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лонки наружных жалюзи должны быть установлены в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зависимости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от сезона.</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На панели распределительного шкафа в служебном купе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находится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переключатель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Отопление и вентиляция</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Он должен быть поставлен в положение </a:t>
            </a:r>
            <a:r>
              <a:rPr lang="ru-RU" i="1"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Отопление и вентиляция.</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xmlns="" id="{B37D58C9-B543-4FCD-AFAE-5429293B4B11}"/>
              </a:ext>
            </a:extLst>
          </p:cNvPr>
          <p:cNvSpPr/>
          <p:nvPr/>
        </p:nvSpPr>
        <p:spPr>
          <a:xfrm>
            <a:off x="287524" y="4149080"/>
            <a:ext cx="8568952" cy="2152256"/>
          </a:xfrm>
          <a:prstGeom prst="rect">
            <a:avLst/>
          </a:prstGeom>
        </p:spPr>
        <p:txBody>
          <a:bodyPr wrap="square">
            <a:spAutoFit/>
          </a:bodyPr>
          <a:lstStyle/>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Если выключатель ставится в положение </a:t>
            </a:r>
            <a:r>
              <a:rPr lang="ru-RU" i="1"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Автоматика,</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то уста</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новка принудительной вентиляции и управление по ступеням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вентиляции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работают автоматически. Термостат в канале приточного воздуха и термостаты, расположенные в первом и втором купе, включают соответствующую ступень для подачи необходимого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количества </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воздуха.</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При неполадках в автоматике переключатель ставится на необ</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ходимую ступень вручную, в зависимости от желаемой </a:t>
            </a:r>
            <a:r>
              <a:rPr lang="ru-RU"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температуры</a:t>
            </a:r>
            <a:r>
              <a:rPr lang="ru-RU"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841390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DF012DC-484A-4076-90AB-C04380C2BD0F}"/>
              </a:ext>
            </a:extLst>
          </p:cNvPr>
          <p:cNvSpPr/>
          <p:nvPr/>
        </p:nvSpPr>
        <p:spPr>
          <a:xfrm>
            <a:off x="0" y="116632"/>
            <a:ext cx="8640960" cy="6398675"/>
          </a:xfrm>
          <a:prstGeom prst="rect">
            <a:avLst/>
          </a:prstGeom>
        </p:spPr>
        <p:txBody>
          <a:bodyPr wrap="square">
            <a:spAutoFit/>
          </a:bodyPr>
          <a:lstStyle/>
          <a:p>
            <a:pPr>
              <a:lnSpc>
                <a:spcPct val="107000"/>
              </a:lnSpc>
              <a:spcAft>
                <a:spcPts val="0"/>
              </a:spcAft>
            </a:pP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Рабочие ступени вентилятора: </a:t>
            </a: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ru-RU"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эксплуатация в зимний период (малое количество </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приточного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воздуха); </a:t>
            </a: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a:t>
            </a:r>
            <a:r>
              <a:rPr lang="ru-RU"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эксплуатация в переходный период (среднее количество приточного воздуха); </a:t>
            </a: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III</a:t>
            </a:r>
            <a:r>
              <a:rPr lang="ru-RU"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эксплуатация в летний период (большое количество </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при</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очного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воздуха).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Когда температура приточного воздуха становится ниже 18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термостат в канале приточного воздуха отключает мотор вентиля</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тора и выключатель находится в положении </a:t>
            </a:r>
            <a:r>
              <a:rPr lang="ru-RU" sz="2000" b="1" i="1"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Автоматика.</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r>
              <a:rPr lang="ru-RU" sz="2000" b="1" dirty="0">
                <a:solidFill>
                  <a:srgbClr val="000000"/>
                </a:solidFill>
                <a:latin typeface="Times New Roman CYR" panose="02020603050405020304" pitchFamily="18" charset="0"/>
                <a:ea typeface="Calibri" panose="020F0502020204030204" pitchFamily="34" charset="0"/>
              </a:rPr>
              <a:t>При эксплуатации вагона необходимо соблюдать следующие условия: </a:t>
            </a:r>
          </a:p>
          <a:p>
            <a:r>
              <a:rPr lang="ru-RU" sz="2000" dirty="0">
                <a:solidFill>
                  <a:srgbClr val="000000"/>
                </a:solidFill>
                <a:latin typeface="Times New Roman" panose="02020603050405020304" pitchFamily="18" charset="0"/>
                <a:ea typeface="Calibri" panose="020F0502020204030204" pitchFamily="34" charset="0"/>
              </a:rPr>
              <a:t>• </a:t>
            </a:r>
            <a:r>
              <a:rPr lang="ru-RU" sz="2000" dirty="0">
                <a:solidFill>
                  <a:srgbClr val="000000"/>
                </a:solidFill>
                <a:latin typeface="Times New Roman CYR" panose="02020603050405020304" pitchFamily="18" charset="0"/>
                <a:ea typeface="Calibri" panose="020F0502020204030204" pitchFamily="34" charset="0"/>
              </a:rPr>
              <a:t>заслонки наружного воздуха, расположенные за потолком </a:t>
            </a:r>
            <a:r>
              <a:rPr lang="ru-RU" sz="2000" dirty="0" smtClean="0">
                <a:solidFill>
                  <a:srgbClr val="000000"/>
                </a:solidFill>
                <a:latin typeface="Times New Roman CYR" panose="02020603050405020304" pitchFamily="18" charset="0"/>
                <a:ea typeface="Calibri" panose="020F0502020204030204" pitchFamily="34" charset="0"/>
              </a:rPr>
              <a:t>тамбура </a:t>
            </a:r>
            <a:r>
              <a:rPr lang="ru-RU" sz="2000" dirty="0">
                <a:solidFill>
                  <a:srgbClr val="000000"/>
                </a:solidFill>
                <a:latin typeface="Times New Roman CYR" panose="02020603050405020304" pitchFamily="18" charset="0"/>
                <a:ea typeface="Calibri" panose="020F0502020204030204" pitchFamily="34" charset="0"/>
              </a:rPr>
              <a:t>котловой стороны вагона, должны быть установлены в поло</a:t>
            </a:r>
            <a:r>
              <a:rPr lang="ru-RU" sz="2000" dirty="0">
                <a:solidFill>
                  <a:srgbClr val="000000"/>
                </a:solidFill>
                <a:latin typeface="Times New Roman" panose="02020603050405020304" pitchFamily="18" charset="0"/>
                <a:ea typeface="Calibri" panose="020F0502020204030204" pitchFamily="34" charset="0"/>
              </a:rPr>
              <a:t>­</a:t>
            </a:r>
            <a:r>
              <a:rPr lang="ru-RU" sz="2000" dirty="0">
                <a:solidFill>
                  <a:srgbClr val="000000"/>
                </a:solidFill>
                <a:latin typeface="Times New Roman CYR" panose="02020603050405020304" pitchFamily="18" charset="0"/>
                <a:ea typeface="Calibri" panose="020F0502020204030204" pitchFamily="34" charset="0"/>
              </a:rPr>
              <a:t>жение, соответствующее сезону; </a:t>
            </a:r>
          </a:p>
          <a:p>
            <a:r>
              <a:rPr lang="ru-RU" sz="2000" dirty="0">
                <a:solidFill>
                  <a:srgbClr val="000000"/>
                </a:solidFill>
                <a:latin typeface="Times New Roman" panose="02020603050405020304" pitchFamily="18" charset="0"/>
                <a:ea typeface="Calibri" panose="020F0502020204030204" pitchFamily="34" charset="0"/>
              </a:rPr>
              <a:t>• </a:t>
            </a:r>
            <a:r>
              <a:rPr lang="ru-RU" sz="2000" dirty="0">
                <a:solidFill>
                  <a:srgbClr val="000000"/>
                </a:solidFill>
                <a:latin typeface="Times New Roman CYR" panose="02020603050405020304" pitchFamily="18" charset="0"/>
                <a:ea typeface="Calibri" panose="020F0502020204030204" pitchFamily="34" charset="0"/>
              </a:rPr>
              <a:t>дефлекторы в туалетах и купе должны быть летом открыты, зимой </a:t>
            </a:r>
            <a:r>
              <a:rPr lang="ru-RU" sz="2000" dirty="0">
                <a:solidFill>
                  <a:srgbClr val="000000"/>
                </a:solidFill>
                <a:latin typeface="Times New Roman" panose="02020603050405020304" pitchFamily="18" charset="0"/>
                <a:ea typeface="Calibri" panose="020F0502020204030204" pitchFamily="34" charset="0"/>
              </a:rPr>
              <a:t>— </a:t>
            </a:r>
            <a:r>
              <a:rPr lang="ru-RU" sz="2000" dirty="0">
                <a:solidFill>
                  <a:srgbClr val="000000"/>
                </a:solidFill>
                <a:latin typeface="Times New Roman CYR" panose="02020603050405020304" pitchFamily="18" charset="0"/>
                <a:ea typeface="Calibri" panose="020F0502020204030204" pitchFamily="34" charset="0"/>
              </a:rPr>
              <a:t>полуоткрыты; дефлектор в тамбуре не котловой стороны вагона должен быть всегда полностью открыт; </a:t>
            </a:r>
          </a:p>
          <a:p>
            <a:r>
              <a:rPr lang="ru-RU" sz="2000" dirty="0">
                <a:solidFill>
                  <a:srgbClr val="000000"/>
                </a:solidFill>
                <a:latin typeface="Times New Roman" panose="02020603050405020304" pitchFamily="18" charset="0"/>
                <a:ea typeface="Calibri" panose="020F0502020204030204" pitchFamily="34" charset="0"/>
              </a:rPr>
              <a:t>• </a:t>
            </a:r>
            <a:r>
              <a:rPr lang="ru-RU" sz="2000" dirty="0">
                <a:solidFill>
                  <a:srgbClr val="000000"/>
                </a:solidFill>
                <a:latin typeface="Times New Roman CYR" panose="02020603050405020304" pitchFamily="18" charset="0"/>
                <a:ea typeface="Calibri" panose="020F0502020204030204" pitchFamily="34" charset="0"/>
              </a:rPr>
              <a:t>заслонки в дверях туалетов во время работы вентилятора дол</a:t>
            </a:r>
            <a:r>
              <a:rPr lang="ru-RU" sz="2000" dirty="0">
                <a:solidFill>
                  <a:srgbClr val="000000"/>
                </a:solidFill>
                <a:latin typeface="Times New Roman" panose="02020603050405020304" pitchFamily="18" charset="0"/>
                <a:ea typeface="Calibri" panose="020F0502020204030204" pitchFamily="34" charset="0"/>
              </a:rPr>
              <a:t>­</a:t>
            </a:r>
            <a:r>
              <a:rPr lang="ru-RU" sz="2000" dirty="0">
                <a:solidFill>
                  <a:srgbClr val="000000"/>
                </a:solidFill>
                <a:latin typeface="Times New Roman CYR" panose="02020603050405020304" pitchFamily="18" charset="0"/>
                <a:ea typeface="Calibri" panose="020F0502020204030204" pitchFamily="34" charset="0"/>
              </a:rPr>
              <a:t>жны быть открыты; </a:t>
            </a:r>
          </a:p>
          <a:p>
            <a:r>
              <a:rPr lang="ru-RU" sz="2000" dirty="0">
                <a:solidFill>
                  <a:srgbClr val="000000"/>
                </a:solidFill>
                <a:latin typeface="Times New Roman" panose="02020603050405020304" pitchFamily="18" charset="0"/>
                <a:ea typeface="Calibri" panose="020F0502020204030204" pitchFamily="34" charset="0"/>
              </a:rPr>
              <a:t>• </a:t>
            </a:r>
            <a:r>
              <a:rPr lang="ru-RU" sz="2000" dirty="0">
                <a:solidFill>
                  <a:srgbClr val="000000"/>
                </a:solidFill>
                <a:latin typeface="Times New Roman CYR" panose="02020603050405020304" pitchFamily="18" charset="0"/>
                <a:ea typeface="Calibri" panose="020F0502020204030204" pitchFamily="34" charset="0"/>
              </a:rPr>
              <a:t>при выходе вентиляционного агрегата из строя летом </a:t>
            </a:r>
            <a:r>
              <a:rPr lang="ru-RU" sz="2000" dirty="0" smtClean="0">
                <a:solidFill>
                  <a:srgbClr val="000000"/>
                </a:solidFill>
                <a:latin typeface="Times New Roman CYR" panose="02020603050405020304" pitchFamily="18" charset="0"/>
                <a:ea typeface="Calibri" panose="020F0502020204030204" pitchFamily="34" charset="0"/>
              </a:rPr>
              <a:t>вентилировать </a:t>
            </a:r>
            <a:r>
              <a:rPr lang="ru-RU" sz="2000" dirty="0">
                <a:solidFill>
                  <a:srgbClr val="000000"/>
                </a:solidFill>
                <a:latin typeface="Times New Roman CYR" panose="02020603050405020304" pitchFamily="18" charset="0"/>
                <a:ea typeface="Calibri" panose="020F0502020204030204" pitchFamily="34" charset="0"/>
              </a:rPr>
              <a:t>вагон можно, открывая окна и используя дефлекторы; </a:t>
            </a:r>
          </a:p>
          <a:p>
            <a:r>
              <a:rPr lang="ru-RU" sz="2000" dirty="0">
                <a:solidFill>
                  <a:srgbClr val="000000"/>
                </a:solidFill>
                <a:latin typeface="Times New Roman" panose="02020603050405020304" pitchFamily="18" charset="0"/>
                <a:ea typeface="Calibri" panose="020F0502020204030204" pitchFamily="34" charset="0"/>
              </a:rPr>
              <a:t>• </a:t>
            </a:r>
            <a:r>
              <a:rPr lang="ru-RU" sz="2000" dirty="0">
                <a:solidFill>
                  <a:srgbClr val="000000"/>
                </a:solidFill>
                <a:latin typeface="Times New Roman CYR" panose="02020603050405020304" pitchFamily="18" charset="0"/>
                <a:ea typeface="Calibri" panose="020F0502020204030204" pitchFamily="34" charset="0"/>
              </a:rPr>
              <a:t>при проходе вагона через тоннель во избежание засасывания в вагон дыма вентиляционный агрегат рекомендуется выключать</a:t>
            </a:r>
            <a:endParaRPr lang="ru-RU" sz="2000" dirty="0"/>
          </a:p>
        </p:txBody>
      </p:sp>
    </p:spTree>
    <p:extLst>
      <p:ext uri="{BB962C8B-B14F-4D97-AF65-F5344CB8AC3E}">
        <p14:creationId xmlns:p14="http://schemas.microsoft.com/office/powerpoint/2010/main" xmlns="" val="1694069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8050BC6E-A95C-409F-A418-DF6A7C03F39E}"/>
              </a:ext>
            </a:extLst>
          </p:cNvPr>
          <p:cNvSpPr/>
          <p:nvPr/>
        </p:nvSpPr>
        <p:spPr>
          <a:xfrm>
            <a:off x="251520" y="117693"/>
            <a:ext cx="8640960" cy="6740307"/>
          </a:xfrm>
          <a:prstGeom prst="rect">
            <a:avLst/>
          </a:prstGeom>
        </p:spPr>
        <p:txBody>
          <a:bodyPr wrap="square">
            <a:spAutoFit/>
          </a:bodyPr>
          <a:lstStyle/>
          <a:p>
            <a:r>
              <a:rPr lang="ru-RU" sz="2400" b="1" dirty="0">
                <a:solidFill>
                  <a:srgbClr val="000000"/>
                </a:solidFill>
                <a:latin typeface="Times New Roman" panose="02020603050405020304" pitchFamily="18" charset="0"/>
              </a:rPr>
              <a:t>ПРИЗНАКОМ НЕДОСТАТОЧНОЙ ВЕНТИЛЯЦИИ </a:t>
            </a:r>
            <a:r>
              <a:rPr lang="ru-RU" sz="2400" dirty="0">
                <a:solidFill>
                  <a:srgbClr val="000000"/>
                </a:solidFill>
                <a:latin typeface="Times New Roman" panose="02020603050405020304" pitchFamily="18" charset="0"/>
              </a:rPr>
              <a:t>могут служить субъективные оценки пассажиров и самого проводника, </a:t>
            </a:r>
            <a:r>
              <a:rPr lang="ru-RU" sz="2400" u="sng" dirty="0">
                <a:solidFill>
                  <a:srgbClr val="000000"/>
                </a:solidFill>
                <a:latin typeface="Times New Roman" panose="02020603050405020304" pitchFamily="18" charset="0"/>
              </a:rPr>
              <a:t>высокая влажность воздуха, сильное запотевание окон</a:t>
            </a:r>
            <a:r>
              <a:rPr lang="ru-RU" sz="2400" dirty="0">
                <a:solidFill>
                  <a:srgbClr val="000000"/>
                </a:solidFill>
                <a:latin typeface="Times New Roman" panose="02020603050405020304" pitchFamily="18" charset="0"/>
              </a:rPr>
              <a:t>. В этом случае необходимо усилить обмен воздуха в вагоне переключением вентилятора на максимальную подачу.</a:t>
            </a:r>
          </a:p>
          <a:p>
            <a:r>
              <a:rPr lang="ru-RU" sz="2400" b="1" dirty="0">
                <a:solidFill>
                  <a:srgbClr val="000000"/>
                </a:solidFill>
                <a:latin typeface="Times New Roman" panose="02020603050405020304" pitchFamily="18" charset="0"/>
              </a:rPr>
              <a:t>ПРИНАКОМ ПЛОХОЙ РАБОТЫ ВЕНТИЛЯЦИИ </a:t>
            </a:r>
            <a:r>
              <a:rPr lang="ru-RU" sz="2400" dirty="0">
                <a:solidFill>
                  <a:srgbClr val="000000"/>
                </a:solidFill>
                <a:latin typeface="Times New Roman" panose="02020603050405020304" pitchFamily="18" charset="0"/>
              </a:rPr>
              <a:t>- является налѐт пыли внутри вагона.  Заслонки в дверях туалетов во время работы вентилятора должны быть открыты. </a:t>
            </a:r>
          </a:p>
          <a:p>
            <a:r>
              <a:rPr lang="ru-RU" sz="2400" dirty="0">
                <a:solidFill>
                  <a:srgbClr val="000000"/>
                </a:solidFill>
                <a:latin typeface="Times New Roman" panose="02020603050405020304" pitchFamily="18" charset="0"/>
              </a:rPr>
              <a:t>Дефлекторы в салоне приоткрывают на 10 – 15мм, чтобы использованный воздух мог свободно выходить из вагона.  В не котловом конце вагона дефлекторы рекомендуется приоткрывать больше, чем в котловом, примерно на 20 – 25см. В котельном отделении дефлекторы должны быть открыты всегда независимо от времени года.                                          </a:t>
            </a:r>
            <a:r>
              <a:rPr lang="ru-RU" sz="2400" b="1" dirty="0">
                <a:solidFill>
                  <a:srgbClr val="000000"/>
                </a:solidFill>
                <a:latin typeface="Times New Roman" panose="02020603050405020304" pitchFamily="18" charset="0"/>
              </a:rPr>
              <a:t>Рециркуляция воздуха </a:t>
            </a:r>
            <a:r>
              <a:rPr lang="ru-RU" sz="2400" dirty="0">
                <a:solidFill>
                  <a:srgbClr val="000000"/>
                </a:solidFill>
                <a:latin typeface="Times New Roman" panose="02020603050405020304" pitchFamily="18" charset="0"/>
              </a:rPr>
              <a:t>Рециркуляция воздуха – процесс смешивания части отработанного воздуха из вагона со свежим, для того чтобы меньше подогревать воздух в калорифере – только в купированных вагонах.</a:t>
            </a:r>
            <a:endParaRPr lang="ru-RU" sz="2400" dirty="0"/>
          </a:p>
        </p:txBody>
      </p:sp>
    </p:spTree>
    <p:extLst>
      <p:ext uri="{BB962C8B-B14F-4D97-AF65-F5344CB8AC3E}">
        <p14:creationId xmlns:p14="http://schemas.microsoft.com/office/powerpoint/2010/main" xmlns="" val="1114515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C9D94E44-762D-41B8-A3B9-2D9B77D07877}"/>
              </a:ext>
            </a:extLst>
          </p:cNvPr>
          <p:cNvPicPr>
            <a:picLocks noChangeAspect="1"/>
          </p:cNvPicPr>
          <p:nvPr/>
        </p:nvPicPr>
        <p:blipFill>
          <a:blip r:embed="rId2"/>
          <a:stretch>
            <a:fillRect/>
          </a:stretch>
        </p:blipFill>
        <p:spPr>
          <a:xfrm>
            <a:off x="827584" y="110717"/>
            <a:ext cx="7272808" cy="6839725"/>
          </a:xfrm>
          <a:prstGeom prst="rect">
            <a:avLst/>
          </a:prstGeom>
        </p:spPr>
      </p:pic>
    </p:spTree>
    <p:extLst>
      <p:ext uri="{BB962C8B-B14F-4D97-AF65-F5344CB8AC3E}">
        <p14:creationId xmlns:p14="http://schemas.microsoft.com/office/powerpoint/2010/main" xmlns="" val="598825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6AA7D16A-4215-4F3C-B923-B70F5DF51AFB}"/>
              </a:ext>
            </a:extLst>
          </p:cNvPr>
          <p:cNvSpPr/>
          <p:nvPr/>
        </p:nvSpPr>
        <p:spPr>
          <a:xfrm>
            <a:off x="395536" y="620688"/>
            <a:ext cx="8352928" cy="536146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07000"/>
              </a:lnSpc>
              <a:spcAft>
                <a:spcPts val="0"/>
              </a:spcAft>
            </a:pP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Одно из важнейших условий обеспечения необходимого </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комфорта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пассажиров в вагонах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качественное состояние воздуха.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Система вентиляции в пассажирских вагонах должна отвечать сле</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дующим требованиям: количество подаваемого в вагон наружного воздуха на одного пассажира составляет летом 25 м</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ч, зимой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20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м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ч; температура воздуха в вагоне летом 22...26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зимой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18...22 °C;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допускаемые колебания температуры по длине вагона на одном уровне по высоте не более 3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наибольшая скорость движения воздуха в зонах пребывания пассажиров 0,25 м/с; наибольшее допустимое содержание пыли 1 мг/м</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углекислого газа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0,1 %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по объему; относительная влажность воздуха в вагоне в пределах 30...60 %.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С увеличением скорости движения пассажирских поездов </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резко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возрастает попадание пыли в вагон снаружи даже при </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закрытых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окнах, дверях и дефлекторах, поэтому применяемая система вентиляции должна создавать необходимый подпор воздуха </a:t>
            </a:r>
            <a:r>
              <a:rPr lang="ru-RU" sz="2000" dirty="0" smtClean="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изнутри </a:t>
            </a:r>
            <a:r>
              <a:rPr lang="ru-RU" sz="2000" dirty="0">
                <a:solidFill>
                  <a:srgbClr val="000000"/>
                </a:solidFill>
                <a:latin typeface="Times New Roman CYR" panose="02020603050405020304" pitchFamily="18" charset="0"/>
                <a:ea typeface="Calibri" panose="020F0502020204030204" pitchFamily="34" charset="0"/>
                <a:cs typeface="Times New Roman" panose="02020603050405020304" pitchFamily="18" charset="0"/>
              </a:rPr>
              <a:t>вагона, чтобы одновременно обеспечить обмен воздуха и исключить попадание пыли снаружи.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968102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BFCBE54D-05FC-4CD5-A3D5-2BE62CA59A7B}"/>
              </a:ext>
            </a:extLst>
          </p:cNvPr>
          <p:cNvSpPr/>
          <p:nvPr/>
        </p:nvSpPr>
        <p:spPr>
          <a:xfrm>
            <a:off x="179512" y="1052736"/>
            <a:ext cx="8496944" cy="4247317"/>
          </a:xfrm>
          <a:prstGeom prst="rect">
            <a:avLst/>
          </a:prstGeom>
        </p:spPr>
        <p:txBody>
          <a:bodyPr wrap="square">
            <a:spAutoFit/>
          </a:bodyPr>
          <a:lstStyle/>
          <a:p>
            <a:r>
              <a:rPr lang="ru-RU" b="1" dirty="0">
                <a:solidFill>
                  <a:srgbClr val="000000"/>
                </a:solidFill>
                <a:latin typeface="Times New Roman" panose="02020603050405020304" pitchFamily="18" charset="0"/>
              </a:rPr>
              <a:t>Существуют два вида вентиляции в пассажирских вагонах: 1.ЕСТЕСТВЕННАЯ: </a:t>
            </a:r>
            <a:r>
              <a:rPr lang="ru-RU" dirty="0">
                <a:solidFill>
                  <a:srgbClr val="000000"/>
                </a:solidFill>
                <a:latin typeface="Times New Roman" panose="02020603050405020304" pitchFamily="18" charset="0"/>
              </a:rPr>
              <a:t>летом –  свежий воздух попадает через окна, форточки, </a:t>
            </a:r>
            <a:r>
              <a:rPr lang="ru-RU" dirty="0" err="1">
                <a:solidFill>
                  <a:srgbClr val="000000"/>
                </a:solidFill>
                <a:latin typeface="Times New Roman" panose="02020603050405020304" pitchFamily="18" charset="0"/>
              </a:rPr>
              <a:t>путѐм</a:t>
            </a:r>
            <a:r>
              <a:rPr lang="ru-RU" dirty="0">
                <a:solidFill>
                  <a:srgbClr val="000000"/>
                </a:solidFill>
                <a:latin typeface="Times New Roman" panose="02020603050405020304" pitchFamily="18" charset="0"/>
              </a:rPr>
              <a:t> открывания торцевых тамбурных дверей (летом), а удаляется через дефлекторы которые находятся на крыше вагона. Однако при скоростях движения 100 км /ч и более не рекомендуется открывать окна в вагонах из -за попадания снаружи большого количества пыли, мелких  камней поэтому применяют механическую вентиляцию и кондиционирование воздуха в вагоне. </a:t>
            </a:r>
          </a:p>
          <a:p>
            <a:r>
              <a:rPr lang="ru-RU" b="1" dirty="0">
                <a:solidFill>
                  <a:srgbClr val="000000"/>
                </a:solidFill>
                <a:latin typeface="Times New Roman" panose="02020603050405020304" pitchFamily="18" charset="0"/>
              </a:rPr>
              <a:t>2.ПРИТОЧНО-МЕХАНИЧЕСКАЯ </a:t>
            </a:r>
            <a:r>
              <a:rPr lang="ru-RU" dirty="0">
                <a:solidFill>
                  <a:srgbClr val="000000"/>
                </a:solidFill>
                <a:latin typeface="Times New Roman" panose="02020603050405020304" pitchFamily="18" charset="0"/>
              </a:rPr>
              <a:t>– с помощью вентиляционной установки  работы электрического вентиляционного агрегата, который находится в потолочной части косого коридора.</a:t>
            </a:r>
          </a:p>
          <a:p>
            <a:r>
              <a:rPr lang="ru-RU" dirty="0">
                <a:solidFill>
                  <a:srgbClr val="000000"/>
                </a:solidFill>
                <a:latin typeface="Times New Roman" panose="02020603050405020304" pitchFamily="18" charset="0"/>
              </a:rPr>
              <a:t>В вагонах где имеется система охлаждения (кондиционирования) воздуха в обязательном случае применяется приточно-механическая вентиляция.</a:t>
            </a:r>
          </a:p>
          <a:p>
            <a:r>
              <a:rPr lang="ru-RU" dirty="0">
                <a:solidFill>
                  <a:srgbClr val="000000"/>
                </a:solidFill>
                <a:latin typeface="Times New Roman" panose="02020603050405020304" pitchFamily="18" charset="0"/>
              </a:rPr>
              <a:t>Двигатель принудительной вентиляции расположен с рабочей стороны вагона в потолочном пространстве рабочего тамбура, вместе с крыльчатками и воздухозаборником.</a:t>
            </a:r>
            <a:endParaRPr lang="ru-RU" dirty="0"/>
          </a:p>
        </p:txBody>
      </p:sp>
    </p:spTree>
    <p:extLst>
      <p:ext uri="{BB962C8B-B14F-4D97-AF65-F5344CB8AC3E}">
        <p14:creationId xmlns:p14="http://schemas.microsoft.com/office/powerpoint/2010/main" xmlns="" val="4190744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CB1F9D29-CCD5-4EC3-AD38-8A0BB2FD02D5}"/>
              </a:ext>
            </a:extLst>
          </p:cNvPr>
          <p:cNvPicPr>
            <a:picLocks noChangeAspect="1"/>
          </p:cNvPicPr>
          <p:nvPr/>
        </p:nvPicPr>
        <p:blipFill>
          <a:blip r:embed="rId2" cstate="print"/>
          <a:stretch>
            <a:fillRect/>
          </a:stretch>
        </p:blipFill>
        <p:spPr>
          <a:xfrm>
            <a:off x="20379" y="-20869"/>
            <a:ext cx="9144000" cy="4057424"/>
          </a:xfrm>
          <a:prstGeom prst="rect">
            <a:avLst/>
          </a:prstGeom>
        </p:spPr>
      </p:pic>
      <p:sp>
        <p:nvSpPr>
          <p:cNvPr id="4" name="Прямоугольник 3">
            <a:extLst>
              <a:ext uri="{FF2B5EF4-FFF2-40B4-BE49-F238E27FC236}">
                <a16:creationId xmlns:a16="http://schemas.microsoft.com/office/drawing/2014/main" xmlns="" id="{2B53E779-7803-4483-9693-FF3DC5B482E3}"/>
              </a:ext>
            </a:extLst>
          </p:cNvPr>
          <p:cNvSpPr/>
          <p:nvPr/>
        </p:nvSpPr>
        <p:spPr>
          <a:xfrm>
            <a:off x="395536" y="4653136"/>
            <a:ext cx="4572000" cy="1200329"/>
          </a:xfrm>
          <a:prstGeom prst="rect">
            <a:avLst/>
          </a:prstGeom>
        </p:spPr>
        <p:txBody>
          <a:bodyPr>
            <a:spAutoFit/>
          </a:bodyPr>
          <a:lstStyle/>
          <a:p>
            <a:r>
              <a:rPr lang="ru-RU" i="1" dirty="0">
                <a:solidFill>
                  <a:srgbClr val="000000"/>
                </a:solidFill>
                <a:latin typeface="Times New Roman" panose="02020603050405020304" pitchFamily="18" charset="0"/>
              </a:rPr>
              <a:t>1 —</a:t>
            </a:r>
            <a:r>
              <a:rPr lang="ru-RU" dirty="0">
                <a:solidFill>
                  <a:srgbClr val="000000"/>
                </a:solidFill>
                <a:latin typeface="Times New Roman" panose="02020603050405020304" pitchFamily="18" charset="0"/>
              </a:rPr>
              <a:t> инерционный фильтр; 2 — масляный фильтр; </a:t>
            </a:r>
            <a:r>
              <a:rPr lang="ru-RU" i="1" dirty="0">
                <a:solidFill>
                  <a:srgbClr val="000000"/>
                </a:solidFill>
                <a:latin typeface="Times New Roman" panose="02020603050405020304" pitchFamily="18" charset="0"/>
              </a:rPr>
              <a:t>3</a:t>
            </a:r>
            <a:r>
              <a:rPr lang="ru-RU" dirty="0">
                <a:solidFill>
                  <a:srgbClr val="000000"/>
                </a:solidFill>
                <a:latin typeface="Times New Roman" panose="02020603050405020304" pitchFamily="18" charset="0"/>
              </a:rPr>
              <a:t> — ротор; </a:t>
            </a:r>
            <a:r>
              <a:rPr lang="ru-RU" i="1" dirty="0">
                <a:solidFill>
                  <a:srgbClr val="000000"/>
                </a:solidFill>
                <a:latin typeface="Times New Roman" panose="02020603050405020304" pitchFamily="18" charset="0"/>
              </a:rPr>
              <a:t>4 —</a:t>
            </a:r>
            <a:r>
              <a:rPr lang="ru-RU" dirty="0">
                <a:solidFill>
                  <a:srgbClr val="000000"/>
                </a:solidFill>
                <a:latin typeface="Times New Roman" panose="02020603050405020304" pitchFamily="18" charset="0"/>
              </a:rPr>
              <a:t> кожух; 5 — электродвигатель; 6 — рама 7— крышка люка</a:t>
            </a:r>
            <a:endParaRPr lang="ru-RU" dirty="0"/>
          </a:p>
        </p:txBody>
      </p:sp>
      <p:pic>
        <p:nvPicPr>
          <p:cNvPr id="5" name="Рисунок 4">
            <a:extLst>
              <a:ext uri="{FF2B5EF4-FFF2-40B4-BE49-F238E27FC236}">
                <a16:creationId xmlns:a16="http://schemas.microsoft.com/office/drawing/2014/main" xmlns="" id="{D18E100B-8312-48A9-BBBE-56983379D1A1}"/>
              </a:ext>
            </a:extLst>
          </p:cNvPr>
          <p:cNvPicPr>
            <a:picLocks noChangeAspect="1"/>
          </p:cNvPicPr>
          <p:nvPr/>
        </p:nvPicPr>
        <p:blipFill>
          <a:blip r:embed="rId3" cstate="print"/>
          <a:stretch>
            <a:fillRect/>
          </a:stretch>
        </p:blipFill>
        <p:spPr>
          <a:xfrm>
            <a:off x="4860032" y="4293096"/>
            <a:ext cx="2736214" cy="2232248"/>
          </a:xfrm>
          <a:prstGeom prst="rect">
            <a:avLst/>
          </a:prstGeom>
        </p:spPr>
      </p:pic>
    </p:spTree>
    <p:extLst>
      <p:ext uri="{BB962C8B-B14F-4D97-AF65-F5344CB8AC3E}">
        <p14:creationId xmlns:p14="http://schemas.microsoft.com/office/powerpoint/2010/main" xmlns="" val="26894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0822D959-C0F6-4FCD-8BB0-39798DEA4A3D}"/>
              </a:ext>
            </a:extLst>
          </p:cNvPr>
          <p:cNvPicPr>
            <a:picLocks noChangeAspect="1"/>
          </p:cNvPicPr>
          <p:nvPr/>
        </p:nvPicPr>
        <p:blipFill>
          <a:blip r:embed="rId2"/>
          <a:stretch>
            <a:fillRect/>
          </a:stretch>
        </p:blipFill>
        <p:spPr>
          <a:xfrm>
            <a:off x="323528" y="332656"/>
            <a:ext cx="8064896" cy="4374714"/>
          </a:xfrm>
          <a:prstGeom prst="rect">
            <a:avLst/>
          </a:prstGeom>
        </p:spPr>
      </p:pic>
      <p:sp>
        <p:nvSpPr>
          <p:cNvPr id="3" name="Прямоугольник 2">
            <a:extLst>
              <a:ext uri="{FF2B5EF4-FFF2-40B4-BE49-F238E27FC236}">
                <a16:creationId xmlns:a16="http://schemas.microsoft.com/office/drawing/2014/main" xmlns="" id="{BD830EE3-607F-4473-B0AE-B11CD6C7C646}"/>
              </a:ext>
            </a:extLst>
          </p:cNvPr>
          <p:cNvSpPr/>
          <p:nvPr/>
        </p:nvSpPr>
        <p:spPr>
          <a:xfrm>
            <a:off x="1151620" y="5085184"/>
            <a:ext cx="6840760" cy="1015663"/>
          </a:xfrm>
          <a:prstGeom prst="rect">
            <a:avLst/>
          </a:prstGeom>
        </p:spPr>
        <p:txBody>
          <a:bodyPr wrap="square">
            <a:spAutoFit/>
          </a:bodyPr>
          <a:lstStyle/>
          <a:p>
            <a:r>
              <a:rPr lang="ru-RU" sz="2000" i="1" dirty="0">
                <a:solidFill>
                  <a:srgbClr val="000000"/>
                </a:solidFill>
                <a:latin typeface="Times New Roman" panose="02020603050405020304" pitchFamily="18" charset="0"/>
              </a:rPr>
              <a:t>1 —</a:t>
            </a:r>
            <a:r>
              <a:rPr lang="ru-RU" sz="2000" dirty="0">
                <a:solidFill>
                  <a:srgbClr val="000000"/>
                </a:solidFill>
                <a:latin typeface="Times New Roman" panose="02020603050405020304" pitchFamily="18" charset="0"/>
              </a:rPr>
              <a:t> указатель положения заслонки; 2 — заслонка; </a:t>
            </a:r>
            <a:r>
              <a:rPr lang="ru-RU" sz="2000" i="1" dirty="0">
                <a:solidFill>
                  <a:srgbClr val="000000"/>
                </a:solidFill>
                <a:latin typeface="Times New Roman" panose="02020603050405020304" pitchFamily="18" charset="0"/>
              </a:rPr>
              <a:t>3 —</a:t>
            </a:r>
            <a:r>
              <a:rPr lang="ru-RU" sz="2000" dirty="0">
                <a:solidFill>
                  <a:srgbClr val="000000"/>
                </a:solidFill>
                <a:latin typeface="Times New Roman" panose="02020603050405020304" pitchFamily="18" charset="0"/>
              </a:rPr>
              <a:t> наддверный лист; </a:t>
            </a:r>
            <a:r>
              <a:rPr lang="ru-RU" sz="2000" i="1" dirty="0">
                <a:solidFill>
                  <a:srgbClr val="000000"/>
                </a:solidFill>
                <a:latin typeface="Times New Roman" panose="02020603050405020304" pitchFamily="18" charset="0"/>
              </a:rPr>
              <a:t>4 —</a:t>
            </a:r>
            <a:r>
              <a:rPr lang="ru-RU" sz="2000" dirty="0">
                <a:solidFill>
                  <a:srgbClr val="000000"/>
                </a:solidFill>
                <a:latin typeface="Times New Roman" panose="02020603050405020304" pitchFamily="18" charset="0"/>
              </a:rPr>
              <a:t> заборные жалюзи; </a:t>
            </a:r>
            <a:r>
              <a:rPr lang="ru-RU" sz="2000" i="1" dirty="0">
                <a:solidFill>
                  <a:srgbClr val="000000"/>
                </a:solidFill>
                <a:latin typeface="Times New Roman" panose="02020603050405020304" pitchFamily="18" charset="0"/>
              </a:rPr>
              <a:t>5</a:t>
            </a:r>
            <a:r>
              <a:rPr lang="ru-RU" sz="2000" dirty="0">
                <a:solidFill>
                  <a:srgbClr val="000000"/>
                </a:solidFill>
                <a:latin typeface="Times New Roman" panose="02020603050405020304" pitchFamily="18" charset="0"/>
              </a:rPr>
              <a:t> — рукоятки; </a:t>
            </a:r>
            <a:r>
              <a:rPr lang="ru-RU" sz="2000" i="1" dirty="0">
                <a:solidFill>
                  <a:srgbClr val="000000"/>
                </a:solidFill>
                <a:latin typeface="Times New Roman" panose="02020603050405020304" pitchFamily="18" charset="0"/>
              </a:rPr>
              <a:t>6 —</a:t>
            </a:r>
            <a:r>
              <a:rPr lang="ru-RU" sz="2000" dirty="0">
                <a:solidFill>
                  <a:srgbClr val="000000"/>
                </a:solidFill>
                <a:latin typeface="Times New Roman" panose="02020603050405020304" pitchFamily="18" charset="0"/>
              </a:rPr>
              <a:t> фильтр</a:t>
            </a:r>
            <a:endParaRPr lang="ru-RU" sz="2000" dirty="0"/>
          </a:p>
        </p:txBody>
      </p:sp>
    </p:spTree>
    <p:extLst>
      <p:ext uri="{BB962C8B-B14F-4D97-AF65-F5344CB8AC3E}">
        <p14:creationId xmlns:p14="http://schemas.microsoft.com/office/powerpoint/2010/main" xmlns="" val="2192876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4D54A9BD-B909-4758-9F8C-DA0BDE8A0097}"/>
              </a:ext>
            </a:extLst>
          </p:cNvPr>
          <p:cNvPicPr>
            <a:picLocks noChangeAspect="1"/>
          </p:cNvPicPr>
          <p:nvPr/>
        </p:nvPicPr>
        <p:blipFill>
          <a:blip r:embed="rId2"/>
          <a:stretch>
            <a:fillRect/>
          </a:stretch>
        </p:blipFill>
        <p:spPr>
          <a:xfrm>
            <a:off x="1907704" y="12122"/>
            <a:ext cx="5095875" cy="4762500"/>
          </a:xfrm>
          <a:prstGeom prst="rect">
            <a:avLst/>
          </a:prstGeom>
        </p:spPr>
      </p:pic>
      <p:sp>
        <p:nvSpPr>
          <p:cNvPr id="3" name="TextBox 2">
            <a:extLst>
              <a:ext uri="{FF2B5EF4-FFF2-40B4-BE49-F238E27FC236}">
                <a16:creationId xmlns:a16="http://schemas.microsoft.com/office/drawing/2014/main" xmlns="" id="{F988F119-7433-4AC7-8910-7A53F13EDBA1}"/>
              </a:ext>
            </a:extLst>
          </p:cNvPr>
          <p:cNvSpPr txBox="1"/>
          <p:nvPr/>
        </p:nvSpPr>
        <p:spPr>
          <a:xfrm>
            <a:off x="539552" y="5229200"/>
            <a:ext cx="8093562" cy="646331"/>
          </a:xfrm>
          <a:prstGeom prst="rect">
            <a:avLst/>
          </a:prstGeom>
          <a:noFill/>
        </p:spPr>
        <p:txBody>
          <a:bodyPr wrap="none" rtlCol="0">
            <a:spAutoFit/>
          </a:bodyPr>
          <a:lstStyle/>
          <a:p>
            <a:r>
              <a:rPr lang="ru-RU" dirty="0"/>
              <a:t>1-решетка  2- </a:t>
            </a:r>
            <a:r>
              <a:rPr lang="ru-RU" dirty="0" err="1"/>
              <a:t>конфузор</a:t>
            </a:r>
            <a:r>
              <a:rPr lang="ru-RU" dirty="0"/>
              <a:t>  3- вент. канал   4-пылеулавливатель   </a:t>
            </a:r>
          </a:p>
          <a:p>
            <a:r>
              <a:rPr lang="ru-RU" dirty="0"/>
              <a:t>5- фильтрующая решетка    6- пылевой канал   7- аэродинамический очиститель </a:t>
            </a:r>
          </a:p>
        </p:txBody>
      </p:sp>
    </p:spTree>
    <p:extLst>
      <p:ext uri="{BB962C8B-B14F-4D97-AF65-F5344CB8AC3E}">
        <p14:creationId xmlns:p14="http://schemas.microsoft.com/office/powerpoint/2010/main" xmlns="" val="2301563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3D80F83F-BD13-4CF2-B69F-B8D8DCDD59CA}"/>
              </a:ext>
            </a:extLst>
          </p:cNvPr>
          <p:cNvSpPr/>
          <p:nvPr/>
        </p:nvSpPr>
        <p:spPr>
          <a:xfrm>
            <a:off x="179512" y="751344"/>
            <a:ext cx="8424936" cy="5632311"/>
          </a:xfrm>
          <a:prstGeom prst="rect">
            <a:avLst/>
          </a:prstGeom>
        </p:spPr>
        <p:txBody>
          <a:bodyPr wrap="square">
            <a:spAutoFit/>
          </a:bodyPr>
          <a:lstStyle/>
          <a:p>
            <a:pPr algn="ctr"/>
            <a:r>
              <a:rPr lang="ru-RU" sz="2400" b="1" dirty="0">
                <a:solidFill>
                  <a:srgbClr val="000000"/>
                </a:solidFill>
                <a:latin typeface="Times New Roman" panose="02020603050405020304" pitchFamily="18" charset="0"/>
              </a:rPr>
              <a:t>УСТРОЙСТВО  МЕХАНИЧЕСКОЙ ВЕНТИЛЯЦИИ</a:t>
            </a:r>
            <a:r>
              <a:rPr lang="ru-RU" sz="2400" dirty="0">
                <a:solidFill>
                  <a:srgbClr val="000000"/>
                </a:solidFill>
                <a:latin typeface="Times New Roman" panose="02020603050405020304" pitchFamily="18" charset="0"/>
              </a:rPr>
              <a:t>.</a:t>
            </a:r>
          </a:p>
          <a:p>
            <a:endParaRPr lang="ru-RU" sz="2400" b="1" dirty="0">
              <a:solidFill>
                <a:srgbClr val="000000"/>
              </a:solidFill>
              <a:latin typeface="Times New Roman" panose="02020603050405020304" pitchFamily="18" charset="0"/>
            </a:endParaRPr>
          </a:p>
          <a:p>
            <a:r>
              <a:rPr lang="ru-RU" sz="2400" b="1" dirty="0">
                <a:solidFill>
                  <a:srgbClr val="000000"/>
                </a:solidFill>
                <a:latin typeface="Times New Roman" panose="02020603050405020304" pitchFamily="18" charset="0"/>
              </a:rPr>
              <a:t>1.ЗАБОРНЫЕ РЕШЁТКИ  (ЖАЛЮЗИ )  </a:t>
            </a:r>
            <a:r>
              <a:rPr lang="ru-RU" sz="2400" dirty="0">
                <a:solidFill>
                  <a:srgbClr val="000000"/>
                </a:solidFill>
                <a:latin typeface="Times New Roman" panose="02020603050405020304" pitchFamily="18" charset="0"/>
              </a:rPr>
              <a:t>– располагаются с правой и левой стороны вагона. Заборные жалюзи предназначены для засасывания свежего воздуха в систему вентиляции и представляют собой планки, приваренные под углом 7° к прорезям направляющих реек воздухозаборного короба. За решётками располагаются заслонки. </a:t>
            </a:r>
          </a:p>
          <a:p>
            <a:endParaRPr lang="ru-RU" sz="2400" dirty="0">
              <a:solidFill>
                <a:srgbClr val="000000"/>
              </a:solidFill>
              <a:latin typeface="Times New Roman" panose="02020603050405020304" pitchFamily="18" charset="0"/>
            </a:endParaRPr>
          </a:p>
          <a:p>
            <a:r>
              <a:rPr lang="ru-RU" sz="2400" b="1" dirty="0">
                <a:solidFill>
                  <a:srgbClr val="000000"/>
                </a:solidFill>
                <a:latin typeface="Times New Roman" panose="02020603050405020304" pitchFamily="18" charset="0"/>
              </a:rPr>
              <a:t>2. ИНЕРЦИОННЫЙ ФИЛЬТР </a:t>
            </a:r>
            <a:r>
              <a:rPr lang="ru-RU" sz="2400" dirty="0">
                <a:solidFill>
                  <a:srgbClr val="000000"/>
                </a:solidFill>
                <a:latin typeface="Times New Roman" panose="02020603050405020304" pitchFamily="18" charset="0"/>
              </a:rPr>
              <a:t>предназначен для удаления крупных частиц пыли под действием центробежных сил. Отделенная пыль через фильтрующую решетку поступает в пылесборник, соединенный с аэродинамическим очистительным устройством, работающим при движении поезда </a:t>
            </a:r>
            <a:r>
              <a:rPr lang="ru-RU" sz="2400" dirty="0">
                <a:latin typeface="Times New Roman" panose="02020603050405020304" pitchFamily="18" charset="0"/>
                <a:cs typeface="Times New Roman" panose="02020603050405020304" pitchFamily="18" charset="0"/>
              </a:rPr>
              <a:t>от набегающего потока воздуха</a:t>
            </a:r>
          </a:p>
        </p:txBody>
      </p:sp>
    </p:spTree>
    <p:extLst>
      <p:ext uri="{BB962C8B-B14F-4D97-AF65-F5344CB8AC3E}">
        <p14:creationId xmlns:p14="http://schemas.microsoft.com/office/powerpoint/2010/main" xmlns="" val="409562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D71C4BD-50F7-4087-A359-DC10DCD3A9B2}"/>
              </a:ext>
            </a:extLst>
          </p:cNvPr>
          <p:cNvSpPr/>
          <p:nvPr/>
        </p:nvSpPr>
        <p:spPr>
          <a:xfrm>
            <a:off x="359532" y="548680"/>
            <a:ext cx="8424936" cy="5324535"/>
          </a:xfrm>
          <a:prstGeom prst="rect">
            <a:avLst/>
          </a:prstGeom>
        </p:spPr>
        <p:txBody>
          <a:bodyPr wrap="square">
            <a:spAutoFit/>
          </a:bodyPr>
          <a:lstStyle/>
          <a:p>
            <a:r>
              <a:rPr lang="ru-RU" sz="2000" b="1" dirty="0">
                <a:solidFill>
                  <a:srgbClr val="000000"/>
                </a:solidFill>
                <a:latin typeface="Times New Roman" panose="02020603050405020304" pitchFamily="18" charset="0"/>
              </a:rPr>
              <a:t>3. ФИЛЬТРЫ </a:t>
            </a:r>
            <a:r>
              <a:rPr lang="ru-RU" sz="2000" dirty="0">
                <a:solidFill>
                  <a:srgbClr val="000000"/>
                </a:solidFill>
                <a:latin typeface="Times New Roman" panose="02020603050405020304" pitchFamily="18" charset="0"/>
              </a:rPr>
              <a:t>– предназначены для  окончательной очистки воздуха от пыли и других механических примесей, изготавливаются из мелкой металлической сетки сложенной в несколько слоев и пропитанной смазкой. Находятся между крышей и потолком в тамбуре с рабочей стороны вагона, их меняют в зависимости от загрязнения  летом 2 раза в месяц, зимой 1раз в месяц </a:t>
            </a:r>
            <a:r>
              <a:rPr lang="ru-RU" sz="2000" dirty="0"/>
              <a:t>. Сетчатые фильтры пропитаны специальным маслом  (всего их четыре) позволяют окончательно очищать поступающий воздух. Каждый фильтр состоит из корпуса, представляющего собой коробку, в которой уложены пять сеток размером 2,5 х 0,5 мм, четыре сетки размером 1,2 х 0,32 мм, три сетки размером 0,63 х 0,25 мм, и рамки с сеткой. </a:t>
            </a:r>
          </a:p>
          <a:p>
            <a:r>
              <a:rPr lang="ru-RU" sz="2000" b="1" dirty="0"/>
              <a:t>4. ВЕНТИЛЯЦИОННЫЙ АГРЕГАТ (ВЕНТИЛЯТОР)- </a:t>
            </a:r>
            <a:r>
              <a:rPr lang="ru-RU" sz="2000" dirty="0"/>
              <a:t>вентиляционный агрегат (вентилятор)  служит для подачи очищенного воздуха в вагон и состоит из двух вентиляторов и электродвигателя, и кожухов вентиляторов.  Вентиляторы и электродвигатель смонтированы на общей раме. </a:t>
            </a:r>
          </a:p>
          <a:p>
            <a:r>
              <a:rPr lang="ru-RU" sz="2000" b="1" dirty="0"/>
              <a:t>5.ДИФФУЗОР</a:t>
            </a:r>
            <a:r>
              <a:rPr lang="ru-RU" sz="2000" dirty="0"/>
              <a:t>- предназначен для соединения  вентиляционного агрегата с калорифером и состоит из брезентового раструба, двух квадратных и одного прямоугольного фланцев (из плотной ткани) .</a:t>
            </a:r>
          </a:p>
        </p:txBody>
      </p:sp>
    </p:spTree>
    <p:extLst>
      <p:ext uri="{BB962C8B-B14F-4D97-AF65-F5344CB8AC3E}">
        <p14:creationId xmlns:p14="http://schemas.microsoft.com/office/powerpoint/2010/main" xmlns="" val="947309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49FC481-7127-48C3-9528-F112E4D2466D}"/>
              </a:ext>
            </a:extLst>
          </p:cNvPr>
          <p:cNvSpPr/>
          <p:nvPr/>
        </p:nvSpPr>
        <p:spPr>
          <a:xfrm>
            <a:off x="467544" y="1166843"/>
            <a:ext cx="8352928" cy="4524315"/>
          </a:xfrm>
          <a:prstGeom prst="rect">
            <a:avLst/>
          </a:prstGeom>
        </p:spPr>
        <p:txBody>
          <a:bodyPr wrap="square">
            <a:spAutoFit/>
          </a:bodyPr>
          <a:lstStyle/>
          <a:p>
            <a:r>
              <a:rPr lang="ru-RU" sz="2400" b="1" dirty="0">
                <a:solidFill>
                  <a:srgbClr val="000000"/>
                </a:solidFill>
                <a:latin typeface="Times New Roman" panose="02020603050405020304" pitchFamily="18" charset="0"/>
              </a:rPr>
              <a:t>6. ВОЗДУХОНАГРЕВАТЕЛЬ (КАЛОРИФЕР)- </a:t>
            </a:r>
            <a:r>
              <a:rPr lang="ru-RU" sz="2400" dirty="0">
                <a:solidFill>
                  <a:srgbClr val="000000"/>
                </a:solidFill>
                <a:latin typeface="Times New Roman" panose="02020603050405020304" pitchFamily="18" charset="0"/>
              </a:rPr>
              <a:t>служит  для подогрева воздуха подаваемого в зимнее время года и в переходный период; Конфузор соединяет калорифер с воздуховодом – все находится в потолочном пространстве с рабочей стороны вагона. Для доступа к нему в потолке коридора котлового конца имеется люк. </a:t>
            </a:r>
          </a:p>
          <a:p>
            <a:r>
              <a:rPr lang="ru-RU" sz="2400" dirty="0">
                <a:solidFill>
                  <a:srgbClr val="000000"/>
                </a:solidFill>
                <a:latin typeface="Times New Roman" panose="02020603050405020304" pitchFamily="18" charset="0"/>
              </a:rPr>
              <a:t>Для сбора образующегося конденсата под калорифером установлен поддон. </a:t>
            </a:r>
          </a:p>
          <a:p>
            <a:r>
              <a:rPr lang="ru-RU" sz="2400" b="1" dirty="0">
                <a:solidFill>
                  <a:srgbClr val="000000"/>
                </a:solidFill>
                <a:latin typeface="Times New Roman" panose="02020603050405020304" pitchFamily="18" charset="0"/>
              </a:rPr>
              <a:t>7.КОНФУЗОР </a:t>
            </a:r>
            <a:r>
              <a:rPr lang="ru-RU" sz="2400" dirty="0">
                <a:solidFill>
                  <a:srgbClr val="000000"/>
                </a:solidFill>
                <a:latin typeface="Times New Roman" panose="02020603050405020304" pitchFamily="18" charset="0"/>
              </a:rPr>
              <a:t>– для соединения калорифера с воздуховодом используется </a:t>
            </a:r>
            <a:r>
              <a:rPr lang="ru-RU" sz="2400" dirty="0" err="1">
                <a:solidFill>
                  <a:srgbClr val="000000"/>
                </a:solidFill>
                <a:latin typeface="Times New Roman" panose="02020603050405020304" pitchFamily="18" charset="0"/>
              </a:rPr>
              <a:t>конфузор</a:t>
            </a:r>
            <a:r>
              <a:rPr lang="ru-RU" sz="2400" dirty="0">
                <a:solidFill>
                  <a:srgbClr val="000000"/>
                </a:solidFill>
                <a:latin typeface="Times New Roman" panose="02020603050405020304" pitchFamily="18" charset="0"/>
              </a:rPr>
              <a:t>, который представляет собой короб переменного сечения, имеющий с двух сторон присоединительные фланцы</a:t>
            </a:r>
            <a:r>
              <a:rPr lang="ru-RU" dirty="0">
                <a:solidFill>
                  <a:srgbClr val="000000"/>
                </a:solidFill>
                <a:latin typeface="Times New Roman" panose="02020603050405020304" pitchFamily="18" charset="0"/>
              </a:rPr>
              <a:t>.</a:t>
            </a:r>
            <a:endParaRPr lang="ru-RU" dirty="0"/>
          </a:p>
        </p:txBody>
      </p:sp>
    </p:spTree>
    <p:extLst>
      <p:ext uri="{BB962C8B-B14F-4D97-AF65-F5344CB8AC3E}">
        <p14:creationId xmlns:p14="http://schemas.microsoft.com/office/powerpoint/2010/main" xmlns="" val="33203105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1628</Words>
  <Application>Microsoft Office PowerPoint</Application>
  <PresentationFormat>Экран (4:3)</PresentationFormat>
  <Paragraphs>54</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СИСТЕМА ВЕНТИЛЯЦИИИ В ПАССАЖИРСКИХ ВАГОНАХ Назначение: служит для подачи свежего воздуха и поддержания норм санитарно-гигиенических условий в вагонах.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ВЕНТИЛЯЦИИИ В ПАССАЖИРСКИХ ВАГОНАХ Назначение: служит для подачи свежего воздуха и поддержания норм санитарно-гигиенических условий в вагонах. </dc:title>
  <dc:creator>Веня Веня</dc:creator>
  <cp:lastModifiedBy>ф</cp:lastModifiedBy>
  <cp:revision>12</cp:revision>
  <dcterms:created xsi:type="dcterms:W3CDTF">2020-12-23T14:03:01Z</dcterms:created>
  <dcterms:modified xsi:type="dcterms:W3CDTF">2021-10-25T05:51:01Z</dcterms:modified>
</cp:coreProperties>
</file>