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7" r:id="rId2"/>
    <p:sldId id="258" r:id="rId3"/>
    <p:sldId id="259" r:id="rId4"/>
    <p:sldId id="265" r:id="rId5"/>
    <p:sldId id="264" r:id="rId6"/>
    <p:sldId id="263" r:id="rId7"/>
    <p:sldId id="262" r:id="rId8"/>
    <p:sldId id="261" r:id="rId9"/>
    <p:sldId id="268" r:id="rId10"/>
    <p:sldId id="267" r:id="rId11"/>
    <p:sldId id="281" r:id="rId12"/>
    <p:sldId id="271" r:id="rId13"/>
    <p:sldId id="282" r:id="rId14"/>
    <p:sldId id="275" r:id="rId15"/>
    <p:sldId id="260" r:id="rId16"/>
    <p:sldId id="270" r:id="rId17"/>
    <p:sldId id="274" r:id="rId18"/>
    <p:sldId id="283" r:id="rId19"/>
    <p:sldId id="266" r:id="rId20"/>
    <p:sldId id="273" r:id="rId21"/>
    <p:sldId id="277" r:id="rId22"/>
    <p:sldId id="278" r:id="rId23"/>
    <p:sldId id="276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97" autoAdjust="0"/>
    <p:restoredTop sz="94434" autoAdjust="0"/>
  </p:normalViewPr>
  <p:slideViewPr>
    <p:cSldViewPr snapToGrid="0">
      <p:cViewPr>
        <p:scale>
          <a:sx n="80" d="100"/>
          <a:sy n="80" d="100"/>
        </p:scale>
        <p:origin x="894" y="-4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962373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Реле переменного тока и трансмиттеры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5920" y="1900490"/>
            <a:ext cx="4763069" cy="35313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Основными </a:t>
            </a:r>
            <a:r>
              <a:rPr lang="ru-RU" sz="2000" b="1" dirty="0">
                <a:solidFill>
                  <a:srgbClr val="C00000"/>
                </a:solidFill>
              </a:rPr>
              <a:t>его частями являются</a:t>
            </a:r>
            <a:r>
              <a:rPr lang="ru-RU" sz="2000" b="1" dirty="0" smtClean="0">
                <a:solidFill>
                  <a:srgbClr val="C00000"/>
                </a:solidFill>
              </a:rPr>
              <a:t>: </a:t>
            </a:r>
            <a:r>
              <a:rPr lang="ru-RU" sz="2000" dirty="0" smtClean="0"/>
              <a:t>трансмиттер МТ-1 магнитопровод </a:t>
            </a:r>
            <a:r>
              <a:rPr lang="ru-RU" sz="2000" b="1" dirty="0"/>
              <a:t>1</a:t>
            </a:r>
            <a:r>
              <a:rPr lang="ru-RU" sz="2000" dirty="0"/>
              <a:t> с катушками</a:t>
            </a:r>
            <a:r>
              <a:rPr lang="ru-RU" sz="2000" dirty="0" smtClean="0"/>
              <a:t>, якорь </a:t>
            </a:r>
            <a:r>
              <a:rPr lang="ru-RU" sz="2000" b="1" dirty="0"/>
              <a:t>2</a:t>
            </a:r>
            <a:r>
              <a:rPr lang="ru-RU" sz="2000" dirty="0"/>
              <a:t>, на оси </a:t>
            </a:r>
            <a:r>
              <a:rPr lang="ru-RU" sz="2000" b="1" dirty="0"/>
              <a:t>3</a:t>
            </a:r>
            <a:r>
              <a:rPr lang="ru-RU" sz="2000" dirty="0"/>
              <a:t> которого находятся маятник </a:t>
            </a:r>
            <a:r>
              <a:rPr lang="ru-RU" sz="2000" b="1" dirty="0"/>
              <a:t>7</a:t>
            </a:r>
            <a:r>
              <a:rPr lang="ru-RU" sz="2000" dirty="0"/>
              <a:t> и гетинаксовые </a:t>
            </a:r>
            <a:r>
              <a:rPr lang="ru-RU" sz="2000" dirty="0" smtClean="0"/>
              <a:t>кулачковые </a:t>
            </a:r>
            <a:r>
              <a:rPr lang="ru-RU" sz="2000" dirty="0"/>
              <a:t>шайбы </a:t>
            </a:r>
            <a:r>
              <a:rPr lang="ru-RU" sz="2000" b="1" dirty="0"/>
              <a:t>4, 5, </a:t>
            </a:r>
            <a:r>
              <a:rPr lang="ru-RU" sz="2000" b="1" dirty="0" smtClean="0"/>
              <a:t>6</a:t>
            </a:r>
            <a:r>
              <a:rPr lang="ru-RU" sz="2000" dirty="0" smtClean="0"/>
              <a:t>. Ось </a:t>
            </a:r>
            <a:r>
              <a:rPr lang="ru-RU" sz="2000" dirty="0"/>
              <a:t>якоря </a:t>
            </a:r>
            <a:r>
              <a:rPr lang="ru-RU" sz="2000" b="1" dirty="0"/>
              <a:t>О1</a:t>
            </a:r>
            <a:r>
              <a:rPr lang="ru-RU" sz="2000" dirty="0"/>
              <a:t>—</a:t>
            </a:r>
            <a:r>
              <a:rPr lang="ru-RU" sz="2000" b="1" dirty="0"/>
              <a:t>О2</a:t>
            </a:r>
            <a:r>
              <a:rPr lang="ru-RU" sz="2000" dirty="0"/>
              <a:t> повернута относительно оси </a:t>
            </a:r>
            <a:r>
              <a:rPr lang="ru-RU" sz="2000" b="1" dirty="0"/>
              <a:t>М1—М2</a:t>
            </a:r>
            <a:r>
              <a:rPr lang="ru-RU" sz="2000" dirty="0"/>
              <a:t> и </a:t>
            </a:r>
            <a:r>
              <a:rPr lang="ru-RU" sz="2000" dirty="0" smtClean="0"/>
              <a:t>вертикальной оси маятника</a:t>
            </a:r>
            <a:r>
              <a:rPr lang="ru-RU" sz="2000" dirty="0"/>
              <a:t>. Когда в обмотках электромагнита тока нет</a:t>
            </a:r>
            <a:r>
              <a:rPr lang="ru-RU" sz="2000" dirty="0" smtClean="0"/>
              <a:t>, маятник </a:t>
            </a:r>
            <a:r>
              <a:rPr lang="ru-RU" sz="2000" b="1" dirty="0"/>
              <a:t>7</a:t>
            </a:r>
            <a:r>
              <a:rPr lang="ru-RU" sz="2000" dirty="0"/>
              <a:t> занимает вертикальное положение, а кулачковая шайба </a:t>
            </a:r>
            <a:r>
              <a:rPr lang="ru-RU" sz="2000" b="1" dirty="0" smtClean="0"/>
              <a:t>4 </a:t>
            </a:r>
            <a:r>
              <a:rPr lang="ru-RU" sz="2000" dirty="0" smtClean="0"/>
              <a:t>замыкает </a:t>
            </a:r>
            <a:r>
              <a:rPr lang="ru-RU" sz="2000" dirty="0"/>
              <a:t>управляющий контакт </a:t>
            </a:r>
            <a:r>
              <a:rPr lang="ru-RU" sz="2000" b="1" dirty="0"/>
              <a:t>УК,</a:t>
            </a:r>
            <a:r>
              <a:rPr lang="ru-RU" sz="2000" dirty="0"/>
              <a:t> образуя цепь питания обмоток.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Трансмиттеры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42" y="549274"/>
            <a:ext cx="4016494" cy="56579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26443" y="802089"/>
            <a:ext cx="47379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Маятниковый трансмиттер </a:t>
            </a:r>
            <a:r>
              <a:rPr lang="ru-RU" sz="2000" b="1" dirty="0">
                <a:solidFill>
                  <a:srgbClr val="002060"/>
                </a:solidFill>
              </a:rPr>
              <a:t>представляет </a:t>
            </a:r>
            <a:r>
              <a:rPr lang="ru-RU" sz="2000" b="1" dirty="0"/>
              <a:t>собой электромагнитный механизм постоянного тока с качающимся якорем.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206729" y="2374710"/>
            <a:ext cx="0" cy="1241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097545" y="2109346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60350" y="3750814"/>
            <a:ext cx="332473" cy="275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38489" y="4962281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7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960350" y="5117910"/>
            <a:ext cx="246379" cy="27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65144" b="19773"/>
          <a:stretch/>
        </p:blipFill>
        <p:spPr>
          <a:xfrm>
            <a:off x="2513270" y="3750814"/>
            <a:ext cx="1633466" cy="30337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Прямоугольник 14"/>
          <p:cNvSpPr/>
          <p:nvPr/>
        </p:nvSpPr>
        <p:spPr>
          <a:xfrm>
            <a:off x="4226443" y="5683239"/>
            <a:ext cx="47925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/>
              <a:t>   Условное </a:t>
            </a:r>
            <a:r>
              <a:rPr lang="ru-RU" sz="2000" i="1" dirty="0"/>
              <a:t>обозначение маятникового трансмиттера в </a:t>
            </a:r>
            <a:r>
              <a:rPr lang="ru-RU" sz="2000" i="1" dirty="0" smtClean="0"/>
              <a:t>электрических схемах.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088514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(10,2мин)Маятниковый трансмиттер МТ-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4285" y="790202"/>
            <a:ext cx="7735887" cy="4351338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Трансмиттеры </a:t>
            </a:r>
            <a:r>
              <a:rPr lang="ru-RU" sz="2000" i="1" dirty="0" smtClean="0">
                <a:latin typeface="+mn-lt"/>
              </a:rPr>
              <a:t>(10,2 мин)</a:t>
            </a:r>
            <a:endParaRPr lang="ru-RU" sz="20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420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2931" y="979649"/>
            <a:ext cx="4986137" cy="52740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smtClean="0"/>
              <a:t>      При </a:t>
            </a:r>
            <a:r>
              <a:rPr lang="ru-RU" sz="2000" dirty="0"/>
              <a:t>нажатой кнопке </a:t>
            </a:r>
            <a:r>
              <a:rPr lang="ru-RU" sz="2000" b="1" dirty="0">
                <a:solidFill>
                  <a:srgbClr val="C00000"/>
                </a:solidFill>
              </a:rPr>
              <a:t>К</a:t>
            </a:r>
            <a:r>
              <a:rPr lang="ru-RU" sz="2000" dirty="0"/>
              <a:t> сердечники трансмиттера намагничиваются и якорь </a:t>
            </a:r>
            <a:r>
              <a:rPr lang="ru-RU" sz="2000" b="1" dirty="0"/>
              <a:t>2 </a:t>
            </a:r>
            <a:r>
              <a:rPr lang="ru-RU" sz="2000" dirty="0"/>
              <a:t>поворачивается, стремясь к совмещению своей оси </a:t>
            </a:r>
            <a:r>
              <a:rPr lang="ru-RU" sz="2000" b="1" dirty="0"/>
              <a:t>О1—О2</a:t>
            </a:r>
            <a:r>
              <a:rPr lang="ru-RU" sz="2000" dirty="0"/>
              <a:t> с осью магнитопровода </a:t>
            </a:r>
            <a:r>
              <a:rPr lang="ru-RU" sz="2000" b="1" dirty="0"/>
              <a:t>М1—М2.</a:t>
            </a:r>
            <a:r>
              <a:rPr lang="ru-RU" sz="2000" dirty="0"/>
              <a:t> Вместе с якорем поворачиваются маятник </a:t>
            </a:r>
            <a:r>
              <a:rPr lang="ru-RU" sz="2000" b="1" dirty="0"/>
              <a:t>7</a:t>
            </a:r>
            <a:r>
              <a:rPr lang="ru-RU" sz="2000" dirty="0"/>
              <a:t> (вправо) и все кулачковые шайбы, вследствие чего шайба </a:t>
            </a:r>
            <a:r>
              <a:rPr lang="ru-RU" sz="2000" b="1" dirty="0"/>
              <a:t>4</a:t>
            </a:r>
            <a:r>
              <a:rPr lang="ru-RU" sz="2000" dirty="0"/>
              <a:t> размыкает управляющий контакт  </a:t>
            </a:r>
            <a:r>
              <a:rPr lang="ru-RU" sz="2000" b="1" dirty="0"/>
              <a:t>УК</a:t>
            </a:r>
            <a:r>
              <a:rPr lang="ru-RU" sz="2000" dirty="0"/>
              <a:t> и, </a:t>
            </a:r>
            <a:r>
              <a:rPr lang="ru-RU" sz="2000" u="sng" dirty="0"/>
              <a:t>следовательно</a:t>
            </a:r>
            <a:r>
              <a:rPr lang="ru-RU" sz="2000" dirty="0"/>
              <a:t>, цепь питания обмотки электромагнита, а шайбы </a:t>
            </a:r>
            <a:r>
              <a:rPr lang="ru-RU" sz="2000" b="1" dirty="0"/>
              <a:t>5</a:t>
            </a:r>
            <a:r>
              <a:rPr lang="ru-RU" sz="2000" dirty="0"/>
              <a:t> и </a:t>
            </a:r>
            <a:r>
              <a:rPr lang="ru-RU" sz="2000" b="1" dirty="0"/>
              <a:t>6</a:t>
            </a:r>
            <a:r>
              <a:rPr lang="ru-RU" sz="2000" dirty="0"/>
              <a:t> замыкают контакты </a:t>
            </a:r>
            <a:r>
              <a:rPr lang="ru-RU" sz="2000" b="1" dirty="0"/>
              <a:t>31—32</a:t>
            </a:r>
            <a:r>
              <a:rPr lang="ru-RU" sz="2000" dirty="0"/>
              <a:t> и </a:t>
            </a:r>
            <a:r>
              <a:rPr lang="ru-RU" sz="2000" b="1" dirty="0"/>
              <a:t>41—42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002060"/>
                </a:solidFill>
              </a:rPr>
              <a:t>При исчезновении магнитного поля маятник 7 </a:t>
            </a:r>
            <a:r>
              <a:rPr lang="ru-RU" sz="2000" b="1" dirty="0" smtClean="0">
                <a:solidFill>
                  <a:srgbClr val="002060"/>
                </a:solidFill>
              </a:rPr>
              <a:t>по инерции </a:t>
            </a:r>
            <a:r>
              <a:rPr lang="ru-RU" sz="2000" b="1" dirty="0">
                <a:solidFill>
                  <a:srgbClr val="002060"/>
                </a:solidFill>
              </a:rPr>
              <a:t>продолжает движение. </a:t>
            </a:r>
            <a:r>
              <a:rPr lang="ru-RU" sz="2000" dirty="0"/>
              <a:t>Достигнув максимального отклонения, он начинает движение в обратном направлении и по инерции отклоняется вправо на некоторый угол от вертикального </a:t>
            </a:r>
            <a:r>
              <a:rPr lang="ru-RU" sz="2000" dirty="0" smtClean="0"/>
              <a:t>положения</a:t>
            </a:r>
            <a:r>
              <a:rPr lang="ru-RU" sz="2000" dirty="0"/>
              <a:t>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Трансмиттеры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42" y="549274"/>
            <a:ext cx="4016494" cy="5657992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2206729" y="2374710"/>
            <a:ext cx="0" cy="1241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097545" y="2109346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60350" y="3750814"/>
            <a:ext cx="332473" cy="275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92428" y="5677427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7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1570385" y="5268206"/>
            <a:ext cx="123945" cy="3815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30242" y="1079358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</a:t>
            </a:r>
          </a:p>
        </p:txBody>
      </p:sp>
    </p:spTree>
    <p:extLst>
      <p:ext uri="{BB962C8B-B14F-4D97-AF65-F5344CB8AC3E}">
        <p14:creationId xmlns:p14="http://schemas.microsoft.com/office/powerpoint/2010/main" val="3153873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Трансмиттеры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42" y="549274"/>
            <a:ext cx="4016494" cy="5657992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2206729" y="2374710"/>
            <a:ext cx="0" cy="1241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097545" y="2109346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60350" y="3750814"/>
            <a:ext cx="332473" cy="275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92428" y="5677427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7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1570385" y="5268206"/>
            <a:ext cx="123945" cy="3815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122931" y="882731"/>
            <a:ext cx="489473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   В </a:t>
            </a:r>
            <a:r>
              <a:rPr lang="ru-RU" sz="2000" dirty="0"/>
              <a:t>тот момент, когда маятник </a:t>
            </a:r>
            <a:r>
              <a:rPr lang="ru-RU" sz="2000" b="1" dirty="0"/>
              <a:t>7</a:t>
            </a:r>
            <a:r>
              <a:rPr lang="ru-RU" sz="2000" dirty="0"/>
              <a:t> проходит вертикальное положение, управляющий контакт </a:t>
            </a:r>
            <a:r>
              <a:rPr lang="ru-RU" sz="2000" b="1" dirty="0"/>
              <a:t>УК</a:t>
            </a:r>
            <a:r>
              <a:rPr lang="ru-RU" sz="2000" dirty="0"/>
              <a:t> замыкается и через обмотку электромагнита опять протекает ток, создающий магнитный поток, а контакты </a:t>
            </a:r>
            <a:r>
              <a:rPr lang="ru-RU" sz="2000" b="1" dirty="0"/>
              <a:t>31—32</a:t>
            </a:r>
            <a:r>
              <a:rPr lang="ru-RU" sz="2000" dirty="0"/>
              <a:t> и </a:t>
            </a:r>
            <a:r>
              <a:rPr lang="ru-RU" sz="2000" b="1" dirty="0"/>
              <a:t>41—42</a:t>
            </a:r>
            <a:r>
              <a:rPr lang="ru-RU" sz="2000" dirty="0"/>
              <a:t> размыкаются. Якорь </a:t>
            </a:r>
            <a:r>
              <a:rPr lang="ru-RU" sz="2000" b="1" dirty="0"/>
              <a:t>2 </a:t>
            </a:r>
            <a:r>
              <a:rPr lang="ru-RU" sz="2000" dirty="0"/>
              <a:t>под действием магнитного поля вновь повернется, стремясь занять </a:t>
            </a:r>
            <a:r>
              <a:rPr lang="ru-RU" sz="2000" dirty="0" smtClean="0"/>
              <a:t>положение </a:t>
            </a:r>
            <a:r>
              <a:rPr lang="ru-RU" sz="2000" b="1" dirty="0" smtClean="0"/>
              <a:t>М1—М2</a:t>
            </a:r>
            <a:r>
              <a:rPr lang="ru-RU" sz="2000" dirty="0"/>
              <a:t>, раскачивая маятник. </a:t>
            </a:r>
            <a:r>
              <a:rPr lang="ru-RU" sz="2000" b="1" dirty="0">
                <a:solidFill>
                  <a:srgbClr val="002060"/>
                </a:solidFill>
              </a:rPr>
              <a:t>Таким образом, возникают незатухающие колебания маятника трансмиттера. </a:t>
            </a:r>
            <a:r>
              <a:rPr lang="ru-RU" sz="2000" dirty="0"/>
              <a:t>При работе трансмиттера происходит поочередное замыкание и размыкание контактов </a:t>
            </a:r>
            <a:r>
              <a:rPr lang="ru-RU" sz="2000" b="1" dirty="0"/>
              <a:t>31—32 и 41—42</a:t>
            </a:r>
            <a:r>
              <a:rPr lang="ru-RU" sz="2000" dirty="0"/>
              <a:t>, которые </a:t>
            </a:r>
            <a:r>
              <a:rPr lang="ru-RU" sz="2000" b="1" dirty="0">
                <a:solidFill>
                  <a:srgbClr val="002060"/>
                </a:solidFill>
              </a:rPr>
              <a:t>формируют равномерные импульсы постоянного тока.</a:t>
            </a:r>
          </a:p>
          <a:p>
            <a:pPr algn="just"/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0242" y="1079358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</a:t>
            </a:r>
          </a:p>
        </p:txBody>
      </p:sp>
    </p:spTree>
    <p:extLst>
      <p:ext uri="{BB962C8B-B14F-4D97-AF65-F5344CB8AC3E}">
        <p14:creationId xmlns:p14="http://schemas.microsoft.com/office/powerpoint/2010/main" val="633128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4436507"/>
            <a:ext cx="9090212" cy="1856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Кодовые </a:t>
            </a:r>
            <a:r>
              <a:rPr lang="ru-RU" sz="2000" b="1" dirty="0">
                <a:solidFill>
                  <a:srgbClr val="C00000"/>
                </a:solidFill>
              </a:rPr>
              <a:t>путевые трансмиттеры </a:t>
            </a:r>
            <a:r>
              <a:rPr lang="ru-RU" sz="2000" b="1" dirty="0" smtClean="0">
                <a:solidFill>
                  <a:srgbClr val="C00000"/>
                </a:solidFill>
              </a:rPr>
              <a:t>КПТ </a:t>
            </a:r>
            <a:r>
              <a:rPr lang="ru-RU" sz="2000" b="1" dirty="0" smtClean="0"/>
              <a:t>применяют </a:t>
            </a:r>
            <a:r>
              <a:rPr lang="ru-RU" sz="2000" b="1" dirty="0">
                <a:solidFill>
                  <a:srgbClr val="002060"/>
                </a:solidFill>
              </a:rPr>
              <a:t>в </a:t>
            </a:r>
            <a:r>
              <a:rPr lang="ru-RU" sz="2000" b="1" dirty="0" smtClean="0">
                <a:solidFill>
                  <a:srgbClr val="002060"/>
                </a:solidFill>
              </a:rPr>
              <a:t>устройствах </a:t>
            </a:r>
            <a:r>
              <a:rPr lang="ru-RU" sz="2000" b="1" dirty="0">
                <a:solidFill>
                  <a:srgbClr val="002060"/>
                </a:solidFill>
              </a:rPr>
              <a:t>кодовой автоблокировки и автоматической </a:t>
            </a:r>
            <a:r>
              <a:rPr lang="ru-RU" sz="2000" b="1" dirty="0" smtClean="0">
                <a:solidFill>
                  <a:srgbClr val="002060"/>
                </a:solidFill>
              </a:rPr>
              <a:t>локомотивной сигнализации </a:t>
            </a:r>
            <a:r>
              <a:rPr lang="ru-RU" sz="2000" b="1" dirty="0">
                <a:solidFill>
                  <a:srgbClr val="002060"/>
                </a:solidFill>
              </a:rPr>
              <a:t>для преобразования непрерывного переменного </a:t>
            </a:r>
            <a:r>
              <a:rPr lang="ru-RU" sz="2000" b="1" dirty="0" smtClean="0">
                <a:solidFill>
                  <a:srgbClr val="002060"/>
                </a:solidFill>
              </a:rPr>
              <a:t>тока в </a:t>
            </a:r>
            <a:r>
              <a:rPr lang="ru-RU" sz="2000" b="1" dirty="0">
                <a:solidFill>
                  <a:srgbClr val="002060"/>
                </a:solidFill>
              </a:rPr>
              <a:t>кодовые импульсы для питания рельсовых цепей. </a:t>
            </a:r>
            <a:r>
              <a:rPr lang="ru-RU" sz="2000" dirty="0" smtClean="0"/>
              <a:t>КПТ выпускаются нескольких типов, различающихся частотой переменного тока, от которого работает электродвигатель, и продолжительностью кодовых циклов, вырабатываемых трансмиттером.</a:t>
            </a:r>
            <a:endParaRPr lang="ru-RU" sz="20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5007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Трансмиттеры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20998"/>
          <a:stretch/>
        </p:blipFill>
        <p:spPr>
          <a:xfrm>
            <a:off x="192308" y="372371"/>
            <a:ext cx="6921333" cy="40630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r="45789"/>
          <a:stretch/>
        </p:blipFill>
        <p:spPr>
          <a:xfrm>
            <a:off x="5244647" y="2134029"/>
            <a:ext cx="3737988" cy="10242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63976"/>
          <a:stretch/>
        </p:blipFill>
        <p:spPr>
          <a:xfrm>
            <a:off x="6472007" y="1301488"/>
            <a:ext cx="2483881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938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76" y="274637"/>
            <a:ext cx="7463118" cy="4355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" y="4630607"/>
            <a:ext cx="9090212" cy="22273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Кодовый импульс </a:t>
            </a:r>
            <a:r>
              <a:rPr lang="ru-RU" sz="2000" b="1" dirty="0" smtClean="0">
                <a:solidFill>
                  <a:srgbClr val="002060"/>
                </a:solidFill>
              </a:rPr>
              <a:t>– это числовой </a:t>
            </a:r>
            <a:r>
              <a:rPr lang="ru-RU" sz="2000" b="1" dirty="0">
                <a:solidFill>
                  <a:srgbClr val="002060"/>
                </a:solidFill>
              </a:rPr>
              <a:t>код </a:t>
            </a:r>
            <a:r>
              <a:rPr lang="ru-RU" sz="2000" dirty="0"/>
              <a:t>используется для передачи информации о состоянии участков </a:t>
            </a:r>
            <a:r>
              <a:rPr lang="ru-RU" sz="2000" dirty="0" smtClean="0"/>
              <a:t>пути (</a:t>
            </a:r>
            <a:r>
              <a:rPr lang="ru-RU" sz="2000" dirty="0"/>
              <a:t>занят, свободен</a:t>
            </a:r>
            <a:r>
              <a:rPr lang="ru-RU" sz="2000" dirty="0" smtClean="0"/>
              <a:t>) от </a:t>
            </a:r>
            <a:r>
              <a:rPr lang="ru-RU" sz="2000" dirty="0"/>
              <a:t>сигнала:</a:t>
            </a:r>
          </a:p>
          <a:p>
            <a:pPr marL="0" indent="0" algn="just">
              <a:buNone/>
            </a:pPr>
            <a:r>
              <a:rPr lang="ru-RU" sz="2000" dirty="0" smtClean="0"/>
              <a:t>-</a:t>
            </a:r>
            <a:r>
              <a:rPr lang="ru-RU" sz="2000" dirty="0"/>
              <a:t>к позадистоящему сигналу в системах интервального регулирования движения поездов;</a:t>
            </a:r>
          </a:p>
          <a:p>
            <a:pPr marL="0" indent="0" algn="just">
              <a:buNone/>
            </a:pPr>
            <a:r>
              <a:rPr lang="ru-RU" sz="2000" dirty="0" smtClean="0"/>
              <a:t>-</a:t>
            </a:r>
            <a:r>
              <a:rPr lang="ru-RU" sz="2000" dirty="0"/>
              <a:t>на приближающийся поезд для включения локомотивного светофора в системах локомотивной сигнализации.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83947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Трансмиттеры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6627" y="2082110"/>
            <a:ext cx="1056058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400" b="1" dirty="0" smtClean="0"/>
              <a:t>Локомотив</a:t>
            </a:r>
            <a:endParaRPr lang="ru-RU" sz="1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83947" y="4173557"/>
            <a:ext cx="1992148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200" b="1" dirty="0" smtClean="0"/>
              <a:t>Релейный ящик светофора</a:t>
            </a:r>
            <a:endParaRPr lang="ru-RU" sz="12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5976" y="162153"/>
            <a:ext cx="1978024" cy="18142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576" y="2547681"/>
            <a:ext cx="2442972" cy="187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33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Трансмиттеры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52642"/>
          <a:stretch/>
        </p:blipFill>
        <p:spPr>
          <a:xfrm>
            <a:off x="60514" y="396441"/>
            <a:ext cx="3314697" cy="43888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515" y="968189"/>
            <a:ext cx="295834" cy="513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49874" y="3970839"/>
            <a:ext cx="6740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rgbClr val="C00000"/>
                </a:solidFill>
              </a:rPr>
              <a:t>Трансмиттер КПТ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/>
              <a:t>состоит </a:t>
            </a:r>
            <a:r>
              <a:rPr lang="ru-RU" sz="2000" dirty="0"/>
              <a:t>из однофазного асинхронного двигателя </a:t>
            </a:r>
            <a:r>
              <a:rPr lang="ru-RU" sz="2000" b="1" dirty="0"/>
              <a:t>1</a:t>
            </a:r>
            <a:r>
              <a:rPr lang="ru-RU" sz="2000" dirty="0"/>
              <a:t> переменного тока, редуктора, состоящего из червяка </a:t>
            </a:r>
            <a:r>
              <a:rPr lang="ru-RU" sz="2000" b="1" dirty="0"/>
              <a:t>2</a:t>
            </a:r>
            <a:r>
              <a:rPr lang="ru-RU" sz="2000" dirty="0"/>
              <a:t>, червячного колеса </a:t>
            </a:r>
            <a:r>
              <a:rPr lang="ru-RU" sz="2000" b="1" dirty="0"/>
              <a:t>3</a:t>
            </a:r>
            <a:r>
              <a:rPr lang="ru-RU" sz="2000" dirty="0"/>
              <a:t>, трех кулачковых шайб </a:t>
            </a:r>
            <a:r>
              <a:rPr lang="ru-RU" sz="2000" b="1" dirty="0"/>
              <a:t>4, 5, 6</a:t>
            </a:r>
            <a:r>
              <a:rPr lang="ru-RU" sz="2000" dirty="0"/>
              <a:t>, имеющих выступы и впадины, и контактной системы </a:t>
            </a:r>
            <a:r>
              <a:rPr lang="ru-RU" sz="2000" b="1" dirty="0"/>
              <a:t>7. </a:t>
            </a:r>
            <a:r>
              <a:rPr lang="ru-RU" sz="2000" b="1" dirty="0">
                <a:solidFill>
                  <a:srgbClr val="002060"/>
                </a:solidFill>
              </a:rPr>
              <a:t>Двигатель через редуктор приводит во вращение кодовые кулачковые шайбы </a:t>
            </a:r>
            <a:r>
              <a:rPr lang="ru-RU" sz="2000" b="1" dirty="0"/>
              <a:t>4, 5, 6, </a:t>
            </a:r>
            <a:r>
              <a:rPr lang="ru-RU" sz="2000" dirty="0"/>
              <a:t>отличающиеся одна от другой числом выступов и впадин. По поверхности этих шайб катятся ролики, укрепленные на нижних контактных пружинах.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723" y="323847"/>
            <a:ext cx="4572396" cy="3432345"/>
          </a:xfrm>
          <a:prstGeom prst="rect">
            <a:avLst/>
          </a:prstGeom>
        </p:spPr>
      </p:pic>
      <p:sp>
        <p:nvSpPr>
          <p:cNvPr id="10" name="Прямоугольный треугольник 9"/>
          <p:cNvSpPr/>
          <p:nvPr/>
        </p:nvSpPr>
        <p:spPr>
          <a:xfrm rot="16200000">
            <a:off x="6488060" y="1633961"/>
            <a:ext cx="2783833" cy="145228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/>
          <p:cNvSpPr/>
          <p:nvPr/>
        </p:nvSpPr>
        <p:spPr>
          <a:xfrm rot="5400000">
            <a:off x="2723389" y="1634182"/>
            <a:ext cx="3562355" cy="94168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674366" y="3065930"/>
            <a:ext cx="2830200" cy="53788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7066" y="549274"/>
            <a:ext cx="363071" cy="4402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1684048" y="1481234"/>
            <a:ext cx="3291363" cy="2359593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2777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Трансмиттеры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1" y="549274"/>
            <a:ext cx="295834" cy="513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37475" y="4037591"/>
            <a:ext cx="9072627" cy="26759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Кулачковая </a:t>
            </a:r>
            <a:r>
              <a:rPr lang="ru-RU" sz="2000" dirty="0"/>
              <a:t>шайба </a:t>
            </a:r>
            <a:r>
              <a:rPr lang="ru-RU" sz="2000" b="1" dirty="0">
                <a:solidFill>
                  <a:srgbClr val="00B050"/>
                </a:solidFill>
              </a:rPr>
              <a:t>4</a:t>
            </a:r>
            <a:r>
              <a:rPr lang="ru-RU" sz="2000" dirty="0"/>
              <a:t> за один оборот создает три замыкания контактов, вырабатывая числовой код, состоящий из трех импульсов и трех интервалов в цикле. Такой код </a:t>
            </a:r>
            <a:r>
              <a:rPr lang="ru-RU" sz="2000" dirty="0" smtClean="0"/>
              <a:t>называется </a:t>
            </a:r>
            <a:r>
              <a:rPr lang="ru-RU" sz="2000" dirty="0"/>
              <a:t>кодом </a:t>
            </a:r>
            <a:r>
              <a:rPr lang="ru-RU" sz="2000" b="1" dirty="0">
                <a:solidFill>
                  <a:srgbClr val="00B050"/>
                </a:solidFill>
              </a:rPr>
              <a:t>З (зеленого огня). </a:t>
            </a:r>
            <a:r>
              <a:rPr lang="ru-RU" sz="2000" dirty="0"/>
              <a:t>Кулачковая шайба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5</a:t>
            </a:r>
            <a:r>
              <a:rPr lang="ru-RU" sz="2000" dirty="0"/>
              <a:t> за один оборот замыкает контакты два раза, вырабатывая числовой код, состоящий из двух импульсов и двух интервалов в цикле. Такой код называется кодом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Ж (желтого огня)</a:t>
            </a:r>
            <a:r>
              <a:rPr lang="ru-RU" sz="2000" b="1" dirty="0">
                <a:solidFill>
                  <a:srgbClr val="FFFF00"/>
                </a:solidFill>
              </a:rPr>
              <a:t>. </a:t>
            </a:r>
            <a:r>
              <a:rPr lang="ru-RU" sz="2000" dirty="0"/>
              <a:t>Кулачковая шайба </a:t>
            </a:r>
            <a:r>
              <a:rPr lang="ru-RU" sz="2000" b="1" dirty="0">
                <a:solidFill>
                  <a:srgbClr val="C00000"/>
                </a:solidFill>
              </a:rPr>
              <a:t>6</a:t>
            </a:r>
            <a:r>
              <a:rPr lang="ru-RU" sz="2000" dirty="0"/>
              <a:t> за один кодовый цикл (пол-оборота шайбы) вырабатывает числовой код, состоящий из одного импульса и одного интервала. Такой код называется кодом </a:t>
            </a:r>
            <a:r>
              <a:rPr lang="ru-RU" sz="2000" b="1" dirty="0">
                <a:solidFill>
                  <a:srgbClr val="C00000"/>
                </a:solidFill>
              </a:rPr>
              <a:t>К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Ж</a:t>
            </a:r>
            <a:r>
              <a:rPr lang="ru-RU" sz="2000" dirty="0"/>
              <a:t> (</a:t>
            </a:r>
            <a:r>
              <a:rPr lang="ru-RU" sz="2000" b="1" dirty="0">
                <a:solidFill>
                  <a:srgbClr val="C00000"/>
                </a:solidFill>
              </a:rPr>
              <a:t>красно</a:t>
            </a:r>
            <a:r>
              <a:rPr lang="ru-RU" sz="2000" dirty="0"/>
              <a:t>-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желтого </a:t>
            </a:r>
            <a:r>
              <a:rPr lang="ru-RU" sz="2000" dirty="0"/>
              <a:t>огня).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5" y="549274"/>
            <a:ext cx="4534525" cy="32494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Прямоугольник 11"/>
          <p:cNvSpPr/>
          <p:nvPr/>
        </p:nvSpPr>
        <p:spPr>
          <a:xfrm>
            <a:off x="421384" y="1378393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078167" y="574908"/>
            <a:ext cx="29527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З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314886" y="215971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5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96415" y="1309316"/>
            <a:ext cx="37702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Ж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33613" y="1963619"/>
            <a:ext cx="50687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Ж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749369" y="3031020"/>
            <a:ext cx="506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Ж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8371" y="1301185"/>
            <a:ext cx="29527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З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10508" y="2159719"/>
            <a:ext cx="37702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Ж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441078" y="3031020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6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850776" y="2763112"/>
            <a:ext cx="389965" cy="267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3829"/>
          <a:stretch/>
        </p:blipFill>
        <p:spPr>
          <a:xfrm>
            <a:off x="4428197" y="348663"/>
            <a:ext cx="4681905" cy="32299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01609" y="3400352"/>
            <a:ext cx="595424" cy="1782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529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Трансмиттеры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9234"/>
          <a:stretch/>
        </p:blipFill>
        <p:spPr>
          <a:xfrm>
            <a:off x="173691" y="389965"/>
            <a:ext cx="5676900" cy="2844333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0944" y="4125585"/>
            <a:ext cx="9007522" cy="17405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Существенными </a:t>
            </a:r>
            <a:r>
              <a:rPr lang="ru-RU" sz="2000" b="1" dirty="0">
                <a:solidFill>
                  <a:srgbClr val="C00000"/>
                </a:solidFill>
              </a:rPr>
              <a:t>недостатками контактных реле и трансмиттеров </a:t>
            </a:r>
            <a:r>
              <a:rPr lang="ru-RU" sz="2000" b="1" dirty="0"/>
              <a:t>являются </a:t>
            </a:r>
            <a:r>
              <a:rPr lang="ru-RU" sz="2000" b="1" dirty="0">
                <a:solidFill>
                  <a:srgbClr val="002060"/>
                </a:solidFill>
              </a:rPr>
              <a:t>зависимость срока службы от числа срабатываний и недостаточное быстродействие из-за наличия механических перемещений при работе этих приборов. </a:t>
            </a:r>
            <a:r>
              <a:rPr lang="ru-RU" sz="2000" dirty="0"/>
              <a:t>Указанные недостатки можно устранить применением электронных приборов, у которых отсутствуют подвижные трущиеся элементы.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676400" y="2466975"/>
            <a:ext cx="609600" cy="180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676400" y="2523284"/>
            <a:ext cx="391975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Кодовый путевой трансмиттер:</a:t>
            </a:r>
          </a:p>
          <a:p>
            <a:pPr algn="just"/>
            <a:r>
              <a:rPr lang="ru-RU" dirty="0" smtClean="0"/>
              <a:t>а – кинематическая схема;</a:t>
            </a:r>
          </a:p>
          <a:p>
            <a:pPr algn="just"/>
            <a:r>
              <a:rPr lang="ru-RU" dirty="0" smtClean="0"/>
              <a:t>б – схема контактов;</a:t>
            </a:r>
          </a:p>
          <a:p>
            <a:pPr algn="just"/>
            <a:r>
              <a:rPr lang="ru-RU" dirty="0" smtClean="0"/>
              <a:t>в – условное обозначение на схемах 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0733" y="820111"/>
            <a:ext cx="29848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/>
              <a:t>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73691" y="549274"/>
            <a:ext cx="155918" cy="2375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199274" y="417477"/>
            <a:ext cx="360996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/>
              <a:t>б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104553" y="405552"/>
            <a:ext cx="34817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/>
              <a:t>в</a:t>
            </a:r>
            <a:r>
              <a:rPr lang="ru-RU" dirty="0"/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809098" y="574631"/>
            <a:ext cx="198837" cy="1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714940" y="477413"/>
            <a:ext cx="304167" cy="256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/>
          <a:srcRect l="21162"/>
          <a:stretch/>
        </p:blipFill>
        <p:spPr>
          <a:xfrm>
            <a:off x="6082664" y="668041"/>
            <a:ext cx="2984792" cy="2725148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6072351" y="2190750"/>
            <a:ext cx="271299" cy="36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673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5163671"/>
            <a:ext cx="9090212" cy="15060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В </a:t>
            </a:r>
            <a:r>
              <a:rPr lang="ru-RU" sz="2000" dirty="0"/>
              <a:t>настоящее время электронные приборы получают все большее внедрение в устройствах СЦБ. Элементами электронных приборов служат диоды, транзисторы, тиристоры, стабилитроны, логические элементы, интегральные микросхемы, микропроцессоры.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Электронные приборы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r="1493" b="4176"/>
          <a:stretch/>
        </p:blipFill>
        <p:spPr>
          <a:xfrm>
            <a:off x="53788" y="562721"/>
            <a:ext cx="9007522" cy="446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22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93" y="113974"/>
            <a:ext cx="3074894" cy="3769052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91871" y="-87407"/>
            <a:ext cx="5463320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 переменного тока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трансмиттеры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2793" y="3886199"/>
            <a:ext cx="8923630" cy="297180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           </a:t>
            </a:r>
            <a:r>
              <a:rPr lang="ru-RU" sz="2000" b="1" dirty="0" smtClean="0"/>
              <a:t>              </a:t>
            </a:r>
            <a:r>
              <a:rPr lang="ru-RU" sz="2000" b="1" dirty="0">
                <a:solidFill>
                  <a:srgbClr val="002060"/>
                </a:solidFill>
              </a:rPr>
              <a:t>Курс лекций Глава </a:t>
            </a:r>
            <a:r>
              <a:rPr lang="ru-RU" sz="2000" b="1" dirty="0" smtClean="0">
                <a:solidFill>
                  <a:srgbClr val="002060"/>
                </a:solidFill>
              </a:rPr>
              <a:t>3. </a:t>
            </a:r>
            <a:r>
              <a:rPr lang="ru-RU" sz="2000" b="1" dirty="0">
                <a:solidFill>
                  <a:srgbClr val="002060"/>
                </a:solidFill>
              </a:rPr>
              <a:t>стр. </a:t>
            </a:r>
            <a:r>
              <a:rPr lang="ru-RU" sz="2000" b="1" dirty="0" smtClean="0">
                <a:solidFill>
                  <a:srgbClr val="002060"/>
                </a:solidFill>
              </a:rPr>
              <a:t>13-15</a:t>
            </a:r>
          </a:p>
          <a:p>
            <a:pPr marL="0" indent="0" algn="just">
              <a:buNone/>
            </a:pPr>
            <a:r>
              <a:rPr lang="ru-RU" sz="2000" b="1" dirty="0" smtClean="0"/>
              <a:t>1. Назначение, устройство и принцип действия двухэлементного реле</a:t>
            </a:r>
          </a:p>
          <a:p>
            <a:pPr marL="0" indent="0" algn="just">
              <a:buNone/>
            </a:pPr>
            <a:r>
              <a:rPr lang="ru-RU" sz="2000" b="1" dirty="0" smtClean="0"/>
              <a:t>переменного </a:t>
            </a:r>
            <a:r>
              <a:rPr lang="ru-RU" sz="2000" b="1" dirty="0"/>
              <a:t>тока типа ДСШ, условия работы, его достоинства и область</a:t>
            </a:r>
          </a:p>
          <a:p>
            <a:pPr marL="0" indent="0" algn="just">
              <a:buNone/>
            </a:pPr>
            <a:r>
              <a:rPr lang="ru-RU" sz="2000" b="1" dirty="0"/>
              <a:t>применения. </a:t>
            </a:r>
            <a:endParaRPr lang="ru-RU" sz="2000" b="1" dirty="0" smtClean="0"/>
          </a:p>
          <a:p>
            <a:pPr marL="0" indent="0" algn="just">
              <a:buNone/>
            </a:pPr>
            <a:r>
              <a:rPr lang="ru-RU" sz="2000" b="1" dirty="0"/>
              <a:t>2. Трансмиттеры (МТ, КПТ), их назначение и принцип действия, область</a:t>
            </a:r>
          </a:p>
          <a:p>
            <a:pPr marL="0" indent="0" algn="just">
              <a:buNone/>
            </a:pPr>
            <a:r>
              <a:rPr lang="ru-RU" sz="2000" b="1" dirty="0"/>
              <a:t>применения.</a:t>
            </a:r>
          </a:p>
          <a:p>
            <a:pPr marL="0" indent="0" algn="just">
              <a:buNone/>
            </a:pPr>
            <a:r>
              <a:rPr lang="ru-RU" sz="2000" b="1" dirty="0"/>
              <a:t>3. Условные обозначения реле ДСШ и трансмиттеров и их контактов в электрических схемах.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1133" y="443753"/>
            <a:ext cx="4686300" cy="343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93" y="4740590"/>
            <a:ext cx="9090212" cy="200140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Примерами </a:t>
            </a:r>
            <a:r>
              <a:rPr lang="ru-RU" sz="2000" b="1" dirty="0">
                <a:solidFill>
                  <a:srgbClr val="002060"/>
                </a:solidFill>
              </a:rPr>
              <a:t>применения таких элементов могут служить следующие электронные приборы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dirty="0"/>
              <a:t>• </a:t>
            </a:r>
            <a:r>
              <a:rPr lang="ru-RU" sz="2000" b="1" dirty="0"/>
              <a:t>бесконтактный коммутатор тока (БКТ), </a:t>
            </a:r>
            <a:r>
              <a:rPr lang="ru-RU" sz="2000" dirty="0"/>
              <a:t>который является более современным переключающим устройством для коммутации кодового тока в рельсовых цепях переменного тока частотой 25 и 50 Гц. Он состоит из двух тиристоров и управляющей цепи. Принцип действия этого прибора аналогичен принципу действия бесконтактного реле;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Электронные приборы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1642" t="12140" r="29254" b="11841"/>
          <a:stretch/>
        </p:blipFill>
        <p:spPr>
          <a:xfrm>
            <a:off x="4612540" y="920291"/>
            <a:ext cx="4286551" cy="3766782"/>
          </a:xfrm>
          <a:prstGeom prst="rect">
            <a:avLst/>
          </a:prstGeom>
        </p:spPr>
      </p:pic>
      <p:pic>
        <p:nvPicPr>
          <p:cNvPr id="2050" name="Picture 2" descr="https://ekb.gesla.ru/files/sxemy/9785/%D0%A0%D0%B8%D1%81.1.%20%D0%92%D0%BD%D0%B5%D1%88%D0%BD%D0%B8%D0%B5%20%D0%BF%D0%BE%D0%B4%D0%BA%D0%BB%D1%8E%D1%87%D0%B5%D0%BD%D0%B8%D1%8F%20%D0%BA%D0%BE%D0%BC%D0%BC%D1%83%D1%82%D0%B0%D1%82%D0%BE%D1%80%D0%B0%20%D0%91%D0%9A%D0%A2-%D0%9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59" y="1502880"/>
            <a:ext cx="4239005" cy="260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0200" y="2003612"/>
            <a:ext cx="1317812" cy="61856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103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29" y="1725794"/>
            <a:ext cx="2857500" cy="276225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" y="5163671"/>
            <a:ext cx="9090212" cy="15060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Примерами применения таких элементов могут служить следующие электронные приборы:</a:t>
            </a:r>
          </a:p>
          <a:p>
            <a:pPr marL="0" indent="0" algn="just">
              <a:buNone/>
            </a:pPr>
            <a:r>
              <a:rPr lang="ru-RU" sz="2000" b="1" dirty="0"/>
              <a:t>• микроэлектронный датчик импульсов (ДИМ), </a:t>
            </a:r>
            <a:r>
              <a:rPr lang="ru-RU" sz="2000" dirty="0"/>
              <a:t>который выпускается взамен маятниковых трансмиттеров МТ-1, МТ-2;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Электронные приборы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465" t="22289" r="5774" b="23582"/>
          <a:stretch/>
        </p:blipFill>
        <p:spPr>
          <a:xfrm>
            <a:off x="3080129" y="824978"/>
            <a:ext cx="6018664" cy="371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72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" y="5163670"/>
            <a:ext cx="9090212" cy="16943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Примерами применения таких элементов могут служить следующие электронные приборы:</a:t>
            </a:r>
          </a:p>
          <a:p>
            <a:pPr marL="0" indent="0">
              <a:buNone/>
            </a:pPr>
            <a:r>
              <a:rPr lang="ru-RU" sz="2000" b="1" dirty="0" smtClean="0"/>
              <a:t>• </a:t>
            </a:r>
            <a:r>
              <a:rPr lang="ru-RU" sz="2000" b="1" dirty="0"/>
              <a:t>бесконтактный кодовый путевой трансмиттер (БКПТ), </a:t>
            </a:r>
            <a:r>
              <a:rPr lang="ru-RU" sz="2000" dirty="0"/>
              <a:t>который применяется в системах кодовой автоблокировки и служит для формирования числовых кодов КЖ, Ж, и З с помощью полупроводниковых приборов и логических элементов.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Электронные приборы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095" b="6468"/>
          <a:stretch/>
        </p:blipFill>
        <p:spPr>
          <a:xfrm>
            <a:off x="53788" y="549274"/>
            <a:ext cx="5461433" cy="46143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0453" t="13821" r="10168" b="14537"/>
          <a:stretch/>
        </p:blipFill>
        <p:spPr>
          <a:xfrm>
            <a:off x="5227092" y="1286024"/>
            <a:ext cx="3780431" cy="341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83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Электронные приборы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786" t="13934" r="2901" b="11579"/>
          <a:stretch/>
        </p:blipFill>
        <p:spPr>
          <a:xfrm>
            <a:off x="989864" y="448645"/>
            <a:ext cx="7110484" cy="393055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78573"/>
            <a:ext cx="9090212" cy="25794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Широкое </a:t>
            </a:r>
            <a:r>
              <a:rPr lang="ru-RU" sz="2000" b="1" dirty="0">
                <a:solidFill>
                  <a:srgbClr val="C00000"/>
                </a:solidFill>
              </a:rPr>
              <a:t>применение находят интегральные микросхемы (ИМС),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имеющие высокую плотность элементов. </a:t>
            </a:r>
            <a:r>
              <a:rPr lang="ru-RU" sz="2000" b="1" dirty="0">
                <a:solidFill>
                  <a:srgbClr val="002060"/>
                </a:solidFill>
              </a:rPr>
              <a:t>Интегральная схема </a:t>
            </a:r>
            <a:r>
              <a:rPr lang="ru-RU" sz="2000" dirty="0"/>
              <a:t>— это микроэлектронное изделие из монокристалла, выполняющее преобразование и обработку большого числа сигналов. </a:t>
            </a:r>
            <a:r>
              <a:rPr lang="ru-RU" sz="2000" dirty="0" smtClean="0"/>
              <a:t>Применение </a:t>
            </a:r>
            <a:r>
              <a:rPr lang="ru-RU" sz="2000" dirty="0"/>
              <a:t>ИМС и микропроцессоров позволяет значительно снизить размеры и массу электронных устройств, повысить надежность действия систем, снизить потребление электроэнергии. Микросхемы и микропроцессоры применяют в автоматической локомотивной сигнализации (АЛСН-ЕН), микропроцессорных системах АБ и ЭЦ, горочных устройствах автоматики и в других системах регулирования движения поездов.</a:t>
            </a:r>
          </a:p>
        </p:txBody>
      </p:sp>
    </p:spTree>
    <p:extLst>
      <p:ext uri="{BB962C8B-B14F-4D97-AF65-F5344CB8AC3E}">
        <p14:creationId xmlns:p14="http://schemas.microsoft.com/office/powerpoint/2010/main" val="145333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926" y="544076"/>
            <a:ext cx="3743268" cy="258808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182" y="2988861"/>
            <a:ext cx="8830101" cy="4128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1. Дайте </a:t>
            </a:r>
            <a:r>
              <a:rPr lang="ru-RU" sz="2000" b="1" dirty="0"/>
              <a:t>расшифровку аббревиатуры реле ДСШ.</a:t>
            </a:r>
          </a:p>
          <a:p>
            <a:pPr marL="0" indent="0">
              <a:buNone/>
            </a:pPr>
            <a:r>
              <a:rPr lang="ru-RU" sz="2000" b="1" dirty="0" smtClean="0"/>
              <a:t>2. Укажите </a:t>
            </a:r>
            <a:r>
              <a:rPr lang="ru-RU" sz="2000" b="1" dirty="0"/>
              <a:t>область применения реле ДСШ.</a:t>
            </a:r>
          </a:p>
          <a:p>
            <a:pPr marL="0" indent="0">
              <a:buNone/>
            </a:pPr>
            <a:r>
              <a:rPr lang="ru-RU" sz="2000" b="1" dirty="0" smtClean="0"/>
              <a:t>3. Укажите </a:t>
            </a:r>
            <a:r>
              <a:rPr lang="ru-RU" sz="2000" b="1" dirty="0"/>
              <a:t>класс надежности реле ДСШ.</a:t>
            </a:r>
          </a:p>
          <a:p>
            <a:pPr marL="0" indent="0">
              <a:buNone/>
            </a:pPr>
            <a:r>
              <a:rPr lang="ru-RU" sz="2000" b="1" dirty="0" smtClean="0"/>
              <a:t>4. Расскажите </a:t>
            </a:r>
            <a:r>
              <a:rPr lang="ru-RU" sz="2000" b="1" dirty="0"/>
              <a:t>принцип действия реле ДСШ.</a:t>
            </a:r>
          </a:p>
          <a:p>
            <a:pPr marL="0" indent="0">
              <a:buNone/>
            </a:pPr>
            <a:r>
              <a:rPr lang="ru-RU" sz="2000" b="1" dirty="0" smtClean="0"/>
              <a:t>5. Дайте </a:t>
            </a:r>
            <a:r>
              <a:rPr lang="ru-RU" sz="2000" b="1" dirty="0"/>
              <a:t>расшифровку аббревиатуры реле КПТШ.</a:t>
            </a:r>
          </a:p>
          <a:p>
            <a:pPr marL="0" indent="0">
              <a:buNone/>
            </a:pPr>
            <a:r>
              <a:rPr lang="ru-RU" sz="2000" b="1" dirty="0" smtClean="0"/>
              <a:t>6. Укажите </a:t>
            </a:r>
            <a:r>
              <a:rPr lang="ru-RU" sz="2000" b="1" dirty="0"/>
              <a:t>область применения реле КПТШ. </a:t>
            </a:r>
          </a:p>
          <a:p>
            <a:pPr marL="0" indent="0">
              <a:buNone/>
            </a:pPr>
            <a:r>
              <a:rPr lang="ru-RU" sz="2000" b="1" dirty="0" smtClean="0"/>
              <a:t>7. Укажите </a:t>
            </a:r>
            <a:r>
              <a:rPr lang="ru-RU" sz="2000" b="1" dirty="0"/>
              <a:t>недостатки реле КПТШ.</a:t>
            </a:r>
          </a:p>
          <a:p>
            <a:pPr marL="0" indent="0">
              <a:buNone/>
            </a:pPr>
            <a:r>
              <a:rPr lang="ru-RU" sz="2000" b="1" dirty="0" smtClean="0"/>
              <a:t>8. Дайте </a:t>
            </a:r>
            <a:r>
              <a:rPr lang="ru-RU" sz="2000" b="1" dirty="0"/>
              <a:t>расшифровку реле МТ.</a:t>
            </a:r>
          </a:p>
          <a:p>
            <a:pPr marL="0" indent="0">
              <a:buNone/>
            </a:pPr>
            <a:r>
              <a:rPr lang="ru-RU" sz="2000" b="1" dirty="0" smtClean="0"/>
              <a:t>9. Укажите </a:t>
            </a:r>
            <a:r>
              <a:rPr lang="ru-RU" sz="2000" b="1" dirty="0"/>
              <a:t>область применения МТ.</a:t>
            </a:r>
          </a:p>
          <a:p>
            <a:pPr marL="0" indent="0">
              <a:buNone/>
            </a:pPr>
            <a:r>
              <a:rPr lang="ru-RU" sz="2000" b="1" dirty="0" smtClean="0"/>
              <a:t>10. Дайте </a:t>
            </a:r>
            <a:r>
              <a:rPr lang="ru-RU" sz="2000" b="1" dirty="0"/>
              <a:t>сравнительную характеристику </a:t>
            </a:r>
            <a:r>
              <a:rPr lang="ru-RU" sz="2000" b="1" dirty="0" smtClean="0"/>
              <a:t>реле </a:t>
            </a:r>
            <a:r>
              <a:rPr lang="ru-RU" sz="2000" b="1" dirty="0"/>
              <a:t>МТ-1 и МТ-2</a:t>
            </a:r>
          </a:p>
          <a:p>
            <a:pPr marL="0" indent="0">
              <a:buNone/>
            </a:pPr>
            <a:endParaRPr lang="ru-RU" sz="2000" b="1" dirty="0"/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815156" y="0"/>
            <a:ext cx="4858602" cy="54927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 переменного тока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трансмиттеры 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95692" y="341421"/>
            <a:ext cx="2897529" cy="405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Закрепление материала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347" y="701561"/>
            <a:ext cx="3718109" cy="227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365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166" y="219070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52472" y="1249648"/>
            <a:ext cx="8843610" cy="54241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 </a:t>
            </a:r>
            <a:r>
              <a:rPr lang="ru-RU" sz="2000" b="1" dirty="0" smtClean="0"/>
              <a:t>                                </a:t>
            </a:r>
            <a:r>
              <a:rPr lang="ru-RU" sz="2000" b="1" dirty="0"/>
              <a:t>Курс лекций Глава 4. стр. </a:t>
            </a:r>
            <a:r>
              <a:rPr lang="ru-RU" sz="2000" b="1" dirty="0" smtClean="0"/>
              <a:t>16-19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1. Системы </a:t>
            </a:r>
            <a:r>
              <a:rPr lang="ru-RU" sz="2000" dirty="0"/>
              <a:t>электропитания устройств железнодорожной автоматики и телемеханики, их общая характеристика.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2. Назначение </a:t>
            </a:r>
            <a:r>
              <a:rPr lang="ru-RU" sz="2000" dirty="0"/>
              <a:t>и характеристика работы трансформаторов, выпрямителей и преобразователей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i="1" dirty="0" smtClean="0">
                <a:solidFill>
                  <a:srgbClr val="002060"/>
                </a:solidFill>
              </a:rPr>
              <a:t>Актуализация домашнего задания: </a:t>
            </a:r>
            <a:r>
              <a:rPr lang="ru-RU" sz="2000" i="1" dirty="0"/>
              <a:t>Проработка учебной литературы и составление конспекта по трансмиттерам. Курс лекций, Глава 3, стр. 13-15. </a:t>
            </a:r>
            <a:r>
              <a:rPr lang="ru-RU" sz="2000" i="1"/>
              <a:t>Подготовка к практическому занятию №2, оформление отчетов (ответы на контрольные вопросы).</a:t>
            </a:r>
            <a:endParaRPr lang="ru-RU" sz="20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66068" y="617526"/>
            <a:ext cx="58002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Аппаратура электропитания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7059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" y="4045510"/>
            <a:ext cx="9090212" cy="26914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В </a:t>
            </a:r>
            <a:r>
              <a:rPr lang="ru-RU" sz="2000" dirty="0"/>
              <a:t>устройствах железнодорожной автоматики и </a:t>
            </a:r>
            <a:r>
              <a:rPr lang="ru-RU" sz="2000" dirty="0" smtClean="0"/>
              <a:t>телемеханики применяют </a:t>
            </a:r>
            <a:r>
              <a:rPr lang="ru-RU" sz="2000" b="1" dirty="0">
                <a:solidFill>
                  <a:srgbClr val="C00000"/>
                </a:solidFill>
              </a:rPr>
              <a:t>двухэлементные секторные реле переменного тока </a:t>
            </a:r>
            <a:r>
              <a:rPr lang="ru-RU" sz="2000" b="1" dirty="0" smtClean="0">
                <a:solidFill>
                  <a:srgbClr val="C00000"/>
                </a:solidFill>
              </a:rPr>
              <a:t>типа ДСШ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  <a:r>
              <a:rPr lang="ru-RU" sz="2000" dirty="0"/>
              <a:t> </a:t>
            </a:r>
            <a:r>
              <a:rPr lang="ru-RU" sz="2000" i="1" dirty="0"/>
              <a:t>Эти реле используются в качестве путевых в рельсовых </a:t>
            </a:r>
            <a:r>
              <a:rPr lang="ru-RU" sz="2000" i="1" dirty="0" smtClean="0"/>
              <a:t>цепях </a:t>
            </a:r>
            <a:r>
              <a:rPr lang="ru-RU" sz="2000" i="1" dirty="0"/>
              <a:t>переменного тока частотой 50 и 25 Гц.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По принципу </a:t>
            </a:r>
            <a:r>
              <a:rPr lang="ru-RU" sz="2000" b="1" dirty="0" smtClean="0">
                <a:solidFill>
                  <a:srgbClr val="002060"/>
                </a:solidFill>
              </a:rPr>
              <a:t>действия </a:t>
            </a:r>
            <a:r>
              <a:rPr lang="ru-RU" sz="2000" dirty="0" smtClean="0"/>
              <a:t>двухэлементные </a:t>
            </a:r>
            <a:r>
              <a:rPr lang="ru-RU" sz="2000" dirty="0"/>
              <a:t>секторные реле относятся </a:t>
            </a:r>
            <a:r>
              <a:rPr lang="ru-RU" sz="2000" b="1" dirty="0">
                <a:solidFill>
                  <a:srgbClr val="002060"/>
                </a:solidFill>
              </a:rPr>
              <a:t>к индукционным</a:t>
            </a:r>
            <a:r>
              <a:rPr lang="ru-RU" sz="2000" dirty="0"/>
              <a:t>. </a:t>
            </a:r>
            <a:r>
              <a:rPr lang="ru-RU" sz="2000" dirty="0" smtClean="0"/>
              <a:t>Магнитная </a:t>
            </a:r>
            <a:r>
              <a:rPr lang="ru-RU" sz="2000" dirty="0"/>
              <a:t>система реле выполняется на сердечниках из листовой </a:t>
            </a:r>
            <a:r>
              <a:rPr lang="ru-RU" sz="2000" dirty="0" smtClean="0"/>
              <a:t>стали </a:t>
            </a:r>
            <a:r>
              <a:rPr lang="ru-RU" sz="2000" dirty="0"/>
              <a:t>для уменьшения потерь на гистерезис.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Эти </a:t>
            </a:r>
            <a:r>
              <a:rPr lang="ru-RU" sz="2000" dirty="0"/>
              <a:t>реле относятся к </a:t>
            </a:r>
            <a:r>
              <a:rPr lang="ru-RU" sz="2000" dirty="0" smtClean="0"/>
              <a:t>реле </a:t>
            </a:r>
            <a:r>
              <a:rPr lang="ru-RU" sz="2000" b="1" dirty="0" smtClean="0">
                <a:solidFill>
                  <a:srgbClr val="C00000"/>
                </a:solidFill>
              </a:rPr>
              <a:t>1 </a:t>
            </a:r>
            <a:r>
              <a:rPr lang="ru-RU" sz="2000" b="1" dirty="0">
                <a:solidFill>
                  <a:srgbClr val="C00000"/>
                </a:solidFill>
              </a:rPr>
              <a:t>класса надежности</a:t>
            </a:r>
            <a:r>
              <a:rPr lang="ru-RU" sz="2000" dirty="0"/>
              <a:t>, а по времени срабатывания — к </a:t>
            </a:r>
            <a:r>
              <a:rPr lang="ru-RU" sz="2000" b="1" dirty="0" smtClean="0">
                <a:solidFill>
                  <a:srgbClr val="C00000"/>
                </a:solidFill>
              </a:rPr>
              <a:t>нормальнодействующим</a:t>
            </a:r>
            <a:r>
              <a:rPr lang="ru-RU" sz="2000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 переменного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тока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16" y="389965"/>
            <a:ext cx="2827078" cy="32655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8257" r="3077"/>
          <a:stretch/>
        </p:blipFill>
        <p:spPr>
          <a:xfrm>
            <a:off x="3092823" y="889280"/>
            <a:ext cx="5499847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74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4629055"/>
            <a:ext cx="9090212" cy="15140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Двухэлементное секторное реле ДСШ </a:t>
            </a:r>
            <a:r>
              <a:rPr lang="ru-RU" sz="2000" dirty="0"/>
              <a:t>со штепсельным </a:t>
            </a:r>
            <a:r>
              <a:rPr lang="ru-RU" sz="2000" dirty="0" smtClean="0"/>
              <a:t>включением </a:t>
            </a:r>
            <a:r>
              <a:rPr lang="ru-RU" sz="2000" b="1" dirty="0" smtClean="0"/>
              <a:t>состоит </a:t>
            </a:r>
            <a:r>
              <a:rPr lang="ru-RU" sz="2000" b="1" dirty="0"/>
              <a:t>из </a:t>
            </a:r>
            <a:r>
              <a:rPr lang="ru-RU" sz="2000" b="1" dirty="0">
                <a:solidFill>
                  <a:srgbClr val="002060"/>
                </a:solidFill>
              </a:rPr>
              <a:t>электромагнитной системы</a:t>
            </a:r>
            <a:r>
              <a:rPr lang="ru-RU" sz="2000" dirty="0"/>
              <a:t>, </a:t>
            </a:r>
            <a:r>
              <a:rPr lang="ru-RU" sz="2000" dirty="0" smtClean="0"/>
              <a:t>представляющей </a:t>
            </a:r>
            <a:r>
              <a:rPr lang="ru-RU" sz="2000" dirty="0"/>
              <a:t>собой два разных по назначению железных сердечника </a:t>
            </a:r>
            <a:r>
              <a:rPr lang="ru-RU" sz="2000" dirty="0" smtClean="0"/>
              <a:t>с намотанными </a:t>
            </a:r>
            <a:r>
              <a:rPr lang="ru-RU" sz="2000" dirty="0"/>
              <a:t>на них обмотками. </a:t>
            </a:r>
            <a:r>
              <a:rPr lang="ru-RU" sz="2000" b="1" dirty="0">
                <a:solidFill>
                  <a:srgbClr val="7030A0"/>
                </a:solidFill>
              </a:rPr>
              <a:t>Один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из них называется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местным элементом</a:t>
            </a:r>
            <a:r>
              <a:rPr lang="ru-RU" sz="2000" b="1" dirty="0">
                <a:solidFill>
                  <a:srgbClr val="7030A0"/>
                </a:solidFill>
              </a:rPr>
              <a:t>, другой — </a:t>
            </a:r>
            <a:r>
              <a:rPr lang="ru-RU" sz="2000" b="1" dirty="0">
                <a:solidFill>
                  <a:srgbClr val="C00000"/>
                </a:solidFill>
              </a:rPr>
              <a:t>путевым</a:t>
            </a:r>
            <a:r>
              <a:rPr lang="ru-RU" sz="2000" dirty="0">
                <a:solidFill>
                  <a:srgbClr val="C00000"/>
                </a:solidFill>
              </a:rPr>
              <a:t>.</a:t>
            </a:r>
            <a:r>
              <a:rPr lang="ru-RU" sz="2000" dirty="0"/>
              <a:t> Эти </a:t>
            </a:r>
            <a:r>
              <a:rPr lang="ru-RU" sz="2000" dirty="0" smtClean="0"/>
              <a:t>элементы располагаются симметрично </a:t>
            </a:r>
            <a:r>
              <a:rPr lang="ru-RU" sz="2000" dirty="0"/>
              <a:t>один относительно другого.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 переменного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тока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4978" r="38731" b="3772"/>
          <a:stretch/>
        </p:blipFill>
        <p:spPr>
          <a:xfrm>
            <a:off x="222433" y="488300"/>
            <a:ext cx="4007224" cy="39051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17964"/>
          <a:stretch/>
        </p:blipFill>
        <p:spPr>
          <a:xfrm>
            <a:off x="4744428" y="1015123"/>
            <a:ext cx="3743050" cy="29986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08869" y="848179"/>
            <a:ext cx="987013" cy="210823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60530" y="830457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56683" y="2299482"/>
            <a:ext cx="1347090" cy="184224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94738" y="1086277"/>
            <a:ext cx="432690" cy="27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5838" y="1902297"/>
            <a:ext cx="311666" cy="215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835271" y="2299482"/>
            <a:ext cx="328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П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5539" y="3012141"/>
            <a:ext cx="113743" cy="1559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66882" y="4155176"/>
            <a:ext cx="179855" cy="251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133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" y="3859306"/>
            <a:ext cx="9090212" cy="17884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Путевой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элемент </a:t>
            </a:r>
            <a:r>
              <a:rPr lang="ru-RU" sz="2000" dirty="0"/>
              <a:t>состоит из сердечника </a:t>
            </a:r>
            <a:r>
              <a:rPr lang="ru-RU" sz="2000" b="1" dirty="0" smtClean="0"/>
              <a:t>3 </a:t>
            </a:r>
            <a:r>
              <a:rPr lang="ru-RU" sz="2000" dirty="0" smtClean="0"/>
              <a:t>с обмоткой </a:t>
            </a:r>
            <a:r>
              <a:rPr lang="ru-RU" sz="2000" b="1" dirty="0" smtClean="0"/>
              <a:t>4,</a:t>
            </a:r>
            <a:r>
              <a:rPr lang="ru-RU" sz="2000" dirty="0" smtClean="0"/>
              <a:t> </a:t>
            </a:r>
            <a:r>
              <a:rPr lang="ru-RU" sz="2000" dirty="0"/>
              <a:t>которая подключается через рельсовую цепь к </a:t>
            </a:r>
            <a:r>
              <a:rPr lang="ru-RU" sz="2000" dirty="0" smtClean="0"/>
              <a:t>путевому трансформатору</a:t>
            </a:r>
            <a:r>
              <a:rPr lang="ru-RU" sz="2000" dirty="0"/>
              <a:t>. Между полюсами сердечников местного и </a:t>
            </a:r>
            <a:r>
              <a:rPr lang="ru-RU" sz="2000" dirty="0" smtClean="0"/>
              <a:t>путевого элемента </a:t>
            </a:r>
            <a:r>
              <a:rPr lang="ru-RU" sz="2000" dirty="0"/>
              <a:t>располагается алюминиевый сектор </a:t>
            </a:r>
            <a:r>
              <a:rPr lang="ru-RU" sz="2000" b="1" dirty="0" smtClean="0"/>
              <a:t>5</a:t>
            </a:r>
            <a:r>
              <a:rPr lang="ru-RU" sz="2000" dirty="0" smtClean="0"/>
              <a:t>, </a:t>
            </a:r>
            <a:r>
              <a:rPr lang="ru-RU" sz="2000" dirty="0"/>
              <a:t>который </a:t>
            </a:r>
            <a:r>
              <a:rPr lang="ru-RU" sz="2000" dirty="0" smtClean="0"/>
              <a:t>вращается на </a:t>
            </a:r>
            <a:r>
              <a:rPr lang="ru-RU" sz="2000" dirty="0"/>
              <a:t>оси и при помощи коромысла </a:t>
            </a:r>
            <a:r>
              <a:rPr lang="ru-RU" sz="2000" b="1" dirty="0" smtClean="0"/>
              <a:t>6</a:t>
            </a:r>
            <a:r>
              <a:rPr lang="ru-RU" sz="2000" dirty="0" smtClean="0"/>
              <a:t> </a:t>
            </a:r>
            <a:r>
              <a:rPr lang="ru-RU" sz="2000" dirty="0"/>
              <a:t>и тяги </a:t>
            </a:r>
            <a:r>
              <a:rPr lang="ru-RU" sz="2000" b="1" dirty="0" smtClean="0"/>
              <a:t>7</a:t>
            </a:r>
            <a:r>
              <a:rPr lang="ru-RU" sz="2000" dirty="0" smtClean="0"/>
              <a:t> управляет </a:t>
            </a:r>
            <a:r>
              <a:rPr lang="ru-RU" sz="2000" dirty="0"/>
              <a:t>контактной </a:t>
            </a:r>
            <a:r>
              <a:rPr lang="ru-RU" sz="2000" dirty="0" smtClean="0"/>
              <a:t>системой </a:t>
            </a:r>
            <a:r>
              <a:rPr lang="ru-RU" sz="2000" b="1" dirty="0" smtClean="0"/>
              <a:t>8</a:t>
            </a:r>
            <a:r>
              <a:rPr lang="ru-RU" sz="2000" dirty="0" smtClean="0"/>
              <a:t>. </a:t>
            </a:r>
            <a:r>
              <a:rPr lang="ru-RU" sz="2000" dirty="0"/>
              <a:t>В реле имеются упорные ролики </a:t>
            </a:r>
            <a:r>
              <a:rPr lang="ru-RU" sz="2000" b="1" dirty="0" smtClean="0"/>
              <a:t>9</a:t>
            </a:r>
            <a:r>
              <a:rPr lang="ru-RU" sz="2000" dirty="0" smtClean="0"/>
              <a:t> </a:t>
            </a:r>
            <a:r>
              <a:rPr lang="ru-RU" sz="2000" dirty="0"/>
              <a:t>и </a:t>
            </a:r>
            <a:r>
              <a:rPr lang="ru-RU" sz="2000" b="1" dirty="0"/>
              <a:t>10</a:t>
            </a:r>
            <a:r>
              <a:rPr lang="ru-RU" sz="2000" dirty="0"/>
              <a:t>, ограничивающие </a:t>
            </a:r>
            <a:r>
              <a:rPr lang="ru-RU" sz="2000" dirty="0" smtClean="0"/>
              <a:t>движение </a:t>
            </a:r>
            <a:r>
              <a:rPr lang="ru-RU" sz="2000" dirty="0"/>
              <a:t>сектора соответственно вниз и вверх.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 переменного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тока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370535"/>
            <a:ext cx="5334000" cy="29051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3747" y="932865"/>
            <a:ext cx="2585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Устройство реле </a:t>
            </a:r>
            <a:r>
              <a:rPr lang="ru-RU" sz="2000" b="1" dirty="0">
                <a:solidFill>
                  <a:srgbClr val="002060"/>
                </a:solidFill>
              </a:rPr>
              <a:t>ДСШ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8934" y="1439446"/>
            <a:ext cx="32355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rgbClr val="C00000"/>
                </a:solidFill>
              </a:rPr>
              <a:t>Местный</a:t>
            </a:r>
            <a:r>
              <a:rPr lang="ru-RU" sz="2000" b="1" dirty="0">
                <a:solidFill>
                  <a:srgbClr val="C00000"/>
                </a:solidFill>
              </a:rPr>
              <a:t> элемент </a:t>
            </a:r>
            <a:r>
              <a:rPr lang="ru-RU" sz="2000" dirty="0"/>
              <a:t>состоит из Ш-образного сердечника </a:t>
            </a:r>
            <a:r>
              <a:rPr lang="ru-RU" sz="2000" b="1" dirty="0"/>
              <a:t>1</a:t>
            </a:r>
            <a:r>
              <a:rPr lang="ru-RU" sz="2000" dirty="0"/>
              <a:t> с обмоткой </a:t>
            </a:r>
            <a:r>
              <a:rPr lang="ru-RU" sz="2000" b="1" dirty="0"/>
              <a:t>2</a:t>
            </a:r>
            <a:r>
              <a:rPr lang="ru-RU" sz="2000" dirty="0"/>
              <a:t>, которая подключается к местному источнику переменного тока напряжением 110—220 В.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08231" y="421845"/>
            <a:ext cx="386644" cy="36933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69958" y="421845"/>
            <a:ext cx="328936" cy="369332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П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082988" y="549274"/>
            <a:ext cx="1586753" cy="701302"/>
          </a:xfrm>
          <a:prstGeom prst="straightConnector1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6253917" y="2326200"/>
            <a:ext cx="363070" cy="268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6253917" y="1847669"/>
            <a:ext cx="256701" cy="752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031879" y="1738263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6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064031" y="2195322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7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6064031" y="2247992"/>
            <a:ext cx="1116698" cy="6296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6064031" y="2881401"/>
            <a:ext cx="1237722" cy="2810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5836023" y="2694793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8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370257" y="2210830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9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3"/>
          <a:srcRect l="2" r="193" b="86159"/>
          <a:stretch/>
        </p:blipFill>
        <p:spPr>
          <a:xfrm>
            <a:off x="8029518" y="334451"/>
            <a:ext cx="188625" cy="154421"/>
          </a:xfrm>
          <a:prstGeom prst="rect">
            <a:avLst/>
          </a:prstGeom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8150908" y="2247992"/>
            <a:ext cx="247900" cy="91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8218143" y="280663"/>
            <a:ext cx="194112" cy="772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8340259" y="108355"/>
            <a:ext cx="3930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37463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" y="3590364"/>
            <a:ext cx="9090212" cy="31331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Принцип </a:t>
            </a:r>
            <a:r>
              <a:rPr lang="ru-RU" sz="2000" b="1" dirty="0">
                <a:solidFill>
                  <a:srgbClr val="C00000"/>
                </a:solidFill>
              </a:rPr>
              <a:t>действия реле </a:t>
            </a:r>
            <a:r>
              <a:rPr lang="ru-RU" sz="2000" b="1" dirty="0"/>
              <a:t>основан</a:t>
            </a:r>
            <a:r>
              <a:rPr lang="ru-RU" sz="2000" b="1" dirty="0">
                <a:solidFill>
                  <a:srgbClr val="002060"/>
                </a:solidFill>
              </a:rPr>
              <a:t> на взаимодействии </a:t>
            </a:r>
            <a:r>
              <a:rPr lang="ru-RU" sz="2000" b="1" dirty="0" smtClean="0">
                <a:solidFill>
                  <a:srgbClr val="002060"/>
                </a:solidFill>
              </a:rPr>
              <a:t>магнитного потока </a:t>
            </a:r>
            <a:r>
              <a:rPr lang="ru-RU" sz="2000" b="1" dirty="0">
                <a:solidFill>
                  <a:srgbClr val="002060"/>
                </a:solidFill>
              </a:rPr>
              <a:t>путевого </a:t>
            </a:r>
            <a:r>
              <a:rPr lang="ru-RU" sz="2000" b="1" dirty="0" smtClean="0">
                <a:solidFill>
                  <a:srgbClr val="002060"/>
                </a:solidFill>
              </a:rPr>
              <a:t>элемента</a:t>
            </a:r>
            <a:r>
              <a:rPr lang="ru-RU" sz="2000" dirty="0" smtClean="0"/>
              <a:t> (</a:t>
            </a:r>
            <a:r>
              <a:rPr lang="ru-RU" sz="2000" b="1" dirty="0" smtClean="0"/>
              <a:t>ПЭ</a:t>
            </a:r>
            <a:r>
              <a:rPr lang="ru-RU" sz="2000" dirty="0" smtClean="0"/>
              <a:t>) </a:t>
            </a:r>
            <a:r>
              <a:rPr lang="ru-RU" sz="2000" b="1" dirty="0">
                <a:solidFill>
                  <a:srgbClr val="002060"/>
                </a:solidFill>
              </a:rPr>
              <a:t>с током, индуцированным в секторе </a:t>
            </a:r>
            <a:r>
              <a:rPr lang="ru-RU" sz="2000" b="1" dirty="0" smtClean="0">
                <a:solidFill>
                  <a:srgbClr val="002060"/>
                </a:solidFill>
              </a:rPr>
              <a:t>магнитным </a:t>
            </a:r>
            <a:r>
              <a:rPr lang="ru-RU" sz="2000" b="1" dirty="0">
                <a:solidFill>
                  <a:srgbClr val="002060"/>
                </a:solidFill>
              </a:rPr>
              <a:t>потоком местного </a:t>
            </a:r>
            <a:r>
              <a:rPr lang="ru-RU" sz="2000" b="1" dirty="0" smtClean="0">
                <a:solidFill>
                  <a:srgbClr val="002060"/>
                </a:solidFill>
              </a:rPr>
              <a:t>элемента</a:t>
            </a:r>
            <a:r>
              <a:rPr lang="ru-RU" sz="2000" b="1" dirty="0" smtClean="0"/>
              <a:t> </a:t>
            </a:r>
            <a:r>
              <a:rPr lang="ru-RU" sz="2000" dirty="0" smtClean="0"/>
              <a:t>(</a:t>
            </a:r>
            <a:r>
              <a:rPr lang="ru-RU" sz="2000" b="1" dirty="0" smtClean="0"/>
              <a:t>МЭ</a:t>
            </a:r>
            <a:r>
              <a:rPr lang="ru-RU" sz="2000" dirty="0" smtClean="0"/>
              <a:t>). </a:t>
            </a:r>
            <a:r>
              <a:rPr lang="ru-RU" sz="2000" dirty="0"/>
              <a:t>Когда один из элементов </a:t>
            </a:r>
            <a:r>
              <a:rPr lang="ru-RU" sz="2000" dirty="0" smtClean="0"/>
              <a:t>реле находится </a:t>
            </a:r>
            <a:r>
              <a:rPr lang="ru-RU" sz="2000" dirty="0"/>
              <a:t>без тока, то сектор под действием собственного веса </a:t>
            </a:r>
            <a:r>
              <a:rPr lang="ru-RU" sz="2000" dirty="0" smtClean="0"/>
              <a:t>находится </a:t>
            </a:r>
            <a:r>
              <a:rPr lang="ru-RU" sz="2000" dirty="0"/>
              <a:t>в нижнем крайнем положении и своим ребром нажимает </a:t>
            </a:r>
            <a:r>
              <a:rPr lang="ru-RU" sz="2000" dirty="0" smtClean="0"/>
              <a:t>на нижний </a:t>
            </a:r>
            <a:r>
              <a:rPr lang="ru-RU" sz="2000" dirty="0"/>
              <a:t>упорный ролик. При прохождении переменного тока по </a:t>
            </a:r>
            <a:r>
              <a:rPr lang="ru-RU" sz="2000" dirty="0" smtClean="0"/>
              <a:t>катушке </a:t>
            </a:r>
            <a:r>
              <a:rPr lang="ru-RU" sz="2000" dirty="0"/>
              <a:t>местного элемента магнитный поток, созданный током </a:t>
            </a:r>
            <a:r>
              <a:rPr lang="ru-RU" sz="2000" dirty="0" smtClean="0"/>
              <a:t>местного </a:t>
            </a:r>
            <a:r>
              <a:rPr lang="ru-RU" sz="2000" dirty="0"/>
              <a:t>элемента, пересекая сектор, наводит в нем ЭДС, отстоящую </a:t>
            </a:r>
            <a:r>
              <a:rPr lang="ru-RU" sz="2000" dirty="0" smtClean="0"/>
              <a:t>по фазе </a:t>
            </a:r>
            <a:r>
              <a:rPr lang="ru-RU" sz="2000" dirty="0"/>
              <a:t>на 90 ° от вызвавшего его потока. В результате этого в </a:t>
            </a:r>
            <a:r>
              <a:rPr lang="ru-RU" sz="2000" dirty="0" smtClean="0"/>
              <a:t>секторе возникают </a:t>
            </a:r>
            <a:r>
              <a:rPr lang="ru-RU" sz="2000" dirty="0"/>
              <a:t>вихревые токи, которые проходят под полюсами </a:t>
            </a:r>
            <a:r>
              <a:rPr lang="ru-RU" sz="2000" dirty="0" smtClean="0"/>
              <a:t>путевого </a:t>
            </a:r>
            <a:r>
              <a:rPr lang="ru-RU" sz="2000" dirty="0"/>
              <a:t>элемента, вступают во взаимодействие с его магнитным </a:t>
            </a:r>
            <a:r>
              <a:rPr lang="ru-RU" sz="2000" dirty="0" smtClean="0"/>
              <a:t>потоком и </a:t>
            </a:r>
            <a:r>
              <a:rPr lang="ru-RU" sz="2000" dirty="0"/>
              <a:t>создают вращающий момент, стремящийся повернуть сектор.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 переменного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тока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0" y="760050"/>
            <a:ext cx="4762500" cy="23241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701553" y="787774"/>
            <a:ext cx="389965" cy="409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55715" y="2733257"/>
            <a:ext cx="2487706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/>
              <a:t>Векторная диаграмма </a:t>
            </a:r>
            <a:endParaRPr lang="ru-RU" b="1" dirty="0" smtClean="0"/>
          </a:p>
          <a:p>
            <a:r>
              <a:rPr lang="ru-RU" b="1" dirty="0"/>
              <a:t> </a:t>
            </a:r>
            <a:r>
              <a:rPr lang="ru-RU" b="1" dirty="0" smtClean="0"/>
              <a:t>  реле </a:t>
            </a:r>
            <a:r>
              <a:rPr lang="ru-RU" b="1" dirty="0"/>
              <a:t>ДСШ</a:t>
            </a:r>
          </a:p>
          <a:p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9282" y="2733257"/>
            <a:ext cx="246081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 smtClean="0"/>
              <a:t>Электрическая схема</a:t>
            </a:r>
          </a:p>
          <a:p>
            <a:r>
              <a:rPr lang="ru-RU" b="1" dirty="0" smtClean="0"/>
              <a:t>  с включением ДСШ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510" y="565787"/>
            <a:ext cx="2958353" cy="304109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065930" y="549274"/>
            <a:ext cx="2380129" cy="304109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295" y="534841"/>
            <a:ext cx="3578662" cy="3036071"/>
          </a:xfrm>
          <a:prstGeom prst="rect">
            <a:avLst/>
          </a:prstGeom>
          <a:ln w="9525">
            <a:solidFill>
              <a:srgbClr val="002060"/>
            </a:solidFill>
          </a:ln>
        </p:spPr>
      </p:pic>
      <p:sp>
        <p:nvSpPr>
          <p:cNvPr id="16" name="Прямоугольник 15"/>
          <p:cNvSpPr/>
          <p:nvPr/>
        </p:nvSpPr>
        <p:spPr>
          <a:xfrm>
            <a:off x="1250577" y="2052876"/>
            <a:ext cx="1479175" cy="52895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246148" y="760050"/>
            <a:ext cx="983452" cy="129282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911794" y="740598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91467" y="1600200"/>
            <a:ext cx="1347090" cy="148395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685242" y="1580748"/>
            <a:ext cx="328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П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775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" y="4182036"/>
            <a:ext cx="9090212" cy="21266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Основным </a:t>
            </a:r>
            <a:r>
              <a:rPr lang="ru-RU" sz="2000" b="1" dirty="0">
                <a:solidFill>
                  <a:srgbClr val="C00000"/>
                </a:solidFill>
              </a:rPr>
              <a:t>достоинством реле ДСШ </a:t>
            </a:r>
            <a:r>
              <a:rPr lang="ru-RU" sz="2000" b="1" dirty="0"/>
              <a:t>является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надежная фазовая избирательность</a:t>
            </a:r>
            <a:r>
              <a:rPr lang="ru-RU" sz="2000" dirty="0"/>
              <a:t>, </a:t>
            </a:r>
            <a:r>
              <a:rPr lang="ru-RU" sz="2000" b="1" dirty="0"/>
              <a:t>поэтому эти реле называют </a:t>
            </a:r>
            <a:r>
              <a:rPr lang="ru-RU" sz="2000" b="1" dirty="0" smtClean="0">
                <a:solidFill>
                  <a:srgbClr val="002060"/>
                </a:solidFill>
              </a:rPr>
              <a:t>фазочувствительными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  <a:r>
              <a:rPr lang="ru-RU" sz="2000" dirty="0"/>
              <a:t> Свойство избирательности надежно исключает </a:t>
            </a:r>
            <a:r>
              <a:rPr lang="ru-RU" sz="2000" dirty="0" smtClean="0"/>
              <a:t>ложное </a:t>
            </a:r>
            <a:r>
              <a:rPr lang="ru-RU" sz="2000" dirty="0"/>
              <a:t>срабатывание фазочувствительного путевого реле от </a:t>
            </a:r>
            <a:r>
              <a:rPr lang="ru-RU" sz="2000" dirty="0" smtClean="0"/>
              <a:t>источника питания </a:t>
            </a:r>
            <a:r>
              <a:rPr lang="ru-RU" sz="2000" dirty="0"/>
              <a:t>смежной рельсовой цепи при замыкании изолирующих </a:t>
            </a:r>
            <a:r>
              <a:rPr lang="ru-RU" sz="2000" dirty="0" smtClean="0"/>
              <a:t>стыков</a:t>
            </a:r>
            <a:r>
              <a:rPr lang="ru-RU" sz="2000" dirty="0"/>
              <a:t>, так как путевые обмотки реле включаются таким образом, </a:t>
            </a:r>
            <a:r>
              <a:rPr lang="ru-RU" sz="2000" dirty="0" smtClean="0"/>
              <a:t>чтобы </a:t>
            </a:r>
            <a:r>
              <a:rPr lang="ru-RU" sz="2000" dirty="0"/>
              <a:t>положительный вращающий момент и подъем сектора </a:t>
            </a:r>
            <a:r>
              <a:rPr lang="ru-RU" sz="2000" dirty="0" smtClean="0"/>
              <a:t>вверх создавались </a:t>
            </a:r>
            <a:r>
              <a:rPr lang="ru-RU" sz="2000" dirty="0"/>
              <a:t>только от тока своей рельсовой цепи.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09" y="332069"/>
            <a:ext cx="8586967" cy="36583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0338"/>
          <a:stretch/>
        </p:blipFill>
        <p:spPr>
          <a:xfrm>
            <a:off x="4146737" y="1906015"/>
            <a:ext cx="2494703" cy="20843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671246" y="412224"/>
            <a:ext cx="1023582" cy="383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70997" y="1906015"/>
            <a:ext cx="1187556" cy="427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 переменного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тока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2477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" y="5163670"/>
            <a:ext cx="9090212" cy="16943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Трансмиттеры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/>
              <a:t>используются</a:t>
            </a:r>
            <a:r>
              <a:rPr lang="ru-RU" sz="2000" dirty="0"/>
              <a:t> в устройствах автоматики и </a:t>
            </a:r>
            <a:r>
              <a:rPr lang="ru-RU" sz="2000" dirty="0" smtClean="0"/>
              <a:t>телемеханики </a:t>
            </a:r>
            <a:r>
              <a:rPr lang="ru-RU" sz="2000" dirty="0"/>
              <a:t>в качестве датчиков </a:t>
            </a:r>
            <a:r>
              <a:rPr lang="ru-RU" sz="2000" dirty="0" smtClean="0"/>
              <a:t>импульсов </a:t>
            </a:r>
            <a:r>
              <a:rPr lang="ru-RU" sz="2000" dirty="0"/>
              <a:t>для </a:t>
            </a:r>
            <a:r>
              <a:rPr lang="ru-RU" sz="2000" dirty="0" smtClean="0"/>
              <a:t>преобразования </a:t>
            </a:r>
            <a:r>
              <a:rPr lang="ru-RU" sz="2000" dirty="0"/>
              <a:t>непрерывного постоянного или переменного тока в </a:t>
            </a:r>
            <a:r>
              <a:rPr lang="ru-RU" sz="2000" dirty="0" smtClean="0"/>
              <a:t>импульсный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Наибольшее </a:t>
            </a:r>
            <a:r>
              <a:rPr lang="ru-RU" sz="2000" dirty="0"/>
              <a:t>распространение получили </a:t>
            </a:r>
            <a:r>
              <a:rPr lang="ru-RU" sz="2000" b="1" dirty="0">
                <a:solidFill>
                  <a:srgbClr val="002060"/>
                </a:solidFill>
              </a:rPr>
              <a:t>маятниковые МТ </a:t>
            </a:r>
            <a:r>
              <a:rPr lang="ru-RU" sz="2000" dirty="0" smtClean="0"/>
              <a:t>и </a:t>
            </a:r>
            <a:r>
              <a:rPr lang="ru-RU" sz="2000" b="1" dirty="0" smtClean="0">
                <a:solidFill>
                  <a:srgbClr val="002060"/>
                </a:solidFill>
              </a:rPr>
              <a:t>кодовые </a:t>
            </a:r>
            <a:r>
              <a:rPr lang="ru-RU" sz="2000" b="1" dirty="0">
                <a:solidFill>
                  <a:srgbClr val="002060"/>
                </a:solidFill>
              </a:rPr>
              <a:t>трансмиттеры КПТ.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Трансмиттеры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5572" b="5671"/>
          <a:stretch/>
        </p:blipFill>
        <p:spPr>
          <a:xfrm>
            <a:off x="272956" y="709684"/>
            <a:ext cx="3392447" cy="40582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2687" t="6494" r="25074" b="14221"/>
          <a:stretch/>
        </p:blipFill>
        <p:spPr>
          <a:xfrm>
            <a:off x="4667533" y="709684"/>
            <a:ext cx="4067033" cy="405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038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42598"/>
            <a:ext cx="9090212" cy="21154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Маятниковые трансмиттеры (МТ) </a:t>
            </a:r>
            <a:r>
              <a:rPr lang="ru-RU" sz="2000" dirty="0" smtClean="0"/>
              <a:t>вырабатывают равномерные </a:t>
            </a:r>
            <a:r>
              <a:rPr lang="ru-RU" sz="2000" dirty="0"/>
              <a:t>импульсы постоянного </a:t>
            </a:r>
            <a:r>
              <a:rPr lang="ru-RU" sz="2000" dirty="0" smtClean="0"/>
              <a:t>тока. </a:t>
            </a:r>
            <a:r>
              <a:rPr lang="ru-RU" sz="2000" b="1" dirty="0" smtClean="0">
                <a:solidFill>
                  <a:srgbClr val="002060"/>
                </a:solidFill>
              </a:rPr>
              <a:t>Трансмиттер </a:t>
            </a:r>
            <a:r>
              <a:rPr lang="ru-RU" sz="2000" b="1" dirty="0">
                <a:solidFill>
                  <a:srgbClr val="002060"/>
                </a:solidFill>
              </a:rPr>
              <a:t>МТ-1 </a:t>
            </a:r>
            <a:r>
              <a:rPr lang="ru-RU" sz="2000" b="1" dirty="0" smtClean="0"/>
              <a:t>используется</a:t>
            </a:r>
            <a:r>
              <a:rPr lang="ru-RU" sz="2000" dirty="0" smtClean="0"/>
              <a:t> для </a:t>
            </a:r>
            <a:r>
              <a:rPr lang="ru-RU" sz="2000" dirty="0"/>
              <a:t>импульсного питания </a:t>
            </a:r>
            <a:r>
              <a:rPr lang="ru-RU" sz="2000" dirty="0" smtClean="0"/>
              <a:t>рельсовых </a:t>
            </a:r>
            <a:r>
              <a:rPr lang="ru-RU" sz="2000" dirty="0"/>
              <a:t>цепей, а </a:t>
            </a:r>
            <a:r>
              <a:rPr lang="ru-RU" sz="2000" b="1" dirty="0" smtClean="0">
                <a:solidFill>
                  <a:srgbClr val="002060"/>
                </a:solidFill>
              </a:rPr>
              <a:t>МТ-2 </a:t>
            </a:r>
            <a:r>
              <a:rPr lang="ru-RU" sz="2000" b="1" dirty="0" smtClean="0"/>
              <a:t>служит</a:t>
            </a:r>
            <a:r>
              <a:rPr lang="ru-RU" sz="2000" dirty="0" smtClean="0"/>
              <a:t> </a:t>
            </a:r>
            <a:r>
              <a:rPr lang="ru-RU" sz="2000" dirty="0"/>
              <a:t>для </a:t>
            </a:r>
            <a:r>
              <a:rPr lang="ru-RU" sz="2000" dirty="0" smtClean="0"/>
              <a:t>получения </a:t>
            </a:r>
            <a:r>
              <a:rPr lang="ru-RU" sz="2000" dirty="0"/>
              <a:t>мигающего режима </a:t>
            </a:r>
            <a:r>
              <a:rPr lang="ru-RU" sz="2000" dirty="0" smtClean="0"/>
              <a:t>горения </a:t>
            </a:r>
            <a:r>
              <a:rPr lang="ru-RU" sz="2000" dirty="0"/>
              <a:t>огней светофоров в </a:t>
            </a:r>
            <a:r>
              <a:rPr lang="ru-RU" sz="2000" dirty="0" smtClean="0"/>
              <a:t>устройствах ЭЦ</a:t>
            </a:r>
            <a:r>
              <a:rPr lang="ru-RU" sz="2000" dirty="0"/>
              <a:t>, АБ и переездной сигнализации</a:t>
            </a:r>
            <a:r>
              <a:rPr lang="ru-RU" sz="2000" dirty="0" smtClean="0"/>
              <a:t>. Трансмиттер </a:t>
            </a:r>
            <a:r>
              <a:rPr lang="ru-RU" sz="2000" dirty="0"/>
              <a:t>МТ-2 отличается </a:t>
            </a:r>
            <a:r>
              <a:rPr lang="ru-RU" sz="2000" dirty="0" smtClean="0"/>
              <a:t>от МТ-1 </a:t>
            </a:r>
            <a:r>
              <a:rPr lang="ru-RU" sz="2000" dirty="0"/>
              <a:t>длительностью </a:t>
            </a:r>
            <a:r>
              <a:rPr lang="ru-RU" sz="2000" dirty="0" smtClean="0"/>
              <a:t>вырабатываемых </a:t>
            </a:r>
            <a:r>
              <a:rPr lang="ru-RU" sz="2000" dirty="0"/>
              <a:t>импульсов и </a:t>
            </a:r>
            <a:r>
              <a:rPr lang="ru-RU" sz="2000" dirty="0" smtClean="0"/>
              <a:t>интервалов</a:t>
            </a:r>
            <a:r>
              <a:rPr lang="ru-RU" sz="2000" dirty="0"/>
              <a:t>. </a:t>
            </a:r>
            <a:r>
              <a:rPr lang="ru-RU" sz="2000" dirty="0" smtClean="0"/>
              <a:t>Маятник </a:t>
            </a:r>
            <a:r>
              <a:rPr lang="ru-RU" sz="2000" dirty="0"/>
              <a:t>трансмиттера МТ-1 за 1 мин</a:t>
            </a:r>
            <a:r>
              <a:rPr lang="ru-RU" sz="2000" dirty="0" smtClean="0"/>
              <a:t>. совершает </a:t>
            </a:r>
            <a:r>
              <a:rPr lang="ru-RU" sz="2000" dirty="0"/>
              <a:t>105 ± </a:t>
            </a:r>
            <a:r>
              <a:rPr lang="ru-RU" sz="2000" dirty="0" smtClean="0"/>
              <a:t>10 колебаний, МТ-2 </a:t>
            </a:r>
            <a:r>
              <a:rPr lang="ru-RU" sz="2000" dirty="0"/>
              <a:t>— 40 ± 2 колебания.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591921" y="0"/>
            <a:ext cx="3109632" cy="5492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Трансмиттеры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3" y="549274"/>
            <a:ext cx="4471673" cy="37731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5882" t="10940" r="24853" b="5865"/>
          <a:stretch/>
        </p:blipFill>
        <p:spPr>
          <a:xfrm>
            <a:off x="4686300" y="549273"/>
            <a:ext cx="4323230" cy="377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7892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1513</TotalTime>
  <Words>1685</Words>
  <Application>Microsoft Office PowerPoint</Application>
  <PresentationFormat>Экран (4:3)</PresentationFormat>
  <Paragraphs>129</Paragraphs>
  <Slides>25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ОАО "РЖД"</vt:lpstr>
      <vt:lpstr>Реле переменного тока и трансмиттеры</vt:lpstr>
      <vt:lpstr>Реле переменного тока</vt:lpstr>
      <vt:lpstr>Реле переменного тока</vt:lpstr>
      <vt:lpstr>Реле переменного тока</vt:lpstr>
      <vt:lpstr>Реле переменного тока</vt:lpstr>
      <vt:lpstr>Реле переменного тока</vt:lpstr>
      <vt:lpstr>Трансмиттеры</vt:lpstr>
      <vt:lpstr>Трансмиттеры</vt:lpstr>
      <vt:lpstr>Трансмиттеры</vt:lpstr>
      <vt:lpstr>Трансмиттеры (10,2 мин)</vt:lpstr>
      <vt:lpstr>Трансмиттеры</vt:lpstr>
      <vt:lpstr>Трансмиттеры</vt:lpstr>
      <vt:lpstr>Трансмиттеры</vt:lpstr>
      <vt:lpstr>Трансмиттеры</vt:lpstr>
      <vt:lpstr>Трансмиттеры</vt:lpstr>
      <vt:lpstr>Трансмиттеры</vt:lpstr>
      <vt:lpstr>Трансмиттеры</vt:lpstr>
      <vt:lpstr>Электронные приборы</vt:lpstr>
      <vt:lpstr>Электронные приборы</vt:lpstr>
      <vt:lpstr>Электронные приборы</vt:lpstr>
      <vt:lpstr>Электронные приборы</vt:lpstr>
      <vt:lpstr>Электронные приборы</vt:lpstr>
      <vt:lpstr>Реле переменного тока и трансмиттеры   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200</cp:revision>
  <dcterms:created xsi:type="dcterms:W3CDTF">2020-04-22T10:21:16Z</dcterms:created>
  <dcterms:modified xsi:type="dcterms:W3CDTF">2024-08-31T14:13:58Z</dcterms:modified>
</cp:coreProperties>
</file>