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58" r:id="rId3"/>
    <p:sldId id="259" r:id="rId4"/>
    <p:sldId id="260" r:id="rId5"/>
    <p:sldId id="261" r:id="rId6"/>
    <p:sldId id="262" r:id="rId7"/>
    <p:sldId id="270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71" r:id="rId16"/>
    <p:sldId id="275" r:id="rId17"/>
    <p:sldId id="274" r:id="rId18"/>
    <p:sldId id="273" r:id="rId19"/>
    <p:sldId id="272" r:id="rId20"/>
    <p:sldId id="278" r:id="rId21"/>
    <p:sldId id="277" r:id="rId22"/>
    <p:sldId id="276" r:id="rId23"/>
    <p:sldId id="279" r:id="rId24"/>
    <p:sldId id="283" r:id="rId25"/>
    <p:sldId id="285" r:id="rId26"/>
    <p:sldId id="284" r:id="rId27"/>
    <p:sldId id="287" r:id="rId28"/>
    <p:sldId id="281" r:id="rId29"/>
    <p:sldId id="286" r:id="rId30"/>
    <p:sldId id="289" r:id="rId31"/>
    <p:sldId id="282" r:id="rId32"/>
    <p:sldId id="280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434" autoAdjust="0"/>
  </p:normalViewPr>
  <p:slideViewPr>
    <p:cSldViewPr snapToGrid="0">
      <p:cViewPr>
        <p:scale>
          <a:sx n="70" d="100"/>
          <a:sy n="70" d="100"/>
        </p:scale>
        <p:origin x="1302" y="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Аппаратура электропитания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9" y="4477871"/>
            <a:ext cx="8996082" cy="1761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На </a:t>
            </a:r>
            <a:r>
              <a:rPr lang="ru-RU" sz="2000" b="1" dirty="0">
                <a:solidFill>
                  <a:srgbClr val="002060"/>
                </a:solidFill>
              </a:rPr>
              <a:t>станциях для питания стрелочных электроприводов с электродвигателями постоянного тока 160 В </a:t>
            </a:r>
            <a:r>
              <a:rPr lang="ru-RU" sz="2000" b="1" dirty="0"/>
              <a:t>применяется </a:t>
            </a:r>
            <a:r>
              <a:rPr lang="ru-RU" sz="2000" b="1" dirty="0">
                <a:solidFill>
                  <a:srgbClr val="C00000"/>
                </a:solidFill>
              </a:rPr>
              <a:t>выпрямительное устройство типа ВУС-1,3, </a:t>
            </a:r>
            <a:r>
              <a:rPr lang="ru-RU" sz="2000" dirty="0"/>
              <a:t>которое выпрямляет однофазный переменный ток частотой 50—400 Гц. Это устройство </a:t>
            </a:r>
            <a:r>
              <a:rPr lang="ru-RU" sz="2000" dirty="0" smtClean="0"/>
              <a:t>представляет собой </a:t>
            </a:r>
            <a:r>
              <a:rPr lang="ru-RU" sz="2000" dirty="0"/>
              <a:t>выпрямитель мостового типа с двумя диодами в каждом плече. Номинальная мощность на выходе ВУС-1,3 кВт.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9" y="432628"/>
            <a:ext cx="4356848" cy="35880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9631" r="23940" b="13670"/>
          <a:stretch/>
        </p:blipFill>
        <p:spPr>
          <a:xfrm>
            <a:off x="4932970" y="432628"/>
            <a:ext cx="3697942" cy="29849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0810" t="85788" r="205" b="-1166"/>
          <a:stretch/>
        </p:blipFill>
        <p:spPr>
          <a:xfrm>
            <a:off x="3218046" y="3584394"/>
            <a:ext cx="5831825" cy="53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94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4823213"/>
            <a:ext cx="9104174" cy="19007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</a:t>
            </a:r>
            <a:r>
              <a:rPr lang="ru-RU" sz="2000" b="1" u="sng" dirty="0" smtClean="0">
                <a:solidFill>
                  <a:srgbClr val="C00000"/>
                </a:solidFill>
              </a:rPr>
              <a:t>Трансформаторы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/>
              <a:t>служат</a:t>
            </a:r>
            <a:r>
              <a:rPr lang="ru-RU" sz="2000" b="1" dirty="0">
                <a:solidFill>
                  <a:srgbClr val="002060"/>
                </a:solidFill>
              </a:rPr>
              <a:t> для питания переменным </a:t>
            </a:r>
            <a:r>
              <a:rPr lang="ru-RU" sz="2000" b="1" dirty="0" smtClean="0">
                <a:solidFill>
                  <a:srgbClr val="002060"/>
                </a:solidFill>
              </a:rPr>
              <a:t>током различных </a:t>
            </a:r>
            <a:r>
              <a:rPr lang="ru-RU" sz="2000" b="1" dirty="0">
                <a:solidFill>
                  <a:srgbClr val="002060"/>
                </a:solidFill>
              </a:rPr>
              <a:t>цепей автоблокировки и электрической </a:t>
            </a:r>
            <a:r>
              <a:rPr lang="ru-RU" sz="2000" b="1" dirty="0" smtClean="0">
                <a:solidFill>
                  <a:srgbClr val="002060"/>
                </a:solidFill>
              </a:rPr>
              <a:t>централизации </a:t>
            </a:r>
            <a:r>
              <a:rPr lang="ru-RU" sz="2000" b="1" dirty="0" smtClean="0"/>
              <a:t>и </a:t>
            </a:r>
            <a:r>
              <a:rPr lang="ru-RU" sz="2000" b="1" dirty="0"/>
              <a:t>подразделяются на </a:t>
            </a:r>
            <a:r>
              <a:rPr lang="ru-RU" sz="2000" b="1" dirty="0">
                <a:solidFill>
                  <a:srgbClr val="C00000"/>
                </a:solidFill>
              </a:rPr>
              <a:t>линейные, путевые, сигнальные, релейные, изолирующие и вспомогательные. </a:t>
            </a:r>
            <a:r>
              <a:rPr lang="ru-RU" sz="2000" dirty="0"/>
              <a:t>Все трансформаторы, кроме линейных типа ОМ, имеют естественное охлаждение и могут устанавливаться на полке или закрепляться на стене.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959" b="35686"/>
          <a:stretch/>
        </p:blipFill>
        <p:spPr>
          <a:xfrm>
            <a:off x="409619" y="432628"/>
            <a:ext cx="4290128" cy="29852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7452" b="20195"/>
          <a:stretch/>
        </p:blipFill>
        <p:spPr>
          <a:xfrm>
            <a:off x="2565026" y="3024989"/>
            <a:ext cx="3243977" cy="16510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294" t="6274" r="6471" b="26667"/>
          <a:stretch/>
        </p:blipFill>
        <p:spPr>
          <a:xfrm>
            <a:off x="4713710" y="401454"/>
            <a:ext cx="3496235" cy="2476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1575" y="1903280"/>
            <a:ext cx="2857500" cy="2857500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1279470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4903776"/>
            <a:ext cx="9076765" cy="14791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Линейный </a:t>
            </a:r>
            <a:r>
              <a:rPr lang="ru-RU" sz="2000" b="1" dirty="0">
                <a:solidFill>
                  <a:srgbClr val="C00000"/>
                </a:solidFill>
              </a:rPr>
              <a:t>трансформатор типа ОМ </a:t>
            </a:r>
            <a:r>
              <a:rPr lang="ru-RU" sz="2000" dirty="0"/>
              <a:t>(однофазный масляный) </a:t>
            </a:r>
            <a:r>
              <a:rPr lang="ru-RU" sz="2000" b="1" dirty="0"/>
              <a:t>устанавливается на выносной силовой опоре высоковольтной трехфазной линии </a:t>
            </a:r>
            <a:r>
              <a:rPr lang="ru-RU" sz="2000" b="1" dirty="0" smtClean="0"/>
              <a:t>АБ </a:t>
            </a:r>
            <a:r>
              <a:rPr lang="ru-RU" sz="2000" b="1" dirty="0"/>
              <a:t>и служит </a:t>
            </a:r>
            <a:r>
              <a:rPr lang="ru-RU" sz="2000" b="1" dirty="0">
                <a:solidFill>
                  <a:srgbClr val="002060"/>
                </a:solidFill>
              </a:rPr>
              <a:t>для преобразования высокого напряжения 6 или 10 кВ в низкое 230 или 115 В. </a:t>
            </a:r>
            <a:r>
              <a:rPr lang="ru-RU" sz="2000" dirty="0" smtClean="0"/>
              <a:t>Мощность трансформатора </a:t>
            </a:r>
            <a:r>
              <a:rPr lang="ru-RU" sz="2000" dirty="0"/>
              <a:t>может быть 0,63 и 1,25 кВА.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4588"/>
          <a:stretch/>
        </p:blipFill>
        <p:spPr>
          <a:xfrm>
            <a:off x="67235" y="513311"/>
            <a:ext cx="7033398" cy="39780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600" t="37631" r="47353" b="12352"/>
          <a:stretch/>
        </p:blipFill>
        <p:spPr>
          <a:xfrm>
            <a:off x="6723530" y="2160457"/>
            <a:ext cx="2420451" cy="192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00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00601"/>
            <a:ext cx="9103658" cy="20573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Путевые </a:t>
            </a:r>
            <a:r>
              <a:rPr lang="ru-RU" sz="2000" b="1" dirty="0">
                <a:solidFill>
                  <a:srgbClr val="C00000"/>
                </a:solidFill>
              </a:rPr>
              <a:t>трансформаторы типа ПОБС </a:t>
            </a:r>
            <a:r>
              <a:rPr lang="ru-RU" sz="2000" dirty="0"/>
              <a:t>(путевой однофазный </a:t>
            </a:r>
            <a:r>
              <a:rPr lang="ru-RU" sz="2000" dirty="0" smtClean="0"/>
              <a:t>с броневым сердечником </a:t>
            </a:r>
            <a:r>
              <a:rPr lang="ru-RU" sz="2000" dirty="0"/>
              <a:t>сухой), ПТ и ПРТ </a:t>
            </a:r>
            <a:r>
              <a:rPr lang="ru-RU" sz="2000" b="1" dirty="0"/>
              <a:t>служат</a:t>
            </a:r>
            <a:r>
              <a:rPr lang="ru-RU" sz="2000" b="1" dirty="0">
                <a:solidFill>
                  <a:srgbClr val="002060"/>
                </a:solidFill>
              </a:rPr>
              <a:t> для питания </a:t>
            </a:r>
            <a:r>
              <a:rPr lang="ru-RU" sz="2000" b="1" dirty="0" smtClean="0">
                <a:solidFill>
                  <a:srgbClr val="002060"/>
                </a:solidFill>
              </a:rPr>
              <a:t> рельсовых </a:t>
            </a:r>
            <a:r>
              <a:rPr lang="ru-RU" sz="2000" b="1" dirty="0">
                <a:solidFill>
                  <a:srgbClr val="002060"/>
                </a:solidFill>
              </a:rPr>
              <a:t>цепей переменного тока.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Трансформаторы </a:t>
            </a:r>
            <a:r>
              <a:rPr lang="ru-RU" sz="2000" b="1" dirty="0">
                <a:solidFill>
                  <a:srgbClr val="002060"/>
                </a:solidFill>
              </a:rPr>
              <a:t>типа ПОБС </a:t>
            </a:r>
            <a:r>
              <a:rPr lang="ru-RU" sz="2000" b="1" dirty="0">
                <a:solidFill>
                  <a:srgbClr val="C00000"/>
                </a:solidFill>
              </a:rPr>
              <a:t>предназначены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для работы от сети переменного тока 110 или 220 </a:t>
            </a:r>
            <a:r>
              <a:rPr lang="ru-RU" sz="2000" b="1" dirty="0" smtClean="0">
                <a:solidFill>
                  <a:srgbClr val="002060"/>
                </a:solidFill>
              </a:rPr>
              <a:t>В частотой </a:t>
            </a:r>
            <a:r>
              <a:rPr lang="ru-RU" sz="2000" b="1" dirty="0">
                <a:solidFill>
                  <a:srgbClr val="002060"/>
                </a:solidFill>
              </a:rPr>
              <a:t>50 или 75 Гц. </a:t>
            </a:r>
            <a:r>
              <a:rPr lang="ru-RU" sz="2000" dirty="0"/>
              <a:t>Трансформаторы ПТ и ПРТ работают </a:t>
            </a:r>
            <a:r>
              <a:rPr lang="ru-RU" sz="2000" dirty="0" smtClean="0"/>
              <a:t>от переменного </a:t>
            </a:r>
            <a:r>
              <a:rPr lang="ru-RU" sz="2000" dirty="0"/>
              <a:t>тока 110/220 В частотой 25 Гц. Вторичная обмотка путевых </a:t>
            </a:r>
            <a:r>
              <a:rPr lang="ru-RU" sz="2000" dirty="0" smtClean="0"/>
              <a:t>трансформаторов секционированная</a:t>
            </a:r>
            <a:r>
              <a:rPr lang="ru-RU" sz="2000" dirty="0"/>
              <a:t>, что позволяет получить различные напряжения. 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529"/>
          <a:stretch/>
        </p:blipFill>
        <p:spPr>
          <a:xfrm>
            <a:off x="741829" y="374318"/>
            <a:ext cx="7620000" cy="448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55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2" y="4341078"/>
            <a:ext cx="9009529" cy="263794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</a:rPr>
              <a:t>Трансформаторы типа ПОБС </a:t>
            </a:r>
            <a:r>
              <a:rPr lang="ru-RU" sz="2000" b="1" dirty="0"/>
              <a:t>широко применяются </a:t>
            </a:r>
            <a:r>
              <a:rPr lang="ru-RU" sz="2000" b="1" dirty="0" smtClean="0">
                <a:solidFill>
                  <a:srgbClr val="002060"/>
                </a:solidFill>
              </a:rPr>
              <a:t>в кодовых </a:t>
            </a:r>
            <a:r>
              <a:rPr lang="ru-RU" sz="2000" b="1" dirty="0">
                <a:solidFill>
                  <a:srgbClr val="002060"/>
                </a:solidFill>
              </a:rPr>
              <a:t>рельсовых цепях </a:t>
            </a:r>
            <a:r>
              <a:rPr lang="ru-RU" sz="2000" b="1" dirty="0" smtClean="0">
                <a:solidFill>
                  <a:srgbClr val="002060"/>
                </a:solidFill>
              </a:rPr>
              <a:t>на участках </a:t>
            </a:r>
            <a:r>
              <a:rPr lang="ru-RU" sz="2000" b="1" dirty="0">
                <a:solidFill>
                  <a:srgbClr val="002060"/>
                </a:solidFill>
              </a:rPr>
              <a:t>с автономной и электрической тягой </a:t>
            </a:r>
            <a:r>
              <a:rPr lang="ru-RU" sz="2000" b="1" dirty="0" smtClean="0">
                <a:solidFill>
                  <a:srgbClr val="002060"/>
                </a:solidFill>
              </a:rPr>
              <a:t>постоянного тока</a:t>
            </a:r>
            <a:r>
              <a:rPr lang="ru-RU" sz="2000" dirty="0"/>
              <a:t>, их вторичные </a:t>
            </a:r>
            <a:r>
              <a:rPr lang="ru-RU" sz="2000" dirty="0" smtClean="0"/>
              <a:t>обмотки  </a:t>
            </a:r>
            <a:r>
              <a:rPr lang="ru-RU" sz="2000" dirty="0"/>
              <a:t>состоят из двух секционированных обмоток </a:t>
            </a:r>
            <a:r>
              <a:rPr lang="ru-RU" sz="2000" b="1" dirty="0"/>
              <a:t>II</a:t>
            </a:r>
            <a:r>
              <a:rPr lang="ru-RU" sz="2000" dirty="0"/>
              <a:t> и </a:t>
            </a:r>
            <a:r>
              <a:rPr lang="ru-RU" sz="2000" b="1" dirty="0"/>
              <a:t>III</a:t>
            </a:r>
            <a:r>
              <a:rPr lang="ru-RU" sz="2000" dirty="0"/>
              <a:t>. Устанавливая перемычки между выводами II и III обмоток, </a:t>
            </a:r>
            <a:r>
              <a:rPr lang="ru-RU" sz="2000" dirty="0" smtClean="0"/>
              <a:t>можно получить </a:t>
            </a:r>
            <a:r>
              <a:rPr lang="ru-RU" sz="2000" dirty="0"/>
              <a:t>различные напряжения.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i="1" dirty="0" smtClean="0"/>
              <a:t>Например</a:t>
            </a:r>
            <a:r>
              <a:rPr lang="ru-RU" sz="2000" i="1" dirty="0"/>
              <a:t>, для ПОБС-2 в пределах 0,55...17,6 В, для ПОБС-3 — в пределах 5,5...247 В. </a:t>
            </a:r>
            <a:r>
              <a:rPr lang="ru-RU" sz="2000" dirty="0"/>
              <a:t>Трансформаторы типа ПТ и ПРТ применяются в качестве путевых и </a:t>
            </a:r>
            <a:r>
              <a:rPr lang="ru-RU" sz="2000" dirty="0" smtClean="0"/>
              <a:t>релейных трансформаторов </a:t>
            </a:r>
            <a:r>
              <a:rPr lang="ru-RU" sz="2000" dirty="0"/>
              <a:t>в рельсовых цепях переменного тока 25 Гц на участках с электротягой переменного тока.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530" y="537882"/>
            <a:ext cx="3425341" cy="35365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45" t="9804" r="3137" b="5491"/>
          <a:stretch/>
        </p:blipFill>
        <p:spPr>
          <a:xfrm>
            <a:off x="201704" y="423581"/>
            <a:ext cx="5298141" cy="376517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1704" y="3948736"/>
            <a:ext cx="31878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/>
              <a:t>Трансформатор путевой ПТЦ-М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2748289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2" y="4961965"/>
            <a:ext cx="9009529" cy="17528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Сигнальные трансформаторы типа СОБС и СТ </a:t>
            </a:r>
            <a:r>
              <a:rPr lang="ru-RU" sz="2000" b="1" dirty="0" smtClean="0"/>
              <a:t>предназначены</a:t>
            </a:r>
            <a:r>
              <a:rPr lang="ru-RU" sz="2000" b="1" dirty="0" smtClean="0">
                <a:solidFill>
                  <a:srgbClr val="002060"/>
                </a:solidFill>
              </a:rPr>
              <a:t> для питания светофорных ламп. </a:t>
            </a:r>
            <a:r>
              <a:rPr lang="ru-RU" sz="2000" dirty="0" smtClean="0"/>
              <a:t>В трансформаторе СОБС к первичной обмотке подключается напряжение 110 или 220 В, а на вторичной обмотке можно получить напряжение 20 В, 18 В и 38 В. </a:t>
            </a:r>
            <a:r>
              <a:rPr lang="ru-RU" sz="2000" b="1" dirty="0" smtClean="0">
                <a:solidFill>
                  <a:srgbClr val="002060"/>
                </a:solidFill>
              </a:rPr>
              <a:t>Сигнальный трансформатор типа СТ </a:t>
            </a:r>
            <a:r>
              <a:rPr lang="ru-RU" sz="2000" b="1" dirty="0" smtClean="0"/>
              <a:t>предназначен</a:t>
            </a:r>
            <a:r>
              <a:rPr lang="ru-RU" sz="2000" dirty="0" smtClean="0"/>
              <a:t> </a:t>
            </a:r>
            <a:r>
              <a:rPr lang="ru-RU" sz="2000" i="1" dirty="0" smtClean="0"/>
              <a:t>для центрального питания светофорных ламп; его </a:t>
            </a:r>
            <a:r>
              <a:rPr lang="ru-RU" sz="2000" i="1" dirty="0"/>
              <a:t>первичная обмотка включается в цепь 220 В последовательно с огневым </a:t>
            </a:r>
            <a:r>
              <a:rPr lang="ru-RU" sz="2000" i="1" dirty="0" smtClean="0"/>
              <a:t>реле</a:t>
            </a:r>
            <a:r>
              <a:rPr lang="ru-RU" sz="2000" i="1" dirty="0"/>
              <a:t>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688845" y="-1234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-1059" t="48275" r="57824" b="-3765"/>
          <a:stretch/>
        </p:blipFill>
        <p:spPr>
          <a:xfrm>
            <a:off x="40342" y="432628"/>
            <a:ext cx="3294529" cy="31712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295" t="-880" r="24117" b="11493"/>
          <a:stretch/>
        </p:blipFill>
        <p:spPr>
          <a:xfrm>
            <a:off x="1780141" y="457309"/>
            <a:ext cx="3374270" cy="3356744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5953586" y="2415847"/>
            <a:ext cx="80555" cy="2735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184822" y="4303323"/>
            <a:ext cx="3675530" cy="72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Схема обмоток сигнального </a:t>
            </a:r>
            <a:endParaRPr lang="ru-RU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трансформатора типа СТ-4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t="16546"/>
          <a:stretch/>
        </p:blipFill>
        <p:spPr>
          <a:xfrm>
            <a:off x="5082429" y="2626006"/>
            <a:ext cx="3943350" cy="176466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48960" t="1681" r="33909" b="90691"/>
          <a:stretch/>
        </p:blipFill>
        <p:spPr>
          <a:xfrm>
            <a:off x="6726403" y="2857185"/>
            <a:ext cx="787408" cy="3617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2176" r="3235" b="25365"/>
          <a:stretch/>
        </p:blipFill>
        <p:spPr>
          <a:xfrm>
            <a:off x="5101858" y="293690"/>
            <a:ext cx="3907672" cy="22970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4344" y="3410231"/>
            <a:ext cx="4926505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СОБС – сигнальный трансформатор однофазный </a:t>
            </a:r>
            <a:r>
              <a:rPr lang="ru-RU" sz="2000" b="1" dirty="0"/>
              <a:t>с броневым сердечником </a:t>
            </a:r>
            <a:r>
              <a:rPr lang="ru-RU" sz="2000" b="1" dirty="0" smtClean="0"/>
              <a:t>сухой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921875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5" y="4363656"/>
            <a:ext cx="9009529" cy="2494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К</a:t>
            </a:r>
            <a:r>
              <a:rPr lang="ru-RU" sz="2000" b="1" dirty="0" smtClean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релейным трансформаторам </a:t>
            </a:r>
            <a:r>
              <a:rPr lang="ru-RU" sz="2000" b="1" dirty="0">
                <a:solidFill>
                  <a:srgbClr val="002060"/>
                </a:solidFill>
              </a:rPr>
              <a:t>относятся трансформаторы </a:t>
            </a:r>
            <a:r>
              <a:rPr lang="ru-RU" sz="2000" b="1" dirty="0" smtClean="0">
                <a:solidFill>
                  <a:srgbClr val="002060"/>
                </a:solidFill>
              </a:rPr>
              <a:t>типа РТ </a:t>
            </a:r>
            <a:r>
              <a:rPr lang="ru-RU" sz="2000" b="1" dirty="0">
                <a:solidFill>
                  <a:srgbClr val="002060"/>
                </a:solidFill>
              </a:rPr>
              <a:t>и РТЭ, </a:t>
            </a:r>
            <a:r>
              <a:rPr lang="ru-RU" sz="2000" b="1" dirty="0"/>
              <a:t>которые</a:t>
            </a:r>
            <a:r>
              <a:rPr lang="ru-RU" sz="2000" dirty="0"/>
              <a:t> </a:t>
            </a:r>
            <a:r>
              <a:rPr lang="ru-RU" sz="2000" b="1" dirty="0"/>
              <a:t>применяются </a:t>
            </a:r>
            <a:r>
              <a:rPr lang="ru-RU" sz="2000" b="1" dirty="0">
                <a:solidFill>
                  <a:srgbClr val="002060"/>
                </a:solidFill>
              </a:rPr>
              <a:t>в станционных рельсовых цепях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качестве повышающих </a:t>
            </a:r>
            <a:r>
              <a:rPr lang="ru-RU" sz="2000" b="1" dirty="0" smtClean="0">
                <a:solidFill>
                  <a:srgbClr val="002060"/>
                </a:solidFill>
              </a:rPr>
              <a:t>трансформаторов.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К </a:t>
            </a:r>
            <a:r>
              <a:rPr lang="ru-RU" sz="2000" b="1" dirty="0">
                <a:solidFill>
                  <a:srgbClr val="002060"/>
                </a:solidFill>
              </a:rPr>
              <a:t>релейным </a:t>
            </a:r>
            <a:r>
              <a:rPr lang="ru-RU" sz="2000" b="1" dirty="0"/>
              <a:t>относятся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трансформаторы</a:t>
            </a:r>
            <a:r>
              <a:rPr lang="ru-RU" sz="2000" b="1" dirty="0">
                <a:solidFill>
                  <a:srgbClr val="002060"/>
                </a:solidFill>
              </a:rPr>
              <a:t> типов РТЭ-1А и </a:t>
            </a:r>
            <a:r>
              <a:rPr lang="ru-RU" sz="2000" b="1" dirty="0" smtClean="0">
                <a:solidFill>
                  <a:srgbClr val="002060"/>
                </a:solidFill>
              </a:rPr>
              <a:t>РТ-3 </a:t>
            </a:r>
            <a:r>
              <a:rPr lang="ru-RU" sz="2000" dirty="0"/>
              <a:t>мощностью соответственно 0,8 и 0,5 </a:t>
            </a:r>
            <a:r>
              <a:rPr lang="ru-RU" sz="2000" dirty="0" smtClean="0"/>
              <a:t>В*А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002060"/>
                </a:solidFill>
              </a:rPr>
              <a:t>Трансформаторы типа РТ-3 </a:t>
            </a:r>
            <a:r>
              <a:rPr lang="ru-RU" sz="2000" dirty="0"/>
              <a:t>устанавливают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в рельсовых цепях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переменного тока </a:t>
            </a:r>
            <a:r>
              <a:rPr lang="ru-RU" sz="2000" b="1" dirty="0">
                <a:solidFill>
                  <a:srgbClr val="002060"/>
                </a:solidFill>
              </a:rPr>
              <a:t>на участках с тепловозной тягой, </a:t>
            </a:r>
            <a:r>
              <a:rPr lang="ru-RU" sz="2000" dirty="0"/>
              <a:t>а трансформаторы</a:t>
            </a:r>
            <a:r>
              <a:rPr lang="ru-RU" sz="2000" b="1" dirty="0">
                <a:solidFill>
                  <a:srgbClr val="002060"/>
                </a:solidFill>
              </a:rPr>
              <a:t> типа РТЭ-1А - </a:t>
            </a:r>
            <a:r>
              <a:rPr lang="ru-RU" sz="2000" dirty="0"/>
              <a:t>в рельсовых цепях на участках</a:t>
            </a:r>
            <a:r>
              <a:rPr lang="ru-RU" sz="2000" b="1" dirty="0">
                <a:solidFill>
                  <a:srgbClr val="002060"/>
                </a:solidFill>
              </a:rPr>
              <a:t>, электрифицированных </a:t>
            </a:r>
            <a:r>
              <a:rPr lang="ru-RU" sz="2000" b="1" dirty="0">
                <a:solidFill>
                  <a:srgbClr val="C00000"/>
                </a:solidFill>
              </a:rPr>
              <a:t>на постоянном токе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46324" t="50241"/>
          <a:stretch/>
        </p:blipFill>
        <p:spPr>
          <a:xfrm>
            <a:off x="4128248" y="721052"/>
            <a:ext cx="4908176" cy="277584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Прямоугольник 9"/>
          <p:cNvSpPr/>
          <p:nvPr/>
        </p:nvSpPr>
        <p:spPr>
          <a:xfrm>
            <a:off x="5015822" y="3126683"/>
            <a:ext cx="3343554" cy="65864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Схема обмоток </a:t>
            </a:r>
            <a:r>
              <a:rPr lang="ru-RU" sz="16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релейного</a:t>
            </a:r>
            <a:endParaRPr lang="ru-RU" sz="16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трансформатора типа </a:t>
            </a:r>
            <a:r>
              <a:rPr lang="ru-RU" sz="16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РТЭ-1А</a:t>
            </a:r>
            <a:endParaRPr lang="ru-RU" sz="160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49392" t="9074" b="8441"/>
          <a:stretch/>
        </p:blipFill>
        <p:spPr>
          <a:xfrm>
            <a:off x="134472" y="0"/>
            <a:ext cx="2189558" cy="22817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r="50271"/>
          <a:stretch/>
        </p:blipFill>
        <p:spPr>
          <a:xfrm>
            <a:off x="2057470" y="1299383"/>
            <a:ext cx="2362056" cy="2799058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04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5419165"/>
            <a:ext cx="9009529" cy="13178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Трансформаторы </a:t>
            </a:r>
            <a:r>
              <a:rPr lang="ru-RU" sz="2000" b="1" dirty="0">
                <a:solidFill>
                  <a:srgbClr val="C00000"/>
                </a:solidFill>
              </a:rPr>
              <a:t>типа ТС </a:t>
            </a:r>
            <a:r>
              <a:rPr lang="ru-RU" sz="2000" dirty="0"/>
              <a:t>(трансформатор силовой) </a:t>
            </a:r>
            <a:r>
              <a:rPr lang="ru-RU" sz="2000" b="1" dirty="0"/>
              <a:t>применяются </a:t>
            </a:r>
            <a:r>
              <a:rPr lang="ru-RU" sz="2000" b="1" dirty="0">
                <a:solidFill>
                  <a:srgbClr val="002060"/>
                </a:solidFill>
              </a:rPr>
              <a:t>в устройствах электрической </a:t>
            </a:r>
            <a:r>
              <a:rPr lang="ru-RU" sz="2000" b="1" dirty="0" smtClean="0">
                <a:solidFill>
                  <a:srgbClr val="002060"/>
                </a:solidFill>
              </a:rPr>
              <a:t>централизации (ЭЦ). </a:t>
            </a:r>
            <a:r>
              <a:rPr lang="ru-RU" sz="2000" dirty="0"/>
              <a:t>Они имеют естественное воздушное охлаждение и выпускаются различной мощности. В устройствах СЦБ применяются трансформаторы </a:t>
            </a:r>
            <a:r>
              <a:rPr lang="ru-RU" sz="2000" dirty="0" smtClean="0"/>
              <a:t>мощностью 25 </a:t>
            </a:r>
            <a:r>
              <a:rPr lang="ru-RU" sz="2000" dirty="0"/>
              <a:t>кВА.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847" t="38967" b="608"/>
          <a:stretch/>
        </p:blipFill>
        <p:spPr>
          <a:xfrm>
            <a:off x="215152" y="389965"/>
            <a:ext cx="8772059" cy="400722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9529" b="66000"/>
          <a:stretch/>
        </p:blipFill>
        <p:spPr>
          <a:xfrm>
            <a:off x="1778288" y="4330160"/>
            <a:ext cx="5933684" cy="10890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644153" y="4867835"/>
            <a:ext cx="27432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247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5" y="4437530"/>
            <a:ext cx="9133915" cy="242047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Для </a:t>
            </a:r>
            <a:r>
              <a:rPr lang="ru-RU" sz="2000" b="1" dirty="0">
                <a:solidFill>
                  <a:srgbClr val="C00000"/>
                </a:solidFill>
              </a:rPr>
              <a:t>аварийного питания цепей постоянного тока </a:t>
            </a:r>
            <a:r>
              <a:rPr lang="ru-RU" sz="2000" b="1" dirty="0" smtClean="0"/>
              <a:t>используются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кислотные </a:t>
            </a:r>
            <a:r>
              <a:rPr lang="ru-RU" sz="2000" b="1" dirty="0">
                <a:solidFill>
                  <a:srgbClr val="002060"/>
                </a:solidFill>
              </a:rPr>
              <a:t>аккумуляторы</a:t>
            </a:r>
            <a:r>
              <a:rPr lang="ru-RU" sz="2000" dirty="0"/>
              <a:t> в стеклянных сосудах: </a:t>
            </a:r>
            <a:r>
              <a:rPr lang="ru-RU" sz="2000" b="1" dirty="0"/>
              <a:t>при автоблокировке 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rgbClr val="002060"/>
                </a:solidFill>
              </a:rPr>
              <a:t>аккумулятор типа АБН-80</a:t>
            </a:r>
            <a:r>
              <a:rPr lang="ru-RU" sz="2000" dirty="0"/>
              <a:t> (автоблокировочный с </a:t>
            </a:r>
            <a:r>
              <a:rPr lang="ru-RU" sz="2000" dirty="0" smtClean="0"/>
              <a:t>намазными пластинами</a:t>
            </a:r>
            <a:r>
              <a:rPr lang="ru-RU" sz="2000" dirty="0"/>
              <a:t>). Напряжение на аккумуляторе 2,2 В; номинальная емкость 80 </a:t>
            </a:r>
            <a:r>
              <a:rPr lang="ru-RU" sz="2000" dirty="0" smtClean="0"/>
              <a:t>А/ч, применяемый электролит </a:t>
            </a:r>
            <a:r>
              <a:rPr lang="ru-RU" sz="2000" dirty="0"/>
              <a:t>водный раствор серной кислоты. На станциях применяют аккумуляторы типа С соответствующей емкости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i="1" dirty="0" smtClean="0"/>
              <a:t>Буквы </a:t>
            </a:r>
            <a:r>
              <a:rPr lang="ru-RU" sz="2000" i="1" dirty="0"/>
              <a:t>АБ — область преимущественного назначения "автоблокировка" буква Н тип пластин "</a:t>
            </a:r>
            <a:r>
              <a:rPr lang="ru-RU" sz="2000" i="1" dirty="0" smtClean="0"/>
              <a:t>намазные". Намазные </a:t>
            </a:r>
            <a:r>
              <a:rPr lang="ru-RU" sz="2000" i="1" dirty="0"/>
              <a:t>пластины имеют рамку с решёткой в мелкие ячейки, которые вмазывается активная масса. Рамка – свинец, а активная масса перекись (диоксид) </a:t>
            </a:r>
            <a:r>
              <a:rPr lang="ru-RU" sz="2000" i="1" dirty="0" smtClean="0"/>
              <a:t>свинца PbO</a:t>
            </a:r>
            <a:r>
              <a:rPr lang="ru-RU" sz="1500" i="1" dirty="0" smtClean="0"/>
              <a:t>2</a:t>
            </a:r>
            <a:r>
              <a:rPr lang="ru-RU" sz="2000" i="1" dirty="0"/>
              <a:t>. 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529" t="29405" r="5294" b="15392"/>
          <a:stretch/>
        </p:blipFill>
        <p:spPr>
          <a:xfrm>
            <a:off x="65552" y="338499"/>
            <a:ext cx="9029549" cy="409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930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2" y="4370294"/>
            <a:ext cx="9103658" cy="23445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Преобразователи </a:t>
            </a:r>
            <a:r>
              <a:rPr lang="ru-RU" sz="2000" b="1" dirty="0">
                <a:solidFill>
                  <a:srgbClr val="C00000"/>
                </a:solidFill>
              </a:rPr>
              <a:t>электромагнитные статические ПЧ </a:t>
            </a:r>
            <a:r>
              <a:rPr lang="ru-RU" sz="2000" b="1" dirty="0" smtClean="0">
                <a:solidFill>
                  <a:srgbClr val="C00000"/>
                </a:solidFill>
              </a:rPr>
              <a:t>50/25 </a:t>
            </a:r>
            <a:r>
              <a:rPr lang="ru-RU" sz="2000" b="1" dirty="0" smtClean="0"/>
              <a:t>предназначены </a:t>
            </a:r>
            <a:r>
              <a:rPr lang="ru-RU" sz="2000" b="1" dirty="0">
                <a:solidFill>
                  <a:srgbClr val="002060"/>
                </a:solidFill>
              </a:rPr>
              <a:t>для </a:t>
            </a:r>
            <a:r>
              <a:rPr lang="ru-RU" sz="2000" b="1" dirty="0" smtClean="0">
                <a:solidFill>
                  <a:srgbClr val="002060"/>
                </a:solidFill>
              </a:rPr>
              <a:t>преобразования </a:t>
            </a:r>
            <a:r>
              <a:rPr lang="ru-RU" sz="2000" b="1" dirty="0">
                <a:solidFill>
                  <a:srgbClr val="002060"/>
                </a:solidFill>
              </a:rPr>
              <a:t>переменного </a:t>
            </a:r>
            <a:r>
              <a:rPr lang="ru-RU" sz="2000" b="1" dirty="0" smtClean="0">
                <a:solidFill>
                  <a:srgbClr val="002060"/>
                </a:solidFill>
              </a:rPr>
              <a:t>тока частотой </a:t>
            </a:r>
            <a:r>
              <a:rPr lang="ru-RU" sz="2000" b="1" dirty="0">
                <a:solidFill>
                  <a:srgbClr val="002060"/>
                </a:solidFill>
              </a:rPr>
              <a:t>50 Гц в переменный ток частотой 25 Гц </a:t>
            </a:r>
            <a:r>
              <a:rPr lang="ru-RU" sz="2000" b="1" dirty="0"/>
              <a:t>и </a:t>
            </a:r>
            <a:r>
              <a:rPr lang="ru-RU" sz="2000" b="1" dirty="0" smtClean="0"/>
              <a:t>используются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питания рельсовых цепей при электротяге переменного тока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r>
              <a:rPr lang="ru-RU" sz="2000" dirty="0" smtClean="0"/>
              <a:t>Преобразователи </a:t>
            </a:r>
            <a:r>
              <a:rPr lang="ru-RU" sz="2000" dirty="0"/>
              <a:t>изготавливают в виде двух блоков: в одном размещаются магнитопровод с обмотками и диодами, в другом — конденсаторы. Действие преобразователя основано на </a:t>
            </a:r>
            <a:r>
              <a:rPr lang="ru-RU" sz="2000" dirty="0" smtClean="0"/>
              <a:t>использовании явления </a:t>
            </a:r>
            <a:r>
              <a:rPr lang="ru-RU" sz="2000" dirty="0"/>
              <a:t>возбуждения параметрических колебаний в контуре с индуктивностью и емкостью.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6621"/>
            <a:ext cx="3000375" cy="26479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7647" r="16340"/>
          <a:stretch/>
        </p:blipFill>
        <p:spPr>
          <a:xfrm>
            <a:off x="3186953" y="432628"/>
            <a:ext cx="2716306" cy="3695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10392" r="7909" b="18235"/>
          <a:stretch/>
        </p:blipFill>
        <p:spPr>
          <a:xfrm>
            <a:off x="5809130" y="330897"/>
            <a:ext cx="3000374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98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04715" y="4111624"/>
            <a:ext cx="8789160" cy="24639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 Глава </a:t>
            </a:r>
            <a:r>
              <a:rPr lang="ru-RU" sz="2000" b="1" dirty="0" smtClean="0">
                <a:solidFill>
                  <a:srgbClr val="002060"/>
                </a:solidFill>
              </a:rPr>
              <a:t>4 </a:t>
            </a:r>
            <a:r>
              <a:rPr lang="ru-RU" sz="2000" b="1" dirty="0">
                <a:solidFill>
                  <a:srgbClr val="002060"/>
                </a:solidFill>
              </a:rPr>
              <a:t>стр. </a:t>
            </a:r>
            <a:r>
              <a:rPr lang="ru-RU" sz="2000" b="1" dirty="0" smtClean="0">
                <a:solidFill>
                  <a:srgbClr val="002060"/>
                </a:solidFill>
              </a:rPr>
              <a:t>16-19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Системы </a:t>
            </a:r>
            <a:r>
              <a:rPr lang="ru-RU" sz="2000" b="1" dirty="0"/>
              <a:t>электропитания устройств железнодорожной автоматики и телемеханики, их общая характеристика.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Назначение </a:t>
            </a:r>
            <a:r>
              <a:rPr lang="ru-RU" sz="2000" b="1" dirty="0"/>
              <a:t>и характеристика работы трансформаторов, выпрямителей и преобразователей.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233" y="580616"/>
            <a:ext cx="4030642" cy="33182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6780" r="4559" b="9988"/>
          <a:stretch/>
        </p:blipFill>
        <p:spPr>
          <a:xfrm>
            <a:off x="204715" y="580616"/>
            <a:ext cx="4604364" cy="3318248"/>
          </a:xfrm>
          <a:prstGeom prst="rect">
            <a:avLst/>
          </a:prstGeom>
        </p:spPr>
      </p:pic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2497791" y="-156987"/>
            <a:ext cx="3445809" cy="845109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88522"/>
            <a:ext cx="9144000" cy="296947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Первичная </a:t>
            </a:r>
            <a:r>
              <a:rPr lang="ru-RU" sz="2000" b="1" dirty="0">
                <a:solidFill>
                  <a:srgbClr val="002060"/>
                </a:solidFill>
              </a:rPr>
              <a:t>обмотка </a:t>
            </a:r>
            <a:r>
              <a:rPr lang="ru-RU" sz="2000" b="1" dirty="0">
                <a:solidFill>
                  <a:srgbClr val="C00000"/>
                </a:solidFill>
              </a:rPr>
              <a:t>I</a:t>
            </a:r>
            <a:r>
              <a:rPr lang="ru-RU" sz="2000" dirty="0"/>
              <a:t> </a:t>
            </a:r>
            <a:r>
              <a:rPr lang="ru-RU" sz="2000" b="1" dirty="0"/>
              <a:t>подключается </a:t>
            </a:r>
            <a:r>
              <a:rPr lang="ru-RU" sz="2000" b="1" dirty="0" smtClean="0"/>
              <a:t>к сети </a:t>
            </a:r>
            <a:r>
              <a:rPr lang="ru-RU" sz="2000" b="1" dirty="0"/>
              <a:t>переменного тока 50 Гц напряжением Uн=220 В. </a:t>
            </a:r>
            <a:r>
              <a:rPr lang="ru-RU" sz="2000" b="1" dirty="0">
                <a:solidFill>
                  <a:srgbClr val="002060"/>
                </a:solidFill>
              </a:rPr>
              <a:t>Выходная обмотка </a:t>
            </a:r>
            <a:r>
              <a:rPr lang="ru-RU" sz="2000" b="1" dirty="0">
                <a:solidFill>
                  <a:srgbClr val="C00000"/>
                </a:solidFill>
              </a:rPr>
              <a:t>II</a:t>
            </a:r>
            <a:r>
              <a:rPr lang="ru-RU" sz="2000" dirty="0"/>
              <a:t> </a:t>
            </a:r>
            <a:r>
              <a:rPr lang="ru-RU" sz="2000" b="1" dirty="0"/>
              <a:t>вместе с конденсатором С образует контур, </a:t>
            </a:r>
            <a:r>
              <a:rPr lang="ru-RU" sz="2000" b="1" dirty="0" smtClean="0"/>
              <a:t>настроенный на </a:t>
            </a:r>
            <a:r>
              <a:rPr lang="ru-RU" sz="2000" b="1" dirty="0"/>
              <a:t>частоту 25 Гц, </a:t>
            </a:r>
            <a:r>
              <a:rPr lang="ru-RU" sz="2000" i="1" dirty="0"/>
              <a:t>охватывает</a:t>
            </a:r>
            <a:r>
              <a:rPr lang="ru-RU" sz="2000" dirty="0"/>
              <a:t> </a:t>
            </a:r>
            <a:r>
              <a:rPr lang="ru-RU" sz="2000" u="sng" dirty="0"/>
              <a:t>одновременно оба сердечника </a:t>
            </a:r>
            <a:r>
              <a:rPr lang="ru-RU" sz="2000" i="1" dirty="0"/>
              <a:t>и поэтому </a:t>
            </a:r>
            <a:r>
              <a:rPr lang="ru-RU" sz="2000" u="sng" dirty="0"/>
              <a:t>находится под действием их магнитных потоков</a:t>
            </a:r>
            <a:r>
              <a:rPr lang="ru-RU" sz="2000" dirty="0"/>
              <a:t>, </a:t>
            </a:r>
            <a:r>
              <a:rPr lang="ru-RU" sz="2000" i="1" dirty="0"/>
              <a:t>которые не наводят в ней ЭДС, так как направлены навстречу друг другу</a:t>
            </a:r>
            <a:r>
              <a:rPr lang="ru-RU" sz="2000" dirty="0"/>
              <a:t>. Последовательно </a:t>
            </a:r>
            <a:r>
              <a:rPr lang="ru-RU" sz="2000" dirty="0" smtClean="0"/>
              <a:t>с первичной </a:t>
            </a:r>
            <a:r>
              <a:rPr lang="ru-RU" sz="2000" dirty="0"/>
              <a:t>обмоткой включают </a:t>
            </a:r>
            <a:r>
              <a:rPr lang="ru-RU" sz="2000" i="1" dirty="0"/>
              <a:t>диод</a:t>
            </a:r>
            <a:r>
              <a:rPr lang="ru-RU" sz="2000" dirty="0"/>
              <a:t>, </a:t>
            </a:r>
            <a:r>
              <a:rPr lang="ru-RU" sz="2000" i="1" dirty="0" smtClean="0"/>
              <a:t>преобразующий переменный </a:t>
            </a:r>
            <a:r>
              <a:rPr lang="ru-RU" sz="2000" i="1" dirty="0"/>
              <a:t>ток частотой 50 Гц в пульсирующий. </a:t>
            </a:r>
            <a:r>
              <a:rPr lang="ru-RU" sz="2000" dirty="0"/>
              <a:t>Магнитный </a:t>
            </a:r>
            <a:r>
              <a:rPr lang="ru-RU" sz="2000" dirty="0" smtClean="0"/>
              <a:t>поток в </a:t>
            </a:r>
            <a:r>
              <a:rPr lang="ru-RU" sz="2000" dirty="0"/>
              <a:t>сердечниках будет изменяться 50 раз в 1 с. Точно так же будет изменяться и индуктивность выходной обмотки II. При </a:t>
            </a:r>
            <a:r>
              <a:rPr lang="ru-RU" sz="2000" dirty="0" smtClean="0"/>
              <a:t>условии </a:t>
            </a:r>
            <a:r>
              <a:rPr lang="ru-RU" sz="2000" dirty="0"/>
              <a:t>настройки выходного контура на частоту 25 Гц </a:t>
            </a:r>
            <a:r>
              <a:rPr lang="ru-RU" sz="2000" b="1" dirty="0">
                <a:solidFill>
                  <a:srgbClr val="002060"/>
                </a:solidFill>
              </a:rPr>
              <a:t>на выходе </a:t>
            </a:r>
            <a:r>
              <a:rPr lang="ru-RU" sz="2000" b="1" dirty="0" smtClean="0">
                <a:solidFill>
                  <a:srgbClr val="002060"/>
                </a:solidFill>
              </a:rPr>
              <a:t>преобразователя получается </a:t>
            </a:r>
            <a:r>
              <a:rPr lang="ru-RU" sz="2000" b="1" dirty="0">
                <a:solidFill>
                  <a:srgbClr val="002060"/>
                </a:solidFill>
              </a:rPr>
              <a:t>переменный ток частотой 25 Гц </a:t>
            </a:r>
            <a:r>
              <a:rPr lang="ru-RU" sz="2000" dirty="0"/>
              <a:t>напряжением Uк.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2941" t="3642"/>
          <a:stretch/>
        </p:blipFill>
        <p:spPr>
          <a:xfrm>
            <a:off x="4545106" y="470647"/>
            <a:ext cx="4303059" cy="32541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636" b="1455"/>
          <a:stretch/>
        </p:blipFill>
        <p:spPr>
          <a:xfrm>
            <a:off x="470647" y="432628"/>
            <a:ext cx="3684495" cy="30232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45106" y="432628"/>
            <a:ext cx="268941" cy="320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43849" y="1560410"/>
            <a:ext cx="253596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I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03473" y="1487414"/>
            <a:ext cx="253596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I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79890" y="1487414"/>
            <a:ext cx="322524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II</a:t>
            </a: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593805" y="753035"/>
            <a:ext cx="36326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780674" y="2695074"/>
            <a:ext cx="784352" cy="7608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70647" y="1023582"/>
            <a:ext cx="200405" cy="143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579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2" y="4961965"/>
            <a:ext cx="9103658" cy="17528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Полупроводниковые </a:t>
            </a:r>
            <a:r>
              <a:rPr lang="ru-RU" sz="2000" b="1" dirty="0">
                <a:solidFill>
                  <a:srgbClr val="C00000"/>
                </a:solidFill>
              </a:rPr>
              <a:t>преобразователи </a:t>
            </a:r>
            <a:r>
              <a:rPr lang="ru-RU" sz="2000" b="1" dirty="0"/>
              <a:t>позволяют получить </a:t>
            </a:r>
            <a:r>
              <a:rPr lang="ru-RU" sz="2000" b="1" dirty="0" smtClean="0">
                <a:solidFill>
                  <a:srgbClr val="002060"/>
                </a:solidFill>
              </a:rPr>
              <a:t>из постоянного </a:t>
            </a:r>
            <a:r>
              <a:rPr lang="ru-RU" sz="2000" b="1" dirty="0">
                <a:solidFill>
                  <a:srgbClr val="002060"/>
                </a:solidFill>
              </a:rPr>
              <a:t>тока низкого напряжения постоянный ток более высокого напряжения. </a:t>
            </a:r>
            <a:r>
              <a:rPr lang="ru-RU" sz="2000" b="1" dirty="0"/>
              <a:t>Преобразователь ППШ-3 </a:t>
            </a:r>
            <a:r>
              <a:rPr lang="ru-RU" sz="2000" dirty="0"/>
              <a:t>преобразует </a:t>
            </a:r>
            <a:r>
              <a:rPr lang="ru-RU" sz="2000" i="1" dirty="0"/>
              <a:t>постоянный ток напряжением </a:t>
            </a:r>
            <a:r>
              <a:rPr lang="ru-RU" sz="2000" b="1" i="1" dirty="0"/>
              <a:t>12 В</a:t>
            </a:r>
            <a:r>
              <a:rPr lang="ru-RU" sz="2000" i="1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в </a:t>
            </a:r>
            <a:r>
              <a:rPr lang="ru-RU" sz="2000" i="1" dirty="0"/>
              <a:t>постоянный ток </a:t>
            </a:r>
            <a:r>
              <a:rPr lang="ru-RU" sz="2000" i="1" dirty="0" smtClean="0"/>
              <a:t>напряжением </a:t>
            </a:r>
            <a:r>
              <a:rPr lang="ru-RU" sz="2000" b="1" i="1" dirty="0"/>
              <a:t>22, </a:t>
            </a:r>
            <a:r>
              <a:rPr lang="ru-RU" sz="2000" b="1" i="1" dirty="0" smtClean="0"/>
              <a:t>55 </a:t>
            </a:r>
            <a:r>
              <a:rPr lang="ru-RU" sz="2000" i="1" dirty="0" smtClean="0"/>
              <a:t>или </a:t>
            </a:r>
            <a:r>
              <a:rPr lang="ru-RU" sz="2000" b="1" i="1" dirty="0"/>
              <a:t>77 В</a:t>
            </a:r>
            <a:r>
              <a:rPr lang="ru-RU" sz="2000" i="1" dirty="0"/>
              <a:t>. </a:t>
            </a:r>
            <a:r>
              <a:rPr lang="ru-RU" sz="2000" dirty="0"/>
              <a:t>Он допускает небольшой ток нагрузки 77 мА и используется для питания контрольных и линейных цепей.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235" t="15294" r="9176" b="15587"/>
          <a:stretch/>
        </p:blipFill>
        <p:spPr>
          <a:xfrm>
            <a:off x="40342" y="614162"/>
            <a:ext cx="5650390" cy="3783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176" r="8537" b="4314"/>
          <a:stretch/>
        </p:blipFill>
        <p:spPr>
          <a:xfrm>
            <a:off x="5690733" y="230922"/>
            <a:ext cx="3184326" cy="426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71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5" y="4585447"/>
            <a:ext cx="9103658" cy="21293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Устройства </a:t>
            </a:r>
            <a:r>
              <a:rPr lang="ru-RU" sz="2000" b="1" dirty="0"/>
              <a:t>СЦБ относятся к электроприемникам, в которых нарушение электроснабжения </a:t>
            </a:r>
            <a:r>
              <a:rPr lang="ru-RU" sz="2000" b="1" dirty="0">
                <a:solidFill>
                  <a:srgbClr val="002060"/>
                </a:solidFill>
              </a:rPr>
              <a:t>может повлечь за собой: </a:t>
            </a:r>
            <a:r>
              <a:rPr lang="ru-RU" sz="2000" dirty="0"/>
              <a:t>опасность </a:t>
            </a:r>
            <a:r>
              <a:rPr lang="ru-RU" sz="2000" dirty="0" smtClean="0"/>
              <a:t>для жизни </a:t>
            </a:r>
            <a:r>
              <a:rPr lang="ru-RU" sz="2000" dirty="0"/>
              <a:t>людей, ущерб экономике, перебои в движении поездов, повреждение оборудования. Поэтому </a:t>
            </a:r>
            <a:r>
              <a:rPr lang="ru-RU" sz="2000" b="1" dirty="0">
                <a:solidFill>
                  <a:srgbClr val="002060"/>
                </a:solidFill>
              </a:rPr>
              <a:t>электропитание устройств </a:t>
            </a:r>
            <a:r>
              <a:rPr lang="ru-RU" sz="2000" b="1" dirty="0" smtClean="0">
                <a:solidFill>
                  <a:srgbClr val="002060"/>
                </a:solidFill>
              </a:rPr>
              <a:t>СЦБ обеспечивается </a:t>
            </a:r>
            <a:r>
              <a:rPr lang="ru-RU" sz="2000" b="1" dirty="0">
                <a:solidFill>
                  <a:srgbClr val="002060"/>
                </a:solidFill>
              </a:rPr>
              <a:t>электроэнергией от </a:t>
            </a:r>
            <a:r>
              <a:rPr lang="ru-RU" sz="2000" b="1" dirty="0">
                <a:solidFill>
                  <a:srgbClr val="C00000"/>
                </a:solidFill>
              </a:rPr>
              <a:t>двух независимых </a:t>
            </a:r>
            <a:r>
              <a:rPr lang="ru-RU" sz="2000" b="1" dirty="0" smtClean="0">
                <a:solidFill>
                  <a:srgbClr val="C00000"/>
                </a:solidFill>
              </a:rPr>
              <a:t>источников питания</a:t>
            </a:r>
            <a:r>
              <a:rPr lang="ru-RU" sz="2000" b="1" dirty="0">
                <a:solidFill>
                  <a:srgbClr val="C00000"/>
                </a:solidFill>
              </a:rPr>
              <a:t>: основного и резервного. </a:t>
            </a:r>
            <a:r>
              <a:rPr lang="ru-RU" sz="2000" dirty="0"/>
              <a:t>Для этого применяют </a:t>
            </a:r>
            <a:r>
              <a:rPr lang="ru-RU" sz="2000" b="1" dirty="0">
                <a:solidFill>
                  <a:srgbClr val="C00000"/>
                </a:solidFill>
              </a:rPr>
              <a:t>две системы питания: смешанную </a:t>
            </a:r>
            <a:r>
              <a:rPr lang="ru-RU" sz="2000" b="1" dirty="0">
                <a:solidFill>
                  <a:srgbClr val="002060"/>
                </a:solidFill>
              </a:rPr>
              <a:t>(батарейную) и </a:t>
            </a:r>
            <a:r>
              <a:rPr lang="ru-RU" sz="2000" b="1" dirty="0">
                <a:solidFill>
                  <a:srgbClr val="C00000"/>
                </a:solidFill>
              </a:rPr>
              <a:t>переменного тока</a:t>
            </a:r>
            <a:r>
              <a:rPr lang="ru-RU" sz="2000" b="1" dirty="0">
                <a:solidFill>
                  <a:srgbClr val="002060"/>
                </a:solidFill>
              </a:rPr>
              <a:t> (безбатарейную).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9071"/>
          <a:stretch/>
        </p:blipFill>
        <p:spPr>
          <a:xfrm>
            <a:off x="1341380" y="432629"/>
            <a:ext cx="6407451" cy="408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7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2" y="4585447"/>
            <a:ext cx="9076764" cy="236668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</a:t>
            </a:r>
            <a:r>
              <a:rPr lang="ru-RU" sz="2000" b="1" u="sng" dirty="0" smtClean="0">
                <a:solidFill>
                  <a:srgbClr val="C00000"/>
                </a:solidFill>
              </a:rPr>
              <a:t>Основное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электропитание устройств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в обеих системах </a:t>
            </a:r>
            <a:r>
              <a:rPr lang="ru-RU" sz="2000" b="1" dirty="0"/>
              <a:t>осуществляется</a:t>
            </a:r>
            <a:r>
              <a:rPr lang="ru-RU" sz="2000" dirty="0"/>
              <a:t> от </a:t>
            </a:r>
            <a:r>
              <a:rPr lang="ru-RU" sz="2000" b="1" dirty="0">
                <a:solidFill>
                  <a:srgbClr val="7030A0"/>
                </a:solidFill>
              </a:rPr>
              <a:t>высоковольтной линии </a:t>
            </a:r>
            <a:r>
              <a:rPr lang="ru-RU" sz="2000" b="1" dirty="0" smtClean="0">
                <a:solidFill>
                  <a:srgbClr val="7030A0"/>
                </a:solidFill>
              </a:rPr>
              <a:t>ВЛ СЦБ </a:t>
            </a:r>
            <a:r>
              <a:rPr lang="ru-RU" sz="2000" b="1" dirty="0">
                <a:solidFill>
                  <a:srgbClr val="7030A0"/>
                </a:solidFill>
              </a:rPr>
              <a:t>напряжением 10 кВ</a:t>
            </a:r>
            <a:r>
              <a:rPr lang="ru-RU" sz="2000" dirty="0"/>
              <a:t>, сооружаемой вдоль железнодорожного пути и станций.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</a:t>
            </a:r>
            <a:r>
              <a:rPr lang="ru-RU" sz="2000" b="1" u="sng" dirty="0" smtClean="0">
                <a:solidFill>
                  <a:srgbClr val="C00000"/>
                </a:solidFill>
              </a:rPr>
              <a:t>Резервное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питание устройств </a:t>
            </a:r>
            <a:r>
              <a:rPr lang="ru-RU" sz="2000" b="1" dirty="0">
                <a:solidFill>
                  <a:srgbClr val="002060"/>
                </a:solidFill>
              </a:rPr>
              <a:t>по смешанной системе </a:t>
            </a:r>
            <a:r>
              <a:rPr lang="ru-RU" sz="2000" b="1" dirty="0" smtClean="0"/>
              <a:t>осуществляется</a:t>
            </a:r>
            <a:r>
              <a:rPr lang="ru-RU" sz="2000" dirty="0" smtClean="0"/>
              <a:t> </a:t>
            </a:r>
            <a:r>
              <a:rPr lang="ru-RU" sz="2000" b="1" dirty="0"/>
              <a:t>от аккумуляторных батарей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при системе </a:t>
            </a:r>
            <a:r>
              <a:rPr lang="ru-RU" sz="2000" b="1" dirty="0" smtClean="0">
                <a:solidFill>
                  <a:srgbClr val="002060"/>
                </a:solidFill>
              </a:rPr>
              <a:t>переменного тока </a:t>
            </a:r>
            <a:r>
              <a:rPr lang="ru-RU" sz="2000" dirty="0"/>
              <a:t>— </a:t>
            </a:r>
            <a:r>
              <a:rPr lang="ru-RU" sz="2000" b="1" dirty="0"/>
              <a:t>от линии электропередачи (ЛЭП), </a:t>
            </a:r>
            <a:r>
              <a:rPr lang="ru-RU" sz="2000" dirty="0"/>
              <a:t>которая </a:t>
            </a:r>
            <a:r>
              <a:rPr lang="ru-RU" sz="2000" dirty="0" smtClean="0"/>
              <a:t>подвешивается на </a:t>
            </a:r>
            <a:r>
              <a:rPr lang="ru-RU" sz="2000" dirty="0"/>
              <a:t>опорах контактной сети на участках с электротягой постоянного тока, или от проводов системы ДПР на участках с </a:t>
            </a:r>
            <a:r>
              <a:rPr lang="ru-RU" sz="2000" dirty="0" smtClean="0"/>
              <a:t>электротягой переменного </a:t>
            </a:r>
            <a:r>
              <a:rPr lang="ru-RU" sz="2000" dirty="0"/>
              <a:t>тока.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885" r="19983" b="9281"/>
          <a:stretch/>
        </p:blipFill>
        <p:spPr>
          <a:xfrm>
            <a:off x="4545106" y="502386"/>
            <a:ext cx="4572000" cy="3874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643" t="12448" r="10290" b="17073"/>
          <a:stretch/>
        </p:blipFill>
        <p:spPr>
          <a:xfrm>
            <a:off x="0" y="503248"/>
            <a:ext cx="5800299" cy="40260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93024" y="529280"/>
            <a:ext cx="1066934" cy="3313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934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2" y="4398643"/>
            <a:ext cx="9009529" cy="18541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Сигнальный </a:t>
            </a:r>
            <a:r>
              <a:rPr lang="ru-RU" sz="2000" dirty="0"/>
              <a:t>трансформатор </a:t>
            </a:r>
            <a:r>
              <a:rPr lang="ru-RU" sz="2000" b="1" dirty="0"/>
              <a:t>СТ </a:t>
            </a:r>
            <a:r>
              <a:rPr lang="ru-RU" sz="2000" dirty="0"/>
              <a:t>понижает напряжение переменного тока 220 В до переменного напряжения переменного тока 12 В, которое используется для </a:t>
            </a:r>
            <a:r>
              <a:rPr lang="ru-RU" sz="2000" b="1" dirty="0">
                <a:solidFill>
                  <a:srgbClr val="C00000"/>
                </a:solidFill>
              </a:rPr>
              <a:t>питания светофорных </a:t>
            </a:r>
            <a:r>
              <a:rPr lang="ru-RU" sz="2000" b="1" dirty="0" smtClean="0">
                <a:solidFill>
                  <a:srgbClr val="C00000"/>
                </a:solidFill>
              </a:rPr>
              <a:t>ламп (</a:t>
            </a:r>
            <a:r>
              <a:rPr lang="ru-RU" sz="2000" b="1" dirty="0">
                <a:solidFill>
                  <a:srgbClr val="C00000"/>
                </a:solidFill>
              </a:rPr>
              <a:t>С, МС). </a:t>
            </a:r>
            <a:r>
              <a:rPr lang="ru-RU" sz="2000" dirty="0"/>
              <a:t>От выпрямителя </a:t>
            </a:r>
            <a:r>
              <a:rPr lang="ru-RU" sz="2000" b="1" dirty="0"/>
              <a:t>ПВ</a:t>
            </a:r>
            <a:r>
              <a:rPr lang="ru-RU" sz="2000" dirty="0"/>
              <a:t> питаются рельсовые цепи, а выпрямитель </a:t>
            </a:r>
            <a:r>
              <a:rPr lang="ru-RU" sz="2000" b="1" dirty="0" smtClean="0"/>
              <a:t>СВ</a:t>
            </a:r>
            <a:r>
              <a:rPr lang="ru-RU" sz="2000" dirty="0" smtClean="0"/>
              <a:t> питает линейную цепь </a:t>
            </a:r>
            <a:r>
              <a:rPr lang="ru-RU" sz="2000" dirty="0"/>
              <a:t>и реле сигнальной установки (ПБ, МБ</a:t>
            </a:r>
            <a:r>
              <a:rPr lang="ru-RU" sz="2000" dirty="0" smtClean="0"/>
              <a:t>). </a:t>
            </a:r>
            <a:r>
              <a:rPr lang="ru-RU" sz="2000" b="1" dirty="0" smtClean="0"/>
              <a:t>В </a:t>
            </a:r>
            <a:r>
              <a:rPr lang="ru-RU" sz="2000" b="1" dirty="0"/>
              <a:t>буферном режиме с выпрямителями работают </a:t>
            </a:r>
            <a:r>
              <a:rPr lang="ru-RU" sz="2000" b="1" dirty="0" smtClean="0"/>
              <a:t>аккумуляторные батареи</a:t>
            </a:r>
            <a:r>
              <a:rPr lang="ru-RU" sz="2000" b="1" dirty="0"/>
              <a:t>: путевая ПБ и сигнальная СБ.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50841"/>
          <a:stretch/>
        </p:blipFill>
        <p:spPr>
          <a:xfrm>
            <a:off x="40342" y="432628"/>
            <a:ext cx="3928224" cy="38747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32412" y="523878"/>
            <a:ext cx="53115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Смешанная система питания </a:t>
            </a:r>
            <a:r>
              <a:rPr lang="ru-RU" sz="2000" b="1" dirty="0"/>
              <a:t>применяется </a:t>
            </a:r>
            <a:r>
              <a:rPr lang="ru-RU" sz="2000" b="1" dirty="0">
                <a:solidFill>
                  <a:srgbClr val="002060"/>
                </a:solidFill>
              </a:rPr>
              <a:t>в устройствах </a:t>
            </a:r>
            <a:r>
              <a:rPr lang="ru-RU" sz="2000" b="1" dirty="0" smtClean="0">
                <a:solidFill>
                  <a:srgbClr val="002060"/>
                </a:solidFill>
              </a:rPr>
              <a:t>АБ </a:t>
            </a:r>
            <a:r>
              <a:rPr lang="ru-RU" sz="2000" b="1" dirty="0">
                <a:solidFill>
                  <a:srgbClr val="002060"/>
                </a:solidFill>
              </a:rPr>
              <a:t>на участках </a:t>
            </a:r>
            <a:r>
              <a:rPr lang="ru-RU" sz="2000" b="1" u="sng" dirty="0">
                <a:solidFill>
                  <a:srgbClr val="002060"/>
                </a:solidFill>
              </a:rPr>
              <a:t>с автономной тягой</a:t>
            </a:r>
            <a:r>
              <a:rPr lang="ru-RU" sz="2000" b="1" u="sng" dirty="0" smtClean="0">
                <a:solidFill>
                  <a:srgbClr val="002060"/>
                </a:solidFill>
              </a:rPr>
              <a:t>.</a:t>
            </a:r>
            <a:r>
              <a:rPr lang="ru-RU" sz="2000" dirty="0" smtClean="0"/>
              <a:t> </a:t>
            </a:r>
            <a:r>
              <a:rPr lang="ru-RU" sz="2000" dirty="0"/>
              <a:t>С помощью линейного </a:t>
            </a:r>
            <a:r>
              <a:rPr lang="ru-RU" sz="2000" dirty="0" smtClean="0"/>
              <a:t>трансформатора </a:t>
            </a:r>
            <a:r>
              <a:rPr lang="ru-RU" sz="2000" b="1" dirty="0" smtClean="0"/>
              <a:t>ЛТ</a:t>
            </a:r>
            <a:r>
              <a:rPr lang="ru-RU" sz="2000" dirty="0" smtClean="0"/>
              <a:t> </a:t>
            </a:r>
            <a:r>
              <a:rPr lang="ru-RU" sz="2000" dirty="0"/>
              <a:t>типа </a:t>
            </a:r>
            <a:r>
              <a:rPr lang="ru-RU" sz="2000" b="1" dirty="0">
                <a:solidFill>
                  <a:srgbClr val="7030A0"/>
                </a:solidFill>
              </a:rPr>
              <a:t>ОМ</a:t>
            </a:r>
            <a:r>
              <a:rPr lang="ru-RU" sz="2000" dirty="0"/>
              <a:t> напряжение с высоковольтной линии ВЛ снижается до 220 В и от кабельного ящика </a:t>
            </a:r>
            <a:r>
              <a:rPr lang="ru-RU" sz="2000" b="1" dirty="0"/>
              <a:t>КЯ</a:t>
            </a:r>
            <a:r>
              <a:rPr lang="ru-RU" sz="2000" dirty="0"/>
              <a:t>, установленного на </a:t>
            </a:r>
            <a:r>
              <a:rPr lang="ru-RU" sz="2000" dirty="0" smtClean="0"/>
              <a:t>силовой опоре </a:t>
            </a:r>
            <a:r>
              <a:rPr lang="ru-RU" sz="2000" b="1" dirty="0"/>
              <a:t>ВЛ</a:t>
            </a:r>
            <a:r>
              <a:rPr lang="ru-RU" sz="2000" dirty="0"/>
              <a:t>, кабелем подается в релейный </a:t>
            </a:r>
            <a:r>
              <a:rPr lang="ru-RU" sz="2000" dirty="0" smtClean="0"/>
              <a:t>шкаф </a:t>
            </a:r>
            <a:r>
              <a:rPr lang="ru-RU" sz="2000" b="1" dirty="0" smtClean="0"/>
              <a:t>РШ</a:t>
            </a:r>
            <a:r>
              <a:rPr lang="ru-RU" sz="2000" dirty="0" smtClean="0"/>
              <a:t> </a:t>
            </a:r>
            <a:r>
              <a:rPr lang="ru-RU" sz="2000" dirty="0"/>
              <a:t>светофора. В релейном шкафу напряжение 220 В поступает на сигнальный </a:t>
            </a:r>
            <a:r>
              <a:rPr lang="ru-RU" sz="2000" dirty="0" smtClean="0"/>
              <a:t>трансформатор </a:t>
            </a:r>
            <a:r>
              <a:rPr lang="ru-RU" sz="2000" b="1" dirty="0" smtClean="0"/>
              <a:t>СТ</a:t>
            </a:r>
            <a:r>
              <a:rPr lang="ru-RU" sz="2000" b="1" dirty="0"/>
              <a:t>,</a:t>
            </a:r>
            <a:r>
              <a:rPr lang="ru-RU" sz="2000" dirty="0"/>
              <a:t> а также в батарейный </a:t>
            </a:r>
            <a:r>
              <a:rPr lang="ru-RU" sz="2000" dirty="0" smtClean="0"/>
              <a:t>шкаф </a:t>
            </a:r>
            <a:r>
              <a:rPr lang="ru-RU" sz="2000" b="1" dirty="0" smtClean="0"/>
              <a:t>БШ</a:t>
            </a:r>
            <a:r>
              <a:rPr lang="ru-RU" sz="2000" dirty="0" smtClean="0"/>
              <a:t> </a:t>
            </a:r>
            <a:r>
              <a:rPr lang="ru-RU" sz="2000" dirty="0"/>
              <a:t>на путевой </a:t>
            </a:r>
            <a:r>
              <a:rPr lang="ru-RU" sz="2000" b="1" dirty="0"/>
              <a:t>ПВ</a:t>
            </a:r>
            <a:r>
              <a:rPr lang="ru-RU" sz="2000" dirty="0"/>
              <a:t> и сигнальный </a:t>
            </a:r>
            <a:r>
              <a:rPr lang="ru-RU" sz="2000" b="1" dirty="0" smtClean="0"/>
              <a:t>СВ</a:t>
            </a:r>
            <a:r>
              <a:rPr lang="ru-RU" sz="2000" dirty="0" smtClean="0"/>
              <a:t> выпрямители.</a:t>
            </a:r>
            <a:endParaRPr lang="ru-RU" sz="2000" dirty="0"/>
          </a:p>
          <a:p>
            <a:pPr algn="just"/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342" y="370398"/>
            <a:ext cx="336176" cy="306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74808" y="1842247"/>
            <a:ext cx="239591" cy="245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32114" y="888276"/>
            <a:ext cx="2177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74808" y="2908663"/>
            <a:ext cx="23959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58237" y="4232367"/>
            <a:ext cx="41801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479884" y="3506520"/>
            <a:ext cx="27672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357349" y="3254322"/>
            <a:ext cx="286603" cy="76712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349829" y="1619145"/>
            <a:ext cx="287382" cy="36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1349829" y="2490653"/>
            <a:ext cx="304800" cy="87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898468" y="1759131"/>
            <a:ext cx="330925" cy="24384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924594" y="2730722"/>
            <a:ext cx="278675" cy="25254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18903" y="628561"/>
            <a:ext cx="444135" cy="43874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4190" y="1291774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ОМ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7609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2" y="4398643"/>
            <a:ext cx="9009529" cy="18541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Наличие </a:t>
            </a:r>
            <a:r>
              <a:rPr lang="ru-RU" sz="2000" b="1" dirty="0">
                <a:solidFill>
                  <a:srgbClr val="002060"/>
                </a:solidFill>
              </a:rPr>
              <a:t>основного питания от линии ВЛ контролирует </a:t>
            </a:r>
            <a:r>
              <a:rPr lang="ru-RU" sz="2000" b="1" dirty="0">
                <a:solidFill>
                  <a:srgbClr val="C00000"/>
                </a:solidFill>
              </a:rPr>
              <a:t>аварийное реле А</a:t>
            </a:r>
            <a:r>
              <a:rPr lang="ru-RU" sz="2000" dirty="0"/>
              <a:t>. </a:t>
            </a:r>
            <a:r>
              <a:rPr lang="ru-RU" sz="2000" b="1" dirty="0"/>
              <a:t>При</a:t>
            </a:r>
            <a:r>
              <a:rPr lang="ru-RU" sz="2000" dirty="0"/>
              <a:t> </a:t>
            </a:r>
            <a:r>
              <a:rPr lang="ru-RU" sz="2000" b="1" dirty="0"/>
              <a:t>прекращении подачи переменного тока </a:t>
            </a:r>
            <a:r>
              <a:rPr lang="ru-RU" sz="2000" dirty="0"/>
              <a:t>выключается реле </a:t>
            </a:r>
            <a:r>
              <a:rPr lang="ru-RU" sz="2000" b="1" dirty="0"/>
              <a:t>А</a:t>
            </a:r>
            <a:r>
              <a:rPr lang="ru-RU" sz="2000" dirty="0"/>
              <a:t>, которое, замыкая тыловые контакты, переключает питание ламп светофора от резервной сигнальной </a:t>
            </a:r>
            <a:r>
              <a:rPr lang="ru-RU" sz="2000" dirty="0" smtClean="0"/>
              <a:t>батареи </a:t>
            </a:r>
            <a:r>
              <a:rPr lang="ru-RU" sz="2000" b="1" dirty="0" smtClean="0"/>
              <a:t>СБ</a:t>
            </a:r>
            <a:r>
              <a:rPr lang="ru-RU" sz="2000" dirty="0"/>
              <a:t>, от которой в этом случае получают питание линейная цепь </a:t>
            </a:r>
            <a:r>
              <a:rPr lang="ru-RU" sz="2000" dirty="0" smtClean="0"/>
              <a:t>и все </a:t>
            </a:r>
            <a:r>
              <a:rPr lang="ru-RU" sz="2000" dirty="0"/>
              <a:t>реле сигнальной установки. </a:t>
            </a:r>
            <a:r>
              <a:rPr lang="ru-RU" sz="2000" b="1" dirty="0">
                <a:solidFill>
                  <a:srgbClr val="002060"/>
                </a:solidFill>
              </a:rPr>
              <a:t>Резервное питание рельсовой </a:t>
            </a:r>
            <a:r>
              <a:rPr lang="ru-RU" sz="2000" b="1" dirty="0" smtClean="0">
                <a:solidFill>
                  <a:srgbClr val="002060"/>
                </a:solidFill>
              </a:rPr>
              <a:t>цепи в </a:t>
            </a:r>
            <a:r>
              <a:rPr lang="ru-RU" sz="2000" b="1" dirty="0">
                <a:solidFill>
                  <a:srgbClr val="002060"/>
                </a:solidFill>
              </a:rPr>
              <a:t>аварийном режиме осуществляется от </a:t>
            </a:r>
            <a:r>
              <a:rPr lang="ru-RU" sz="2000" b="1" dirty="0">
                <a:solidFill>
                  <a:schemeClr val="accent2"/>
                </a:solidFill>
              </a:rPr>
              <a:t>путевой батареи ПБ.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50841"/>
          <a:stretch/>
        </p:blipFill>
        <p:spPr>
          <a:xfrm>
            <a:off x="40342" y="432628"/>
            <a:ext cx="3928224" cy="387476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0342" y="370398"/>
            <a:ext cx="336176" cy="306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74808" y="1842247"/>
            <a:ext cx="239591" cy="245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32114" y="888276"/>
            <a:ext cx="2177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74808" y="2908663"/>
            <a:ext cx="23959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58237" y="4232367"/>
            <a:ext cx="41801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479884" y="3506520"/>
            <a:ext cx="27672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357349" y="3254322"/>
            <a:ext cx="286603" cy="76712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349829" y="1619145"/>
            <a:ext cx="287382" cy="36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1349829" y="2490653"/>
            <a:ext cx="304800" cy="87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047875" y="3419475"/>
            <a:ext cx="400050" cy="60197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2047875" y="3390900"/>
            <a:ext cx="390526" cy="63054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028950" y="3600450"/>
            <a:ext cx="19050" cy="127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032125" y="4071178"/>
            <a:ext cx="19050" cy="1270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004454" y="2490653"/>
            <a:ext cx="805421" cy="8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781300" y="2451736"/>
            <a:ext cx="0" cy="1733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809875" y="4134678"/>
            <a:ext cx="2190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2004454" y="3124200"/>
            <a:ext cx="914958" cy="19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2919412" y="3143250"/>
            <a:ext cx="0" cy="584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919412" y="3706174"/>
            <a:ext cx="1095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1777083" y="2613546"/>
            <a:ext cx="365616" cy="43672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2438401" y="3786626"/>
            <a:ext cx="1266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3"/>
          <a:srcRect l="21489" t="10324" r="18060" b="3847"/>
          <a:stretch/>
        </p:blipFill>
        <p:spPr>
          <a:xfrm>
            <a:off x="4406502" y="458822"/>
            <a:ext cx="4030578" cy="382604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18903" y="628561"/>
            <a:ext cx="444135" cy="43874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791006" y="3462817"/>
            <a:ext cx="646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АСШ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56611" y="1619145"/>
            <a:ext cx="386088" cy="63996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160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2" y="4585447"/>
            <a:ext cx="9009529" cy="21293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От </a:t>
            </a:r>
            <a:r>
              <a:rPr lang="ru-RU" sz="2000" dirty="0"/>
              <a:t>линейного трансформатора </a:t>
            </a:r>
            <a:r>
              <a:rPr lang="ru-RU" sz="2000" b="1" dirty="0"/>
              <a:t>ЛТ</a:t>
            </a:r>
            <a:r>
              <a:rPr lang="ru-RU" sz="2000" dirty="0"/>
              <a:t> основной высоковольтной линии ВЛ 10 кВ напряжение 220 В подается в релейный шкаф на аварийное </a:t>
            </a:r>
            <a:r>
              <a:rPr lang="ru-RU" sz="2000" b="1" dirty="0"/>
              <a:t>реле А</a:t>
            </a:r>
            <a:r>
              <a:rPr lang="ru-RU" sz="2000" dirty="0"/>
              <a:t>. Далее через фронтовые </a:t>
            </a:r>
            <a:r>
              <a:rPr lang="ru-RU" sz="2000" dirty="0" smtClean="0"/>
              <a:t>контакты </a:t>
            </a:r>
            <a:r>
              <a:rPr lang="ru-RU" sz="2000" b="1" dirty="0" smtClean="0"/>
              <a:t>реле </a:t>
            </a:r>
            <a:r>
              <a:rPr lang="ru-RU" sz="2000" b="1" dirty="0"/>
              <a:t>А</a:t>
            </a:r>
            <a:r>
              <a:rPr lang="ru-RU" sz="2000" dirty="0"/>
              <a:t> напряжение 220 В (</a:t>
            </a:r>
            <a:r>
              <a:rPr lang="ru-RU" sz="2000" b="1" dirty="0"/>
              <a:t>провода ПХ и ОХ</a:t>
            </a:r>
            <a:r>
              <a:rPr lang="ru-RU" sz="2000" dirty="0"/>
              <a:t>) поступает на сигнальный </a:t>
            </a:r>
            <a:r>
              <a:rPr lang="ru-RU" sz="2000" dirty="0" smtClean="0"/>
              <a:t>трансформатор </a:t>
            </a:r>
            <a:r>
              <a:rPr lang="ru-RU" sz="2000" b="1" dirty="0" smtClean="0"/>
              <a:t>СТ,</a:t>
            </a:r>
            <a:r>
              <a:rPr lang="ru-RU" sz="2000" dirty="0" smtClean="0"/>
              <a:t> </a:t>
            </a:r>
            <a:r>
              <a:rPr lang="ru-RU" sz="2000" dirty="0"/>
              <a:t>понижающий его до напряжения 12 В</a:t>
            </a:r>
            <a:r>
              <a:rPr lang="ru-RU" sz="2000" dirty="0" smtClean="0"/>
              <a:t>, которым </a:t>
            </a:r>
            <a:r>
              <a:rPr lang="ru-RU" sz="2000" dirty="0"/>
              <a:t>питаются лампы светофора (</a:t>
            </a:r>
            <a:r>
              <a:rPr lang="ru-RU" sz="2000" b="1" dirty="0"/>
              <a:t>С, МС</a:t>
            </a:r>
            <a:r>
              <a:rPr lang="ru-RU" sz="2000" dirty="0"/>
              <a:t>) и дешифратор </a:t>
            </a:r>
            <a:r>
              <a:rPr lang="ru-RU" sz="2000" b="1" dirty="0"/>
              <a:t>ДА</a:t>
            </a:r>
            <a:r>
              <a:rPr lang="ru-RU" sz="2000" dirty="0" smtClean="0"/>
              <a:t>. Напряжение </a:t>
            </a:r>
            <a:r>
              <a:rPr lang="ru-RU" sz="2000" dirty="0"/>
              <a:t>220 В также подается на двигатель кодового путевого трансмиттера </a:t>
            </a:r>
            <a:r>
              <a:rPr lang="ru-RU" sz="2000" b="1" dirty="0"/>
              <a:t>КПТ</a:t>
            </a:r>
            <a:r>
              <a:rPr lang="ru-RU" sz="2000" dirty="0"/>
              <a:t> и на путевой трансформатор </a:t>
            </a:r>
            <a:r>
              <a:rPr lang="ru-RU" sz="2000" b="1" dirty="0"/>
              <a:t>ПТ</a:t>
            </a:r>
            <a:r>
              <a:rPr lang="ru-RU" sz="2000" dirty="0"/>
              <a:t>, питающий переменным током рельсовую цепь.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0021" t="5502"/>
          <a:stretch/>
        </p:blipFill>
        <p:spPr>
          <a:xfrm>
            <a:off x="208932" y="463336"/>
            <a:ext cx="4268939" cy="39994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77870" y="1721419"/>
            <a:ext cx="46661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Схема </a:t>
            </a:r>
            <a:r>
              <a:rPr lang="ru-RU" sz="2000" b="1" dirty="0">
                <a:solidFill>
                  <a:srgbClr val="C00000"/>
                </a:solidFill>
              </a:rPr>
              <a:t>электропитания </a:t>
            </a:r>
            <a:r>
              <a:rPr lang="ru-RU" sz="2000" b="1" dirty="0" smtClean="0">
                <a:solidFill>
                  <a:srgbClr val="C00000"/>
                </a:solidFill>
              </a:rPr>
              <a:t>сигнальной установки по </a:t>
            </a:r>
            <a:r>
              <a:rPr lang="ru-RU" sz="2000" b="1" dirty="0">
                <a:solidFill>
                  <a:srgbClr val="C00000"/>
                </a:solidFill>
              </a:rPr>
              <a:t>безбатарейной </a:t>
            </a:r>
            <a:r>
              <a:rPr lang="ru-RU" sz="2000" b="1" dirty="0" smtClean="0">
                <a:solidFill>
                  <a:srgbClr val="C00000"/>
                </a:solidFill>
              </a:rPr>
              <a:t>системе </a:t>
            </a:r>
            <a:r>
              <a:rPr lang="ru-RU" sz="2000" b="1" dirty="0" smtClean="0"/>
              <a:t>применяется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на участках с электротягой постоянного тока. </a:t>
            </a:r>
            <a:r>
              <a:rPr lang="ru-RU" sz="2000" dirty="0"/>
              <a:t>Для питания приборов сигнальной установки используют две высоковольтные линии: основную </a:t>
            </a:r>
            <a:r>
              <a:rPr lang="ru-RU" sz="2000" b="1" dirty="0"/>
              <a:t>ВЛ 10 кВ </a:t>
            </a:r>
            <a:r>
              <a:rPr lang="ru-RU" sz="2000" dirty="0"/>
              <a:t>и </a:t>
            </a:r>
            <a:r>
              <a:rPr lang="ru-RU" sz="2000" b="1" dirty="0"/>
              <a:t>резервную ЛЭП, </a:t>
            </a:r>
            <a:r>
              <a:rPr lang="ru-RU" sz="2000" dirty="0"/>
              <a:t>которая располагается на опорах контактной сети.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520456" y="903766"/>
            <a:ext cx="24454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93402" y="2764465"/>
            <a:ext cx="506250" cy="85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033670" y="1256306"/>
            <a:ext cx="23853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657350" y="1476375"/>
            <a:ext cx="314325" cy="95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652252" y="3281516"/>
            <a:ext cx="282677" cy="461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1657350" y="2481943"/>
            <a:ext cx="484959" cy="87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89110" y="3361509"/>
            <a:ext cx="598170" cy="87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2455817" y="3718559"/>
            <a:ext cx="409303" cy="51380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371744" y="3126377"/>
            <a:ext cx="461554" cy="11059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3350525" y="2891246"/>
            <a:ext cx="335995" cy="207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363873" y="1476375"/>
            <a:ext cx="22162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435282" y="457591"/>
            <a:ext cx="1020535" cy="54164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54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2" y="4585447"/>
            <a:ext cx="9009529" cy="1739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>
                <a:solidFill>
                  <a:srgbClr val="C00000"/>
                </a:solidFill>
              </a:rPr>
              <a:t>случае прекращения подачи переменного тока </a:t>
            </a:r>
            <a:r>
              <a:rPr lang="ru-RU" sz="2000" b="1" dirty="0"/>
              <a:t>от основной высоковольтной линии ВЛ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обесточивается реле А</a:t>
            </a:r>
            <a:r>
              <a:rPr lang="ru-RU" sz="2000" dirty="0"/>
              <a:t>, которое, </a:t>
            </a:r>
            <a:r>
              <a:rPr lang="ru-RU" sz="2000" dirty="0" smtClean="0"/>
              <a:t>замыкая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тыловые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контакты</a:t>
            </a:r>
            <a:r>
              <a:rPr lang="ru-RU" sz="2000" dirty="0"/>
              <a:t>, переключает питание приборов сигнальной установки на резервную высоковольтную линию ЛЭП. </a:t>
            </a:r>
            <a:r>
              <a:rPr lang="ru-RU" sz="2000" b="1" dirty="0" smtClean="0">
                <a:solidFill>
                  <a:srgbClr val="C00000"/>
                </a:solidFill>
              </a:rPr>
              <a:t>Достоинство системы </a:t>
            </a:r>
            <a:r>
              <a:rPr lang="ru-RU" sz="2000" b="1" dirty="0">
                <a:solidFill>
                  <a:srgbClr val="C00000"/>
                </a:solidFill>
              </a:rPr>
              <a:t>питания переменным током </a:t>
            </a:r>
            <a:r>
              <a:rPr lang="ru-RU" sz="2000" b="1" dirty="0"/>
              <a:t>состоит в том, что </a:t>
            </a:r>
            <a:r>
              <a:rPr lang="ru-RU" sz="2000" b="1" dirty="0">
                <a:solidFill>
                  <a:srgbClr val="002060"/>
                </a:solidFill>
              </a:rPr>
              <a:t>не требуются местные источники питания — аккумуляторы.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0021" t="5502"/>
          <a:stretch/>
        </p:blipFill>
        <p:spPr>
          <a:xfrm>
            <a:off x="208932" y="463336"/>
            <a:ext cx="4268939" cy="3999482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520456" y="903766"/>
            <a:ext cx="24454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93402" y="2764465"/>
            <a:ext cx="506250" cy="85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033670" y="1256306"/>
            <a:ext cx="23853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657350" y="1476375"/>
            <a:ext cx="314325" cy="95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652252" y="3281516"/>
            <a:ext cx="282677" cy="461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3350525" y="2891246"/>
            <a:ext cx="335995" cy="207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363873" y="1476375"/>
            <a:ext cx="22162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57350" y="432628"/>
            <a:ext cx="484959" cy="60460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711178" y="383774"/>
            <a:ext cx="400011" cy="65345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трелка вниз 13"/>
          <p:cNvSpPr/>
          <p:nvPr/>
        </p:nvSpPr>
        <p:spPr>
          <a:xfrm>
            <a:off x="1717575" y="939400"/>
            <a:ext cx="282435" cy="352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520456" y="1476375"/>
            <a:ext cx="479554" cy="39336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588696" y="1490353"/>
            <a:ext cx="479554" cy="35147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1657350" y="3321271"/>
            <a:ext cx="201442" cy="1375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1658677" y="2471800"/>
            <a:ext cx="201442" cy="1375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08932" y="2351318"/>
            <a:ext cx="944007" cy="70539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689912" y="3732028"/>
            <a:ext cx="26049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649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2" y="4585446"/>
            <a:ext cx="9009529" cy="22725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Устройства </a:t>
            </a:r>
            <a:r>
              <a:rPr lang="ru-RU" sz="2000" b="1" dirty="0">
                <a:solidFill>
                  <a:srgbClr val="002060"/>
                </a:solidFill>
              </a:rPr>
              <a:t>электрической централизации крупных станций относятся к потребителям особой группы. </a:t>
            </a:r>
            <a:r>
              <a:rPr lang="ru-RU" sz="2000" dirty="0"/>
              <a:t>В современных </a:t>
            </a:r>
            <a:r>
              <a:rPr lang="ru-RU" sz="2000" dirty="0" smtClean="0"/>
              <a:t>релейных схемах </a:t>
            </a:r>
            <a:r>
              <a:rPr lang="ru-RU" sz="2000" dirty="0"/>
              <a:t>нельзя допускать даже кратковременные (менее 1 с) перерывы в электропитании, так как размыкаются, </a:t>
            </a:r>
            <a:r>
              <a:rPr lang="ru-RU" sz="2000" i="1" dirty="0"/>
              <a:t>например,</a:t>
            </a:r>
            <a:r>
              <a:rPr lang="ru-RU" sz="2000" dirty="0"/>
              <a:t> </a:t>
            </a:r>
            <a:r>
              <a:rPr lang="ru-RU" sz="2000" i="1" dirty="0"/>
              <a:t>цепи самоблокировки</a:t>
            </a:r>
            <a:r>
              <a:rPr lang="ru-RU" sz="2000" dirty="0"/>
              <a:t>. Кроме того, при случайном перерыве электроснабжения по всем питающим фидерам должна остаться возможность управления с пульта хотя бы пригласительными сигналами и получения минимальной информации на табло о движении поездов </a:t>
            </a:r>
            <a:r>
              <a:rPr lang="ru-RU" sz="2000" dirty="0" smtClean="0"/>
              <a:t>по прилегающим </a:t>
            </a:r>
            <a:r>
              <a:rPr lang="ru-RU" sz="2000" dirty="0"/>
              <a:t>перегонам.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481" r="3736" b="12185"/>
          <a:stretch/>
        </p:blipFill>
        <p:spPr>
          <a:xfrm>
            <a:off x="247467" y="297898"/>
            <a:ext cx="8802404" cy="428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4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37036"/>
            <a:ext cx="9103658" cy="18400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Электроснабжение </a:t>
            </a:r>
            <a:r>
              <a:rPr lang="ru-RU" sz="2000" b="1" dirty="0">
                <a:solidFill>
                  <a:srgbClr val="002060"/>
                </a:solidFill>
              </a:rPr>
              <a:t>ЭЦ крупных станций осуществляется по безбатарейной системе. </a:t>
            </a:r>
            <a:r>
              <a:rPr lang="ru-RU" sz="2000" dirty="0"/>
              <a:t>Устройства ЭЦ получают электропитание </a:t>
            </a:r>
            <a:r>
              <a:rPr lang="ru-RU" sz="2000" dirty="0" smtClean="0"/>
              <a:t>от двух </a:t>
            </a:r>
            <a:r>
              <a:rPr lang="ru-RU" sz="2000" dirty="0"/>
              <a:t>независимых источников (фидеров) питания от внешних сетей</a:t>
            </a:r>
            <a:r>
              <a:rPr lang="ru-RU" sz="2000" dirty="0" smtClean="0"/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Для </a:t>
            </a:r>
            <a:r>
              <a:rPr lang="ru-RU" sz="2000" b="1" dirty="0">
                <a:solidFill>
                  <a:srgbClr val="C00000"/>
                </a:solidFill>
              </a:rPr>
              <a:t>аварийного питания аппаратуры ЭЦ </a:t>
            </a:r>
            <a:r>
              <a:rPr lang="ru-RU" sz="2000" b="1" dirty="0"/>
              <a:t>предусматривается </a:t>
            </a:r>
            <a:r>
              <a:rPr lang="ru-RU" sz="2000" b="1" dirty="0">
                <a:solidFill>
                  <a:srgbClr val="7030A0"/>
                </a:solidFill>
              </a:rPr>
              <a:t>местное резервирование в виде </a:t>
            </a:r>
            <a:r>
              <a:rPr lang="ru-RU" sz="2000" b="1" dirty="0"/>
              <a:t>автоматизированного дизель-генераторного агрегата </a:t>
            </a:r>
            <a:r>
              <a:rPr lang="ru-RU" sz="2000" b="1" dirty="0">
                <a:solidFill>
                  <a:srgbClr val="7030A0"/>
                </a:solidFill>
              </a:rPr>
              <a:t>ДГА</a:t>
            </a:r>
            <a:r>
              <a:rPr lang="ru-RU" sz="2000" b="1" dirty="0"/>
              <a:t> и </a:t>
            </a:r>
            <a:r>
              <a:rPr lang="ru-RU" sz="2000" b="1" dirty="0">
                <a:solidFill>
                  <a:srgbClr val="7030A0"/>
                </a:solidFill>
              </a:rPr>
              <a:t>контрольной батареи 24 В</a:t>
            </a:r>
            <a:r>
              <a:rPr lang="ru-RU" sz="2000" dirty="0"/>
              <a:t>. 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343" t="22488" r="12089" b="8656"/>
          <a:stretch/>
        </p:blipFill>
        <p:spPr>
          <a:xfrm>
            <a:off x="695232" y="432628"/>
            <a:ext cx="7265427" cy="420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16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168949"/>
            <a:ext cx="9036496" cy="16890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Устройства технологического электроснабжения должны </a:t>
            </a:r>
            <a:r>
              <a:rPr lang="ru-RU" sz="2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обеспечивать: </a:t>
            </a:r>
          </a:p>
          <a:p>
            <a:pPr marL="0" indent="0" algn="just">
              <a:buNone/>
            </a:pPr>
            <a:r>
              <a:rPr lang="ru-RU" sz="2000" b="1" dirty="0" smtClean="0">
                <a:cs typeface="Times New Roman" panose="02020603050405020304" pitchFamily="18" charset="0"/>
              </a:rPr>
              <a:t>1.</a:t>
            </a:r>
            <a:r>
              <a:rPr lang="ru-RU" sz="2000" dirty="0" smtClean="0"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Надежное </a:t>
            </a:r>
            <a:r>
              <a:rPr lang="ru-RU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электроснабжение ЭПС </a:t>
            </a: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dirty="0">
                <a:cs typeface="Times New Roman" panose="02020603050405020304" pitchFamily="18" charset="0"/>
              </a:rPr>
              <a:t>для движения поездов с установленными нормами массы, скоростями и интервалами между ними при установленных размерах движения</a:t>
            </a:r>
            <a:r>
              <a:rPr lang="ru-RU" sz="2000" b="1" dirty="0" smtClean="0">
                <a:cs typeface="Times New Roman" panose="02020603050405020304" pitchFamily="18" charset="0"/>
              </a:rPr>
              <a:t>;                   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railway-transport.ru/books/item/f00/s00/z0000017/pic/0000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370" y="416860"/>
            <a:ext cx="6876764" cy="475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97791" y="-156987"/>
            <a:ext cx="3445809" cy="845109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4284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95230"/>
            <a:ext cx="9103658" cy="20686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Назначение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контрольной батареи </a:t>
            </a:r>
            <a:r>
              <a:rPr lang="ru-RU" sz="2000" b="1" dirty="0"/>
              <a:t>состоит</a:t>
            </a:r>
            <a:r>
              <a:rPr lang="ru-RU" sz="2000" dirty="0"/>
              <a:t> в поддержании питания реле, имеющих </a:t>
            </a:r>
            <a:r>
              <a:rPr lang="ru-RU" sz="2000" dirty="0" smtClean="0"/>
              <a:t>цепи самоблокировки</a:t>
            </a:r>
            <a:r>
              <a:rPr lang="ru-RU" sz="2000" dirty="0"/>
              <a:t>, на время, необходимое для запуска дизель-генератора, и осуществлении резервного питания красных и пригласительных ламп входных светофоров. Включение ДГА на нагрузку контролируется лампочками зеленого цвета на табло. При пуске </a:t>
            </a:r>
            <a:r>
              <a:rPr lang="ru-RU" sz="2000" dirty="0" smtClean="0"/>
              <a:t>ДГА лампочки </a:t>
            </a:r>
            <a:r>
              <a:rPr lang="ru-RU" sz="2000" dirty="0"/>
              <a:t>загораются мигающим светом. С момента появления питания на одном из фидеров электростанция ДГА </a:t>
            </a:r>
            <a:r>
              <a:rPr lang="ru-RU" sz="2000" dirty="0" smtClean="0"/>
              <a:t>выключается.</a:t>
            </a:r>
            <a:endParaRPr lang="ru-RU" sz="20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7500"/>
          <a:stretch/>
        </p:blipFill>
        <p:spPr>
          <a:xfrm>
            <a:off x="3864816" y="432628"/>
            <a:ext cx="5014797" cy="42626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177" t="1937" r="59412" b="22840"/>
          <a:stretch/>
        </p:blipFill>
        <p:spPr>
          <a:xfrm>
            <a:off x="107576" y="537881"/>
            <a:ext cx="3603812" cy="40879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843321" y="1008529"/>
            <a:ext cx="1331259" cy="84716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7405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2" y="4585447"/>
            <a:ext cx="9103658" cy="21293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ввода на пост ЭЦ электроэнергии </a:t>
            </a:r>
            <a:r>
              <a:rPr lang="ru-RU" sz="2000" dirty="0"/>
              <a:t>от внешних источников переменного тока и преобразования ее в переменный и постоянный ток различных напряжений, необходимых для питания устройств ЭЦ, </a:t>
            </a:r>
            <a:r>
              <a:rPr lang="ru-RU" sz="2000" dirty="0" smtClean="0"/>
              <a:t>подзарядки аккумуляторной батареи и включения ДГА</a:t>
            </a:r>
            <a:r>
              <a:rPr lang="ru-RU" sz="2000" dirty="0"/>
              <a:t>, </a:t>
            </a:r>
            <a:r>
              <a:rPr lang="ru-RU" sz="2000" b="1" dirty="0" smtClean="0"/>
              <a:t>применяется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щитовая питающая </a:t>
            </a:r>
            <a:r>
              <a:rPr lang="ru-RU" sz="2000" b="1" dirty="0">
                <a:solidFill>
                  <a:srgbClr val="002060"/>
                </a:solidFill>
              </a:rPr>
              <a:t>установка.</a:t>
            </a:r>
            <a:r>
              <a:rPr lang="ru-RU" sz="2000" dirty="0"/>
              <a:t> Одним из основных элементов питающей установки является силовой трансформатор типа </a:t>
            </a:r>
            <a:r>
              <a:rPr lang="ru-RU" sz="2000" b="1" dirty="0"/>
              <a:t>ТС,</a:t>
            </a:r>
            <a:r>
              <a:rPr lang="ru-RU" sz="2000" dirty="0"/>
              <a:t> с помощью </a:t>
            </a:r>
            <a:r>
              <a:rPr lang="ru-RU" sz="2000" dirty="0" smtClean="0"/>
              <a:t>которого напряжение </a:t>
            </a:r>
            <a:r>
              <a:rPr lang="ru-RU" sz="2000" dirty="0"/>
              <a:t>питающего фидера снижается до напряжения 220 В.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36" y="674675"/>
            <a:ext cx="5499175" cy="3668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04" y="299588"/>
            <a:ext cx="3212870" cy="42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24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5308"/>
            <a:ext cx="9009529" cy="64526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1. Назовите основные источники питания, используемые в устройствах АТМ?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2. Какие устройства используются для электропитания АТМ? 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3. Назначение трансформаторов на железной дороге. Как подразделяются трансформаторы?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4. Расскажите о назначении линейного трансформатора ОМ?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5. Расскажите о назначении путевого трансформатора ПОБС?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6. Расскажите о назначении сигнального трансформатора СОБС?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7. Расскажите о назначении релейных трансформаторов?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8. Расскажите о назначении электромагнитного статического преобразователя ПЧ 50/25? 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9. Какие последствия могут повлечь при нарушении электроснабжения устройств СЦБ? </a:t>
            </a:r>
            <a:endParaRPr lang="en-US" sz="2000" b="1" dirty="0" smtClean="0"/>
          </a:p>
          <a:p>
            <a:pPr marL="0" indent="0" algn="just">
              <a:buNone/>
            </a:pPr>
            <a:r>
              <a:rPr lang="ru-RU" sz="2000" b="1" dirty="0"/>
              <a:t>10. Требование ПТЭ к электроснабжению устройств СЦБ.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11. Назовите системы питания устройств СЦБ.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12. Как осуществляется основное и резервное питание устройств по смешанной системе? </a:t>
            </a:r>
            <a:endParaRPr lang="en-US" sz="2000" b="1" dirty="0" smtClean="0"/>
          </a:p>
          <a:p>
            <a:pPr marL="0" indent="0" algn="just">
              <a:buNone/>
            </a:pPr>
            <a:r>
              <a:rPr lang="ru-RU" sz="2000" b="1" dirty="0"/>
              <a:t>13. Где применяется смешанная (батарейная) и </a:t>
            </a:r>
            <a:r>
              <a:rPr lang="ru-RU" sz="2000" b="1" dirty="0" err="1"/>
              <a:t>безбатарейная</a:t>
            </a:r>
            <a:r>
              <a:rPr lang="ru-RU" sz="2000" b="1" dirty="0"/>
              <a:t> системы электропитания сигнальной установки? Какое достоинство системы питания переменным током?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72863" y="0"/>
            <a:ext cx="2897529" cy="405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Закрепление материала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3251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11529" y="913897"/>
            <a:ext cx="8841403" cy="5759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 Глава </a:t>
            </a:r>
            <a:r>
              <a:rPr lang="ru-RU" sz="2000" b="1" dirty="0" smtClean="0">
                <a:solidFill>
                  <a:srgbClr val="002060"/>
                </a:solidFill>
              </a:rPr>
              <a:t>5. </a:t>
            </a:r>
            <a:r>
              <a:rPr lang="ru-RU" sz="2000" b="1" dirty="0">
                <a:solidFill>
                  <a:srgbClr val="002060"/>
                </a:solidFill>
              </a:rPr>
              <a:t>стр. </a:t>
            </a:r>
            <a:r>
              <a:rPr lang="ru-RU" sz="2000" b="1" dirty="0" smtClean="0">
                <a:solidFill>
                  <a:srgbClr val="002060"/>
                </a:solidFill>
              </a:rPr>
              <a:t>20-27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1. Назначение </a:t>
            </a:r>
            <a:r>
              <a:rPr lang="ru-RU" sz="2000" dirty="0"/>
              <a:t>светофоров, основные цвета, принятые для сигнализации светофоров.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2. Классификация </a:t>
            </a:r>
            <a:r>
              <a:rPr lang="ru-RU" sz="2000" dirty="0"/>
              <a:t>линзовых светофоров по назначению и конструкции.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3. Места </a:t>
            </a:r>
            <a:r>
              <a:rPr lang="ru-RU" sz="2000" dirty="0"/>
              <a:t>установки светофоров и требования к ним, нумерация, условное обозначение различных светофоров.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4. Устройство </a:t>
            </a:r>
            <a:r>
              <a:rPr lang="ru-RU" sz="2000" dirty="0"/>
              <a:t>линзового светофора и принцип его работы, достоинства и недостатки, требования ПТЭ.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5. Принцип </a:t>
            </a:r>
            <a:r>
              <a:rPr lang="ru-RU" sz="2000" dirty="0"/>
              <a:t>построения светофорной сигнализации, сигнализация входным, выходным, проходным, локомотивным и горочным светофорами.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i="1" dirty="0" smtClean="0">
                <a:solidFill>
                  <a:srgbClr val="002060"/>
                </a:solidFill>
              </a:rPr>
              <a:t>Актуализация домашнего задания: </a:t>
            </a:r>
            <a:r>
              <a:rPr lang="ru-RU" sz="2000" i="1" dirty="0"/>
              <a:t>Проработка учебной литературы и составление конспекта по источникам электропитания. Курс лекций, Глава 4, стр. 16-19. </a:t>
            </a:r>
            <a:r>
              <a:rPr lang="ru-RU" sz="2000" i="1"/>
              <a:t>Подготовка к практическому занятию №3, оформление отчетов (ответы на контрольные вопросы).</a:t>
            </a:r>
            <a:endParaRPr lang="ru-RU" sz="20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07763" y="513787"/>
            <a:ext cx="58002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Светофоры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5851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949" y="4094145"/>
            <a:ext cx="9074157" cy="21931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Устройства технологического электроснабжения должны </a:t>
            </a:r>
            <a:r>
              <a:rPr lang="ru-RU" sz="2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cs typeface="Times New Roman" panose="02020603050405020304" pitchFamily="18" charset="0"/>
              </a:rPr>
              <a:t>2.</a:t>
            </a:r>
            <a:r>
              <a:rPr lang="ru-RU" sz="2000" dirty="0" smtClean="0"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Надежное электроснабжение </a:t>
            </a: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устройств </a:t>
            </a: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СЦБ, </a:t>
            </a: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связи и вычислительной техники</a:t>
            </a:r>
            <a:r>
              <a:rPr lang="ru-RU" sz="2000" dirty="0"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solidFill>
                  <a:srgbClr val="7030A0"/>
                </a:solidFill>
                <a:cs typeface="Times New Roman" panose="02020603050405020304" pitchFamily="18" charset="0"/>
              </a:rPr>
              <a:t>не менее, чем от двух независимых источников электроэнергии</a:t>
            </a:r>
            <a:r>
              <a:rPr lang="ru-RU" sz="2000" dirty="0">
                <a:solidFill>
                  <a:srgbClr val="7030A0"/>
                </a:solidFill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cs typeface="Times New Roman" panose="02020603050405020304" pitchFamily="18" charset="0"/>
              </a:rPr>
              <a:t>при</a:t>
            </a:r>
            <a:r>
              <a:rPr lang="ru-RU" sz="2000" dirty="0">
                <a:cs typeface="Times New Roman" panose="02020603050405020304" pitchFamily="18" charset="0"/>
              </a:rPr>
              <a:t> </a:t>
            </a:r>
            <a:r>
              <a:rPr lang="ru-RU" sz="2000" b="1" dirty="0">
                <a:cs typeface="Times New Roman" panose="02020603050405020304" pitchFamily="18" charset="0"/>
              </a:rPr>
              <a:t>которых переход с </a:t>
            </a:r>
            <a:r>
              <a:rPr lang="ru-RU" sz="2000" b="1" dirty="0">
                <a:solidFill>
                  <a:srgbClr val="7030A0"/>
                </a:solidFill>
                <a:cs typeface="Times New Roman" panose="02020603050405020304" pitchFamily="18" charset="0"/>
              </a:rPr>
              <a:t>основной системы </a:t>
            </a:r>
            <a:r>
              <a:rPr lang="ru-RU" sz="2000" b="1" dirty="0">
                <a:cs typeface="Times New Roman" panose="02020603050405020304" pitchFamily="18" charset="0"/>
              </a:rPr>
              <a:t>электроснабжения на </a:t>
            </a:r>
            <a:r>
              <a:rPr lang="ru-RU" sz="2000" b="1" dirty="0">
                <a:solidFill>
                  <a:srgbClr val="7030A0"/>
                </a:solidFill>
                <a:cs typeface="Times New Roman" panose="02020603050405020304" pitchFamily="18" charset="0"/>
              </a:rPr>
              <a:t>резервную</a:t>
            </a:r>
            <a:r>
              <a:rPr lang="ru-RU" sz="2000" dirty="0">
                <a:cs typeface="Times New Roman" panose="02020603050405020304" pitchFamily="18" charset="0"/>
              </a:rPr>
              <a:t> </a:t>
            </a:r>
            <a:r>
              <a:rPr lang="ru-RU" sz="2000" b="1" dirty="0">
                <a:cs typeface="Times New Roman" panose="02020603050405020304" pitchFamily="18" charset="0"/>
              </a:rPr>
              <a:t>или</a:t>
            </a:r>
            <a:r>
              <a:rPr lang="ru-RU" sz="2000" dirty="0">
                <a:cs typeface="Times New Roman" panose="02020603050405020304" pitchFamily="18" charset="0"/>
              </a:rPr>
              <a:t> </a:t>
            </a:r>
            <a:r>
              <a:rPr lang="ru-RU" sz="2000" b="1" dirty="0">
                <a:cs typeface="Times New Roman" panose="02020603050405020304" pitchFamily="18" charset="0"/>
              </a:rPr>
              <a:t>наоборот должен происходить автоматически за время </a:t>
            </a:r>
            <a:r>
              <a:rPr lang="ru-R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не более 1,3 </a:t>
            </a:r>
            <a:r>
              <a:rPr lang="ru-RU" sz="2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секунды.</a:t>
            </a:r>
            <a:endParaRPr lang="ru-RU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images.kz.prom.st/92707306_w640_h640_oborudovanie-sts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43" y="648538"/>
            <a:ext cx="4342971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tum.usurt.ru/uploads/main/080/5dad436c4b54f/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16"/>
          <a:stretch/>
        </p:blipFill>
        <p:spPr bwMode="auto">
          <a:xfrm>
            <a:off x="4572000" y="648538"/>
            <a:ext cx="446449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1803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.ytimg.com/vi/zQLsUuRNSzk/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7352"/>
            <a:ext cx="7481294" cy="385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088" y="4919007"/>
            <a:ext cx="9094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 Аккумуляторный резерв источника технологического электроснабжения </a:t>
            </a:r>
            <a:r>
              <a:rPr lang="ru-RU" sz="2000" dirty="0" smtClean="0">
                <a:cs typeface="Times New Roman" panose="02020603050405020304" pitchFamily="18" charset="0"/>
              </a:rPr>
              <a:t>автоматической и полуавтоматической блокировки должен быть в постоянной готовности и обеспечивать бесперебойную работу устройств СЦБ, переездной сигнализации в течение </a:t>
            </a:r>
            <a:r>
              <a:rPr lang="ru-RU" sz="2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не менее 8 часов</a:t>
            </a:r>
            <a:r>
              <a:rPr lang="ru-RU" sz="2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cs typeface="Times New Roman" panose="02020603050405020304" pitchFamily="18" charset="0"/>
              </a:rPr>
              <a:t>при условии, что </a:t>
            </a:r>
            <a:r>
              <a:rPr lang="ru-RU" sz="2000" b="1" dirty="0" smtClean="0">
                <a:cs typeface="Times New Roman" panose="02020603050405020304" pitchFamily="18" charset="0"/>
              </a:rPr>
              <a:t>основное электропитание не отключалось в предыдущие 36 часов. </a:t>
            </a:r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5350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8383" t="2247" r="8089"/>
          <a:stretch/>
        </p:blipFill>
        <p:spPr>
          <a:xfrm>
            <a:off x="4619065" y="264877"/>
            <a:ext cx="4518212" cy="381896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130" y="4766152"/>
            <a:ext cx="9049870" cy="20918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Электропитание </a:t>
            </a:r>
            <a:r>
              <a:rPr lang="ru-RU" sz="2000" b="1" dirty="0">
                <a:solidFill>
                  <a:srgbClr val="002060"/>
                </a:solidFill>
              </a:rPr>
              <a:t>устройств </a:t>
            </a:r>
            <a:r>
              <a:rPr lang="ru-RU" sz="2000" dirty="0"/>
              <a:t>железнодорожной автоматики и телемеханики осуществляется </a:t>
            </a:r>
            <a:r>
              <a:rPr lang="ru-RU" sz="2000" b="1" dirty="0">
                <a:solidFill>
                  <a:srgbClr val="C00000"/>
                </a:solidFill>
              </a:rPr>
              <a:t>от высоковольтно-сигнальной </a:t>
            </a:r>
            <a:r>
              <a:rPr lang="ru-RU" sz="2000" b="1" dirty="0" smtClean="0">
                <a:solidFill>
                  <a:srgbClr val="C00000"/>
                </a:solidFill>
              </a:rPr>
              <a:t>линии напряжением </a:t>
            </a:r>
            <a:r>
              <a:rPr lang="ru-RU" sz="2000" b="1" dirty="0">
                <a:solidFill>
                  <a:srgbClr val="C00000"/>
                </a:solidFill>
              </a:rPr>
              <a:t>6 или 10 кВ</a:t>
            </a:r>
            <a:r>
              <a:rPr lang="ru-RU" sz="2000" dirty="0"/>
              <a:t>, а также </a:t>
            </a:r>
            <a:r>
              <a:rPr lang="ru-RU" sz="2000" b="1" dirty="0">
                <a:solidFill>
                  <a:srgbClr val="C00000"/>
                </a:solidFill>
              </a:rPr>
              <a:t>от электрических сетей напряжением </a:t>
            </a:r>
            <a:r>
              <a:rPr lang="ru-RU" sz="2000" b="1" dirty="0" smtClean="0">
                <a:solidFill>
                  <a:srgbClr val="C00000"/>
                </a:solidFill>
              </a:rPr>
              <a:t>110, 220 </a:t>
            </a:r>
            <a:r>
              <a:rPr lang="ru-RU" sz="2000" b="1" dirty="0">
                <a:solidFill>
                  <a:srgbClr val="C00000"/>
                </a:solidFill>
              </a:rPr>
              <a:t>или 380 В.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</a:rPr>
              <a:t>Отклонения </a:t>
            </a:r>
            <a:r>
              <a:rPr lang="ru-RU" sz="2000" dirty="0"/>
              <a:t>от</a:t>
            </a:r>
            <a:r>
              <a:rPr lang="ru-RU" sz="2000" b="1" dirty="0"/>
              <a:t> </a:t>
            </a:r>
            <a:r>
              <a:rPr lang="ru-RU" sz="2000" dirty="0"/>
              <a:t>указанных величин номинального напряжения </a:t>
            </a:r>
            <a:r>
              <a:rPr lang="ru-RU" sz="2000" b="1" dirty="0"/>
              <a:t>допускаются</a:t>
            </a:r>
            <a:r>
              <a:rPr lang="ru-RU" sz="2000" dirty="0"/>
              <a:t> </a:t>
            </a:r>
            <a:r>
              <a:rPr lang="ru-RU" sz="2000" b="1" dirty="0"/>
              <a:t>в сторону </a:t>
            </a:r>
            <a:r>
              <a:rPr lang="ru-RU" sz="2000" b="1" dirty="0">
                <a:solidFill>
                  <a:srgbClr val="C00000"/>
                </a:solidFill>
              </a:rPr>
              <a:t>уменьшения не более 10%, </a:t>
            </a:r>
            <a:r>
              <a:rPr lang="ru-RU" sz="2000" b="1" dirty="0"/>
              <a:t>а </a:t>
            </a:r>
            <a:r>
              <a:rPr lang="ru-RU" sz="2000" b="1" dirty="0">
                <a:solidFill>
                  <a:srgbClr val="C00000"/>
                </a:solidFill>
              </a:rPr>
              <a:t>в сторону увеличения - не более 5%.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6043" r="6066" b="7261"/>
          <a:stretch/>
        </p:blipFill>
        <p:spPr>
          <a:xfrm>
            <a:off x="2716306" y="432628"/>
            <a:ext cx="2151529" cy="16518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8307" t="3453" r="15063" b="7429"/>
          <a:stretch/>
        </p:blipFill>
        <p:spPr>
          <a:xfrm>
            <a:off x="0" y="685226"/>
            <a:ext cx="2716306" cy="2716306"/>
          </a:xfrm>
          <a:prstGeom prst="snipRound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6011" y="2271593"/>
            <a:ext cx="2892799" cy="247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21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4713791"/>
            <a:ext cx="9117106" cy="21442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</a:t>
            </a:r>
            <a:r>
              <a:rPr lang="ru-RU" sz="2000" b="1" dirty="0">
                <a:solidFill>
                  <a:srgbClr val="002060"/>
                </a:solidFill>
              </a:rPr>
              <a:t>Для питания устройств АТМ </a:t>
            </a:r>
            <a:r>
              <a:rPr lang="ru-RU" sz="2000" b="1" dirty="0"/>
              <a:t>используют </a:t>
            </a:r>
            <a:r>
              <a:rPr lang="ru-RU" sz="2000" b="1" dirty="0">
                <a:solidFill>
                  <a:srgbClr val="C00000"/>
                </a:solidFill>
              </a:rPr>
              <a:t>выпрямители, трансформаторы, преобразователи и аккумуляторы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u="sng" dirty="0" smtClean="0">
                <a:solidFill>
                  <a:srgbClr val="C00000"/>
                </a:solidFill>
              </a:rPr>
              <a:t>Выпрямители</a:t>
            </a:r>
            <a:r>
              <a:rPr lang="ru-RU" sz="2000" b="1" dirty="0" smtClean="0"/>
              <a:t> </a:t>
            </a:r>
            <a:r>
              <a:rPr lang="ru-RU" sz="2000" b="1" dirty="0"/>
              <a:t>служат </a:t>
            </a:r>
            <a:r>
              <a:rPr lang="ru-RU" sz="2000" b="1" dirty="0">
                <a:solidFill>
                  <a:srgbClr val="C00000"/>
                </a:solidFill>
              </a:rPr>
              <a:t>для преобразования однофазного переменного тока в постоянный.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В устройствах СЦБ </a:t>
            </a:r>
            <a:r>
              <a:rPr lang="ru-RU" sz="2000" b="1" dirty="0"/>
              <a:t>они предназначены для работы с аккумуляторными батареями по буферной системе и непосредственно для питания релейных цепей </a:t>
            </a:r>
            <a:r>
              <a:rPr lang="ru-RU" sz="2000" b="1" dirty="0" smtClean="0"/>
              <a:t>постоянным током</a:t>
            </a:r>
            <a:r>
              <a:rPr lang="ru-RU" sz="2000" dirty="0"/>
              <a:t>. Широкое применение получили выпрямители типа ВАК.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500" t="394" r="7059" b="2248"/>
          <a:stretch/>
        </p:blipFill>
        <p:spPr>
          <a:xfrm>
            <a:off x="2138081" y="432629"/>
            <a:ext cx="5056095" cy="428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64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15" y="4271517"/>
            <a:ext cx="9090212" cy="257742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Выпрямитель </a:t>
            </a:r>
            <a:r>
              <a:rPr lang="ru-RU" sz="2000" b="1" dirty="0">
                <a:solidFill>
                  <a:srgbClr val="C00000"/>
                </a:solidFill>
              </a:rPr>
              <a:t>ВАК </a:t>
            </a:r>
            <a:r>
              <a:rPr lang="ru-RU" sz="2000" dirty="0"/>
              <a:t>(выпрямитель аккумуляторный </a:t>
            </a:r>
            <a:r>
              <a:rPr lang="ru-RU" sz="2000" dirty="0" smtClean="0"/>
              <a:t>купроксный</a:t>
            </a:r>
            <a:r>
              <a:rPr lang="ru-RU" sz="2000" b="1" dirty="0" smtClean="0">
                <a:solidFill>
                  <a:srgbClr val="002060"/>
                </a:solidFill>
              </a:rPr>
              <a:t>) </a:t>
            </a:r>
            <a:r>
              <a:rPr lang="ru-RU" sz="2000" b="1" dirty="0">
                <a:solidFill>
                  <a:srgbClr val="002060"/>
                </a:solidFill>
              </a:rPr>
              <a:t>состоит </a:t>
            </a:r>
            <a:r>
              <a:rPr lang="ru-RU" sz="2000" b="1" dirty="0"/>
              <a:t>из понижающего </a:t>
            </a:r>
            <a:r>
              <a:rPr lang="ru-RU" sz="2000" b="1" dirty="0" smtClean="0"/>
              <a:t>трансформатора (</a:t>
            </a:r>
            <a:r>
              <a:rPr lang="ru-RU" sz="2000" b="1" dirty="0" smtClean="0">
                <a:solidFill>
                  <a:srgbClr val="C00000"/>
                </a:solidFill>
              </a:rPr>
              <a:t>Т</a:t>
            </a:r>
            <a:r>
              <a:rPr lang="ru-RU" sz="2000" b="1" dirty="0" smtClean="0"/>
              <a:t>) и выпрямительного </a:t>
            </a:r>
            <a:r>
              <a:rPr lang="ru-RU" sz="2000" b="1" dirty="0"/>
              <a:t>столбика (или выпрямительного моста). </a:t>
            </a:r>
            <a:r>
              <a:rPr lang="ru-RU" sz="2000" dirty="0"/>
              <a:t>Первичную обмотку трансформатора включают в цепь переменного </a:t>
            </a:r>
            <a:r>
              <a:rPr lang="ru-RU" sz="2000" dirty="0" smtClean="0"/>
              <a:t>тока 110 </a:t>
            </a:r>
            <a:r>
              <a:rPr lang="ru-RU" sz="2000" dirty="0"/>
              <a:t>или 220 В частотой 50—75 Гц. Вторичную обмотку подключают к выпрямительному мостику. С выхода выпрямителя </a:t>
            </a:r>
            <a:r>
              <a:rPr lang="ru-RU" sz="2000" dirty="0" smtClean="0"/>
              <a:t>получают выпрямленный </a:t>
            </a:r>
            <a:r>
              <a:rPr lang="ru-RU" sz="2000" dirty="0"/>
              <a:t>постоянный </a:t>
            </a:r>
            <a:r>
              <a:rPr lang="ru-RU" sz="2000" dirty="0" smtClean="0"/>
              <a:t>ток.</a:t>
            </a:r>
          </a:p>
          <a:p>
            <a:pPr marL="0" indent="0" algn="just">
              <a:buNone/>
            </a:pPr>
            <a:r>
              <a:rPr lang="ru-RU" sz="2000" i="1" dirty="0" smtClean="0"/>
              <a:t>    Купроксные </a:t>
            </a:r>
            <a:r>
              <a:rPr lang="ru-RU" sz="2000" i="1" dirty="0"/>
              <a:t>выпрямители состоят из нескольких купроксных вентилей, которые по сравнению с селеновыми имеют худшие электрические характеристики, но отличаются большим сроком службы. 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235" t="5843" r="7352" b="8208"/>
          <a:stretch/>
        </p:blipFill>
        <p:spPr>
          <a:xfrm>
            <a:off x="60509" y="824219"/>
            <a:ext cx="4504765" cy="33348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1177" r="49706" b="49716"/>
          <a:stretch/>
        </p:blipFill>
        <p:spPr>
          <a:xfrm>
            <a:off x="5029200" y="892717"/>
            <a:ext cx="3576918" cy="237869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163670" y="524352"/>
            <a:ext cx="398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Двухполупериодный выпрямитель </a:t>
            </a:r>
          </a:p>
          <a:p>
            <a:r>
              <a:rPr lang="ru-RU" i="1" dirty="0"/>
              <a:t> </a:t>
            </a:r>
            <a:r>
              <a:rPr lang="ru-RU" i="1" dirty="0" smtClean="0"/>
              <a:t>              (мостовая схема)</a:t>
            </a:r>
            <a:endParaRPr lang="ru-RU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821271" y="847517"/>
            <a:ext cx="322729" cy="186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5882" t="52940" r="5147" b="15838"/>
          <a:stretch/>
        </p:blipFill>
        <p:spPr>
          <a:xfrm>
            <a:off x="4648643" y="3187742"/>
            <a:ext cx="4289611" cy="11275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467607" y="1025210"/>
            <a:ext cx="470647" cy="1211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485078" y="1007326"/>
            <a:ext cx="3113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</a:t>
            </a:r>
            <a:endParaRPr lang="ru-RU" sz="20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921624" y="3617259"/>
            <a:ext cx="26221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458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683" y="4975412"/>
            <a:ext cx="9009529" cy="17394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Для </a:t>
            </a:r>
            <a:r>
              <a:rPr lang="ru-RU" sz="2000" b="1" dirty="0">
                <a:solidFill>
                  <a:srgbClr val="002060"/>
                </a:solidFill>
              </a:rPr>
              <a:t>зарядки аккумуляторных батарей напряжением 12 В </a:t>
            </a:r>
            <a:r>
              <a:rPr lang="ru-RU" sz="2000" b="1" dirty="0"/>
              <a:t>используется </a:t>
            </a:r>
            <a:r>
              <a:rPr lang="ru-RU" sz="2000" b="1" dirty="0">
                <a:solidFill>
                  <a:srgbClr val="C00000"/>
                </a:solidFill>
              </a:rPr>
              <a:t>зарядно-буферное устройство ЗБУ.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Оно может работать в </a:t>
            </a:r>
            <a:r>
              <a:rPr lang="ru-RU" sz="2000" i="1" dirty="0"/>
              <a:t>буферном режиме </a:t>
            </a:r>
            <a:r>
              <a:rPr lang="ru-RU" sz="2000" dirty="0"/>
              <a:t>или в </a:t>
            </a:r>
            <a:r>
              <a:rPr lang="ru-RU" sz="2000" i="1" dirty="0"/>
              <a:t>режиме форсированного заряда</a:t>
            </a:r>
            <a:r>
              <a:rPr lang="ru-RU" sz="2000" dirty="0" smtClean="0"/>
              <a:t>. Переход </a:t>
            </a:r>
            <a:r>
              <a:rPr lang="ru-RU" sz="2000" dirty="0"/>
              <a:t>из одного режима в другой происходит автоматически</a:t>
            </a:r>
            <a:r>
              <a:rPr lang="ru-RU" sz="2000" dirty="0" smtClean="0"/>
              <a:t>. При </a:t>
            </a:r>
            <a:r>
              <a:rPr lang="ru-RU" sz="2000" dirty="0"/>
              <a:t>снижении напряжения на аккумуляторе </a:t>
            </a:r>
            <a:r>
              <a:rPr lang="ru-RU" sz="2000" b="1" dirty="0"/>
              <a:t>до 2,1 В </a:t>
            </a:r>
            <a:r>
              <a:rPr lang="ru-RU" sz="2000" dirty="0" smtClean="0"/>
              <a:t>устройство начинает </a:t>
            </a:r>
            <a:r>
              <a:rPr lang="ru-RU" sz="2000" dirty="0"/>
              <a:t>работать в режиме форсированного заряда, в </a:t>
            </a:r>
            <a:r>
              <a:rPr lang="ru-RU" sz="2000" dirty="0" smtClean="0"/>
              <a:t>случае повышения  напряжения </a:t>
            </a:r>
            <a:r>
              <a:rPr lang="ru-RU" sz="2000" b="1" dirty="0"/>
              <a:t>до 2,5 В </a:t>
            </a:r>
            <a:r>
              <a:rPr lang="ru-RU" sz="2000" dirty="0"/>
              <a:t>оно переключается на буферный режим.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65026" y="0"/>
            <a:ext cx="3445809" cy="4326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Аппаратура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электропитания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766" t="7627" r="8882" b="3431"/>
          <a:stretch/>
        </p:blipFill>
        <p:spPr>
          <a:xfrm>
            <a:off x="80683" y="432628"/>
            <a:ext cx="4787153" cy="40610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75413" y="432628"/>
            <a:ext cx="1156446" cy="132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75413" y="1936376"/>
            <a:ext cx="578223" cy="15733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882" r="21618" b="15229"/>
          <a:stretch/>
        </p:blipFill>
        <p:spPr>
          <a:xfrm>
            <a:off x="4975413" y="1365517"/>
            <a:ext cx="3899646" cy="300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611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1548</TotalTime>
  <Words>2301</Words>
  <Application>Microsoft Office PowerPoint</Application>
  <PresentationFormat>Экран (4:3)</PresentationFormat>
  <Paragraphs>117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Verdana</vt:lpstr>
      <vt:lpstr>Тема Office</vt:lpstr>
      <vt:lpstr>ОАО "РЖД"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 Аппаратура электропитания </vt:lpstr>
      <vt:lpstr>Презентация PowerPoint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232</cp:revision>
  <dcterms:created xsi:type="dcterms:W3CDTF">2020-04-22T10:21:16Z</dcterms:created>
  <dcterms:modified xsi:type="dcterms:W3CDTF">2024-07-18T07:46:27Z</dcterms:modified>
</cp:coreProperties>
</file>