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86" r:id="rId2"/>
    <p:sldId id="287" r:id="rId3"/>
    <p:sldId id="285" r:id="rId4"/>
    <p:sldId id="257" r:id="rId5"/>
    <p:sldId id="259" r:id="rId6"/>
    <p:sldId id="260" r:id="rId7"/>
    <p:sldId id="261" r:id="rId8"/>
    <p:sldId id="270" r:id="rId9"/>
    <p:sldId id="262" r:id="rId10"/>
    <p:sldId id="271" r:id="rId11"/>
    <p:sldId id="272" r:id="rId12"/>
    <p:sldId id="273" r:id="rId13"/>
    <p:sldId id="274" r:id="rId14"/>
    <p:sldId id="263" r:id="rId15"/>
    <p:sldId id="267" r:id="rId16"/>
    <p:sldId id="268" r:id="rId17"/>
    <p:sldId id="269" r:id="rId18"/>
    <p:sldId id="275" r:id="rId19"/>
    <p:sldId id="276" r:id="rId20"/>
    <p:sldId id="278" r:id="rId21"/>
    <p:sldId id="277" r:id="rId22"/>
    <p:sldId id="279" r:id="rId23"/>
    <p:sldId id="280" r:id="rId24"/>
    <p:sldId id="281" r:id="rId25"/>
    <p:sldId id="282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33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1DA43-FF8A-4D1F-9BFC-6459C75A2042}" type="datetimeFigureOut">
              <a:rPr lang="ru-RU" smtClean="0"/>
              <a:t>21.09.2024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325ED-9A48-41E7-9B9F-D5D1AE11ED58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1DA43-FF8A-4D1F-9BFC-6459C75A2042}" type="datetimeFigureOut">
              <a:rPr lang="ru-RU" smtClean="0"/>
              <a:t>21.09.2024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325ED-9A48-41E7-9B9F-D5D1AE11ED5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1DA43-FF8A-4D1F-9BFC-6459C75A2042}" type="datetimeFigureOut">
              <a:rPr lang="ru-RU" smtClean="0"/>
              <a:t>21.09.2024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325ED-9A48-41E7-9B9F-D5D1AE11ED5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1DA43-FF8A-4D1F-9BFC-6459C75A2042}" type="datetimeFigureOut">
              <a:rPr lang="ru-RU" smtClean="0"/>
              <a:t>21.09.2024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325ED-9A48-41E7-9B9F-D5D1AE11ED5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1DA43-FF8A-4D1F-9BFC-6459C75A2042}" type="datetimeFigureOut">
              <a:rPr lang="ru-RU" smtClean="0"/>
              <a:t>21.09.2024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83325ED-9A48-41E7-9B9F-D5D1AE11ED5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1DA43-FF8A-4D1F-9BFC-6459C75A2042}" type="datetimeFigureOut">
              <a:rPr lang="ru-RU" smtClean="0"/>
              <a:t>21.09.2024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325ED-9A48-41E7-9B9F-D5D1AE11ED5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1DA43-FF8A-4D1F-9BFC-6459C75A2042}" type="datetimeFigureOut">
              <a:rPr lang="ru-RU" smtClean="0"/>
              <a:t>21.09.2024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325ED-9A48-41E7-9B9F-D5D1AE11ED5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1DA43-FF8A-4D1F-9BFC-6459C75A2042}" type="datetimeFigureOut">
              <a:rPr lang="ru-RU" smtClean="0"/>
              <a:t>21.09.2024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325ED-9A48-41E7-9B9F-D5D1AE11ED5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1DA43-FF8A-4D1F-9BFC-6459C75A2042}" type="datetimeFigureOut">
              <a:rPr lang="ru-RU" smtClean="0"/>
              <a:t>21.09.2024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325ED-9A48-41E7-9B9F-D5D1AE11ED5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1DA43-FF8A-4D1F-9BFC-6459C75A2042}" type="datetimeFigureOut">
              <a:rPr lang="ru-RU" smtClean="0"/>
              <a:t>21.09.2024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325ED-9A48-41E7-9B9F-D5D1AE11ED5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1DA43-FF8A-4D1F-9BFC-6459C75A2042}" type="datetimeFigureOut">
              <a:rPr lang="ru-RU" smtClean="0"/>
              <a:t>21.09.2024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325ED-9A48-41E7-9B9F-D5D1AE11ED5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561DA43-FF8A-4D1F-9BFC-6459C75A2042}" type="datetimeFigureOut">
              <a:rPr lang="ru-RU" smtClean="0"/>
              <a:t>21.09.2024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83325ED-9A48-41E7-9B9F-D5D1AE11ED5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gif"/><Relationship Id="rId4" Type="http://schemas.openxmlformats.org/officeDocument/2006/relationships/image" Target="../media/image18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7.gif"/><Relationship Id="rId7" Type="http://schemas.openxmlformats.org/officeDocument/2006/relationships/image" Target="../media/image26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29.gif"/><Relationship Id="rId4" Type="http://schemas.openxmlformats.org/officeDocument/2006/relationships/image" Target="../media/image28.gi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8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4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41.w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42.w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43.wmf"/><Relationship Id="rId4" Type="http://schemas.openxmlformats.org/officeDocument/2006/relationships/oleObject" Target="../embeddings/oleObject5.bin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2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gif"/><Relationship Id="rId4" Type="http://schemas.openxmlformats.org/officeDocument/2006/relationships/image" Target="../media/image11.gi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249969"/>
          </a:xfrm>
        </p:spPr>
        <p:txBody>
          <a:bodyPr>
            <a:noAutofit/>
          </a:bodyPr>
          <a:lstStyle/>
          <a:p>
            <a:r>
              <a:rPr lang="ru-RU" sz="5400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Импульс. Закон сохранения импульса.</a:t>
            </a:r>
            <a:endParaRPr lang="ru-RU" sz="5400" i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700808"/>
            <a:ext cx="9144000" cy="5157192"/>
          </a:xfrm>
        </p:spPr>
        <p:txBody>
          <a:bodyPr>
            <a:normAutofit/>
          </a:bodyPr>
          <a:lstStyle/>
          <a:p>
            <a:pPr marL="2185416" lvl="8" indent="0">
              <a:buNone/>
            </a:pPr>
            <a:endParaRPr lang="ru-RU" sz="3200" i="1" dirty="0" smtClean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185416" lvl="8" indent="0">
              <a:buNone/>
            </a:pPr>
            <a:endParaRPr lang="ru-RU" sz="3200" i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185416" lvl="8" indent="0">
              <a:buNone/>
            </a:pPr>
            <a:r>
              <a:rPr lang="ru-RU" sz="2400" i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</a:t>
            </a:r>
          </a:p>
          <a:p>
            <a:pPr marL="2185416" lvl="8" indent="0">
              <a:buNone/>
            </a:pPr>
            <a:endParaRPr lang="ru-RU" sz="2400" i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434" name="Picture 2" descr="C:\Users\алла\Downloads\images (37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77483"/>
            <a:ext cx="2879812" cy="3839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9971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0444" y="0"/>
            <a:ext cx="9468544" cy="1656184"/>
          </a:xfrm>
        </p:spPr>
        <p:txBody>
          <a:bodyPr>
            <a:noAutofit/>
          </a:bodyPr>
          <a:lstStyle/>
          <a:p>
            <a:r>
              <a:rPr lang="ru-RU" sz="3200" i="1" u="sng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rPr>
              <a:t>Абсолютно упругий удар </a:t>
            </a:r>
            <a:r>
              <a:rPr lang="ru-RU" sz="3200" i="1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rPr>
              <a:t>— модель соударения, при которой полная кинетическая энергия системы сохраняется</a:t>
            </a:r>
            <a:endParaRPr lang="ru-RU" sz="3200" dirty="0">
              <a:solidFill>
                <a:schemeClr val="accent1">
                  <a:lumMod val="75000"/>
                </a:schemeClr>
              </a:solidFill>
              <a:effectLst/>
              <a:latin typeface="+mn-lt"/>
            </a:endParaRPr>
          </a:p>
        </p:txBody>
      </p:sp>
      <p:pic>
        <p:nvPicPr>
          <p:cNvPr id="8" name="Picture 8" descr="http://upload.wikimedia.org/wikipedia/commons/d/d2/Elastischer_sto%C3%9F2.gif"/>
          <p:cNvPicPr>
            <a:picLocks noGrp="1" noChangeAspect="1" noChangeArrowheads="1" noCro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04482"/>
            <a:ext cx="7902193" cy="1896526"/>
          </a:xfrm>
          <a:prstGeom prst="rect">
            <a:avLst/>
          </a:prstGeom>
          <a:noFill/>
          <a:ln>
            <a:solidFill>
              <a:sysClr val="window" lastClr="FFFFFF">
                <a:lumMod val="50000"/>
              </a:sysClr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6895" y="3469107"/>
            <a:ext cx="8957593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</a:rPr>
              <a:t>1.одинаковые </a:t>
            </a:r>
            <a:r>
              <a:rPr lang="ru-RU" sz="3200" b="1" i="1" dirty="0">
                <a:solidFill>
                  <a:schemeClr val="accent1">
                    <a:lumMod val="50000"/>
                  </a:schemeClr>
                </a:solidFill>
              </a:rPr>
              <a:t>тела обмениваются проекциями</a:t>
            </a:r>
            <a:br>
              <a:rPr lang="ru-RU" sz="3200" b="1" i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3200" b="1" i="1" dirty="0">
                <a:solidFill>
                  <a:schemeClr val="accent1">
                    <a:lumMod val="50000"/>
                  </a:schemeClr>
                </a:solidFill>
              </a:rPr>
              <a:t>скорости на линию, соединяющую их </a:t>
            </a:r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</a:rPr>
              <a:t>центры.</a:t>
            </a:r>
            <a:endParaRPr lang="ru-RU" sz="3200" b="1" i="1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</a:rPr>
              <a:t>2. скорости </a:t>
            </a:r>
            <a:r>
              <a:rPr lang="ru-RU" sz="3200" b="1" i="1" dirty="0">
                <a:solidFill>
                  <a:schemeClr val="accent1">
                    <a:lumMod val="50000"/>
                  </a:schemeClr>
                </a:solidFill>
              </a:rPr>
              <a:t>тел различной массы зависят </a:t>
            </a:r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</a:rPr>
              <a:t>от соотношения </a:t>
            </a:r>
            <a:r>
              <a:rPr lang="ru-RU" sz="3200" b="1" i="1" dirty="0">
                <a:solidFill>
                  <a:schemeClr val="accent1">
                    <a:lumMod val="50000"/>
                  </a:schemeClr>
                </a:solidFill>
              </a:rPr>
              <a:t>масс </a:t>
            </a:r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</a:rPr>
              <a:t>тел.</a:t>
            </a:r>
            <a:endParaRPr lang="ru-RU" sz="32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" name="Picture 7" descr="http://upload.wikimedia.org/wikipedia/commons/e/e5/Elastischer_sto%C3%9F3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5639219"/>
            <a:ext cx="9144000" cy="1181619"/>
          </a:xfrm>
          <a:prstGeom prst="rect">
            <a:avLst/>
          </a:prstGeom>
          <a:noFill/>
          <a:ln>
            <a:solidFill>
              <a:sysClr val="window" lastClr="FFFFFF">
                <a:lumMod val="50000"/>
              </a:sysClr>
            </a:solidFill>
          </a:ln>
        </p:spPr>
      </p:pic>
    </p:spTree>
    <p:extLst>
      <p:ext uri="{BB962C8B-B14F-4D97-AF65-F5344CB8AC3E}">
        <p14:creationId xmlns:p14="http://schemas.microsoft.com/office/powerpoint/2010/main" val="2551572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137160" indent="0">
              <a:buNone/>
            </a:pPr>
            <a:r>
              <a:rPr lang="ru-RU" sz="3600" b="1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математического описания простейших абсолютно упругих ударов, используется:</a:t>
            </a:r>
          </a:p>
          <a:p>
            <a:pPr marL="137160" indent="0">
              <a:buNone/>
            </a:pPr>
            <a:r>
              <a:rPr lang="ru-RU" sz="3200" b="1" i="1" dirty="0">
                <a:solidFill>
                  <a:schemeClr val="accent1">
                    <a:lumMod val="50000"/>
                  </a:schemeClr>
                </a:solidFill>
              </a:rPr>
              <a:t>закон сохранения импульса</a:t>
            </a:r>
          </a:p>
          <a:p>
            <a:pPr>
              <a:buFont typeface="Wingdings" pitchFamily="2" charset="2"/>
              <a:buChar char="Ø"/>
            </a:pPr>
            <a:endParaRPr lang="ru-RU" sz="3200" b="1" i="1" dirty="0">
              <a:solidFill>
                <a:schemeClr val="accent1">
                  <a:lumMod val="50000"/>
                </a:schemeClr>
              </a:solidFill>
            </a:endParaRPr>
          </a:p>
          <a:p>
            <a:pPr marL="137160" indent="0">
              <a:buNone/>
            </a:pPr>
            <a:r>
              <a:rPr lang="ru-RU" sz="3200" b="1" i="1" dirty="0">
                <a:solidFill>
                  <a:schemeClr val="accent1">
                    <a:lumMod val="50000"/>
                  </a:schemeClr>
                </a:solidFill>
              </a:rPr>
              <a:t>закон сохранения энергии</a:t>
            </a:r>
          </a:p>
          <a:p>
            <a:pPr marL="137160" indent="0">
              <a:buNone/>
            </a:pPr>
            <a:r>
              <a:rPr lang="ru-RU" b="1" i="1" dirty="0" smtClean="0">
                <a:solidFill>
                  <a:schemeClr val="accent3">
                    <a:lumMod val="50000"/>
                  </a:schemeClr>
                </a:solidFill>
              </a:rPr>
              <a:t>                                                 </a:t>
            </a:r>
          </a:p>
          <a:p>
            <a:pPr marL="137160" indent="0">
              <a:buNone/>
            </a:pPr>
            <a:endParaRPr lang="ru-RU" b="1" i="1" dirty="0">
              <a:solidFill>
                <a:schemeClr val="accent3">
                  <a:lumMod val="50000"/>
                </a:schemeClr>
              </a:solidFill>
            </a:endParaRPr>
          </a:p>
          <a:p>
            <a:pPr marL="137160" indent="0">
              <a:buNone/>
            </a:pPr>
            <a:r>
              <a:rPr lang="ru-RU" b="1" i="1" dirty="0" smtClean="0">
                <a:solidFill>
                  <a:schemeClr val="accent3">
                    <a:lumMod val="50000"/>
                  </a:schemeClr>
                </a:solidFill>
              </a:rPr>
              <a:t>                                                  </a:t>
            </a:r>
          </a:p>
          <a:p>
            <a:pPr marL="137160" indent="0">
              <a:buNone/>
            </a:pPr>
            <a:r>
              <a:rPr lang="ru-RU" b="1" i="1" dirty="0" smtClean="0">
                <a:solidFill>
                  <a:schemeClr val="accent3">
                    <a:lumMod val="50000"/>
                  </a:schemeClr>
                </a:solidFill>
              </a:rPr>
              <a:t>                                                        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абсолютно </a:t>
            </a:r>
            <a:r>
              <a:rPr lang="ru-RU" b="1" i="1" dirty="0">
                <a:solidFill>
                  <a:schemeClr val="accent2">
                    <a:lumMod val="75000"/>
                  </a:schemeClr>
                </a:solidFill>
              </a:rPr>
              <a:t>упругий удар</a:t>
            </a:r>
            <a:br>
              <a:rPr lang="ru-RU" b="1" i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b="1" i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                                                       тел </a:t>
            </a:r>
            <a:r>
              <a:rPr lang="ru-RU" b="1" i="1" dirty="0">
                <a:solidFill>
                  <a:schemeClr val="accent2">
                    <a:lumMod val="75000"/>
                  </a:schemeClr>
                </a:solidFill>
              </a:rPr>
              <a:t>не  равных масс</a:t>
            </a:r>
          </a:p>
          <a:p>
            <a:pPr marL="137160" indent="0">
              <a:buNone/>
            </a:pPr>
            <a:r>
              <a:rPr lang="ru-RU" sz="2700" b="1" i="1" dirty="0" smtClean="0">
                <a:solidFill>
                  <a:schemeClr val="accent3">
                    <a:lumMod val="50000"/>
                  </a:schemeClr>
                </a:solidFill>
              </a:rPr>
              <a:t>Импульсы </a:t>
            </a:r>
            <a:r>
              <a:rPr lang="ru-RU" sz="2700" b="1" i="1" dirty="0">
                <a:solidFill>
                  <a:schemeClr val="accent3">
                    <a:lumMod val="50000"/>
                  </a:schemeClr>
                </a:solidFill>
              </a:rPr>
              <a:t>складываются </a:t>
            </a:r>
            <a:r>
              <a:rPr lang="ru-RU" sz="2700" b="1" i="1" u="sng" dirty="0" err="1">
                <a:solidFill>
                  <a:srgbClr val="C00000"/>
                </a:solidFill>
              </a:rPr>
              <a:t>векторно</a:t>
            </a:r>
            <a:r>
              <a:rPr lang="ru-RU" sz="2700" b="1" i="1" u="sng" dirty="0">
                <a:solidFill>
                  <a:schemeClr val="accent3">
                    <a:lumMod val="50000"/>
                  </a:schemeClr>
                </a:solidFill>
              </a:rPr>
              <a:t>,</a:t>
            </a:r>
            <a:r>
              <a:rPr lang="ru-RU" sz="2700" b="1" i="1" dirty="0">
                <a:solidFill>
                  <a:schemeClr val="accent3">
                    <a:lumMod val="50000"/>
                  </a:schemeClr>
                </a:solidFill>
              </a:rPr>
              <a:t>  а энергии </a:t>
            </a:r>
            <a:r>
              <a:rPr lang="ru-RU" sz="2700" b="1" i="1" u="sng" dirty="0">
                <a:solidFill>
                  <a:srgbClr val="C00000"/>
                </a:solidFill>
              </a:rPr>
              <a:t>скалярно!</a:t>
            </a:r>
          </a:p>
          <a:p>
            <a:endParaRPr lang="ru-RU" sz="3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2135" y="1686136"/>
            <a:ext cx="3961866" cy="749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2135" y="2708920"/>
            <a:ext cx="3961865" cy="88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932040" y="3594745"/>
            <a:ext cx="420524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chemeClr val="accent2">
                    <a:lumMod val="75000"/>
                  </a:schemeClr>
                </a:solidFill>
              </a:rPr>
              <a:t>абсолютно упругий удар</a:t>
            </a:r>
            <a:r>
              <a:rPr lang="ru-RU" sz="2800" i="1" u="sng" dirty="0">
                <a:latin typeface="Franklin Gothic Medium" pitchFamily="34" charset="0"/>
              </a:rPr>
              <a:t/>
            </a:r>
            <a:br>
              <a:rPr lang="ru-RU" sz="2800" i="1" u="sng" dirty="0">
                <a:latin typeface="Franklin Gothic Medium" pitchFamily="34" charset="0"/>
              </a:rPr>
            </a:br>
            <a:r>
              <a:rPr lang="ru-RU" sz="2800" b="1" i="1" dirty="0">
                <a:solidFill>
                  <a:schemeClr val="accent2">
                    <a:lumMod val="75000"/>
                  </a:schemeClr>
                </a:solidFill>
              </a:rPr>
              <a:t> тел равных масс</a:t>
            </a:r>
          </a:p>
        </p:txBody>
      </p:sp>
      <p:pic>
        <p:nvPicPr>
          <p:cNvPr id="7" name="Picture 5" descr="http://upload.wikimedia.org/wikipedia/commons/c/c6/Elastischer_sto%C3%9F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671154"/>
            <a:ext cx="5040561" cy="981982"/>
          </a:xfrm>
          <a:prstGeom prst="rect">
            <a:avLst/>
          </a:prstGeom>
          <a:noFill/>
          <a:ln>
            <a:solidFill>
              <a:sysClr val="window" lastClr="FFFFFF">
                <a:lumMod val="50000"/>
              </a:sysClr>
            </a:solidFill>
          </a:ln>
        </p:spPr>
      </p:pic>
      <p:pic>
        <p:nvPicPr>
          <p:cNvPr id="8" name="Picture 7" descr="http://upload.wikimedia.org/wikipedia/commons/e/e5/Elastischer_sto%C3%9F3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24083" y="4839636"/>
            <a:ext cx="5064644" cy="965628"/>
          </a:xfrm>
          <a:prstGeom prst="rect">
            <a:avLst/>
          </a:prstGeom>
          <a:noFill/>
          <a:ln>
            <a:solidFill>
              <a:sysClr val="window" lastClr="FFFFFF">
                <a:lumMod val="50000"/>
              </a:sysClr>
            </a:solidFill>
          </a:ln>
        </p:spPr>
      </p:pic>
    </p:spTree>
    <p:extLst>
      <p:ext uri="{BB962C8B-B14F-4D97-AF65-F5344CB8AC3E}">
        <p14:creationId xmlns:p14="http://schemas.microsoft.com/office/powerpoint/2010/main" val="2606222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7709" y="27709"/>
            <a:ext cx="9144000" cy="1475656"/>
          </a:xfrm>
        </p:spPr>
        <p:txBody>
          <a:bodyPr>
            <a:noAutofit/>
          </a:bodyPr>
          <a:lstStyle/>
          <a:p>
            <a:r>
              <a:rPr lang="ru-RU" sz="4800" i="1" dirty="0" smtClean="0">
                <a:solidFill>
                  <a:schemeClr val="accent4">
                    <a:lumMod val="75000"/>
                  </a:schemeClr>
                </a:solidFill>
                <a:effectLst/>
                <a:latin typeface="+mn-lt"/>
              </a:rPr>
              <a:t/>
            </a:r>
            <a:br>
              <a:rPr lang="ru-RU" sz="4800" i="1" dirty="0" smtClean="0">
                <a:solidFill>
                  <a:schemeClr val="accent4">
                    <a:lumMod val="75000"/>
                  </a:schemeClr>
                </a:solidFill>
                <a:effectLst/>
                <a:latin typeface="+mn-lt"/>
              </a:rPr>
            </a:br>
            <a:r>
              <a:rPr lang="ru-RU" sz="4400" i="1" dirty="0" smtClean="0">
                <a:solidFill>
                  <a:schemeClr val="accent1">
                    <a:lumMod val="75000"/>
                  </a:schemeClr>
                </a:solidFill>
                <a:effectLst/>
                <a:latin typeface="+mn-lt"/>
              </a:rPr>
              <a:t>Центральный </a:t>
            </a:r>
            <a:r>
              <a:rPr lang="ru-RU" sz="4400" i="1" dirty="0">
                <a:solidFill>
                  <a:schemeClr val="accent1">
                    <a:lumMod val="75000"/>
                  </a:schemeClr>
                </a:solidFill>
                <a:effectLst/>
                <a:latin typeface="+mn-lt"/>
              </a:rPr>
              <a:t>абсолютно упругий удар</a:t>
            </a:r>
            <a:br>
              <a:rPr lang="ru-RU" sz="4400" i="1" dirty="0">
                <a:solidFill>
                  <a:schemeClr val="accent1">
                    <a:lumMod val="75000"/>
                  </a:schemeClr>
                </a:solidFill>
                <a:effectLst/>
                <a:latin typeface="+mn-lt"/>
              </a:rPr>
            </a:br>
            <a:endParaRPr lang="ru-RU" sz="4400" i="1" dirty="0">
              <a:solidFill>
                <a:schemeClr val="accent1">
                  <a:lumMod val="75000"/>
                </a:schemeClr>
              </a:solidFill>
              <a:effectLst/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412776"/>
            <a:ext cx="9144000" cy="5445224"/>
          </a:xfrm>
        </p:spPr>
        <p:txBody>
          <a:bodyPr/>
          <a:lstStyle/>
          <a:p>
            <a:pPr marL="137160" indent="0">
              <a:buNone/>
            </a:pPr>
            <a:r>
              <a:rPr lang="ru-RU" b="1" i="1" dirty="0">
                <a:solidFill>
                  <a:schemeClr val="accent4">
                    <a:lumMod val="50000"/>
                  </a:schemeClr>
                </a:solidFill>
              </a:rPr>
              <a:t>Когда оба шара имеют одинаковые массы (m</a:t>
            </a:r>
            <a:r>
              <a:rPr lang="ru-RU" sz="1400" b="1" i="1" dirty="0">
                <a:solidFill>
                  <a:schemeClr val="accent4">
                    <a:lumMod val="50000"/>
                  </a:schemeClr>
                </a:solidFill>
              </a:rPr>
              <a:t>1</a:t>
            </a:r>
            <a:r>
              <a:rPr lang="ru-RU" b="1" i="1" dirty="0">
                <a:solidFill>
                  <a:schemeClr val="accent4">
                    <a:lumMod val="50000"/>
                  </a:schemeClr>
                </a:solidFill>
              </a:rPr>
              <a:t> = m</a:t>
            </a:r>
            <a:r>
              <a:rPr lang="ru-RU" sz="1400" b="1" i="1" dirty="0">
                <a:solidFill>
                  <a:schemeClr val="accent4">
                    <a:lumMod val="50000"/>
                  </a:schemeClr>
                </a:solidFill>
              </a:rPr>
              <a:t>2</a:t>
            </a:r>
            <a:r>
              <a:rPr lang="ru-RU" b="1" i="1" dirty="0">
                <a:solidFill>
                  <a:schemeClr val="accent4">
                    <a:lumMod val="50000"/>
                  </a:schemeClr>
                </a:solidFill>
              </a:rPr>
              <a:t>), первый шар после соударения останавливается </a:t>
            </a:r>
            <a:r>
              <a:rPr lang="ru-RU" b="1" i="1" dirty="0" smtClean="0">
                <a:solidFill>
                  <a:schemeClr val="accent4">
                    <a:lumMod val="50000"/>
                  </a:schemeClr>
                </a:solidFill>
              </a:rPr>
              <a:t>(</a:t>
            </a:r>
            <a:r>
              <a:rPr lang="en-US" b="1" i="1" dirty="0" smtClean="0">
                <a:solidFill>
                  <a:schemeClr val="accent4">
                    <a:lumMod val="50000"/>
                  </a:schemeClr>
                </a:solidFill>
              </a:rPr>
              <a:t>v</a:t>
            </a:r>
            <a:r>
              <a:rPr lang="ru-RU" sz="1400" b="1" i="1" dirty="0" smtClean="0">
                <a:solidFill>
                  <a:schemeClr val="accent4">
                    <a:lumMod val="50000"/>
                  </a:schemeClr>
                </a:solidFill>
              </a:rPr>
              <a:t>1</a:t>
            </a:r>
            <a:r>
              <a:rPr lang="ru-RU" b="1" i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b="1" i="1" dirty="0">
                <a:solidFill>
                  <a:schemeClr val="accent4">
                    <a:lumMod val="50000"/>
                  </a:schemeClr>
                </a:solidFill>
              </a:rPr>
              <a:t>= 0), а второй движется со скоростью </a:t>
            </a:r>
            <a:r>
              <a:rPr lang="en-US" b="1" i="1" dirty="0" smtClean="0">
                <a:solidFill>
                  <a:schemeClr val="accent4">
                    <a:lumMod val="50000"/>
                  </a:schemeClr>
                </a:solidFill>
              </a:rPr>
              <a:t>v</a:t>
            </a:r>
            <a:r>
              <a:rPr lang="ru-RU" sz="1400" b="1" i="1" dirty="0" smtClean="0">
                <a:solidFill>
                  <a:schemeClr val="accent4">
                    <a:lumMod val="50000"/>
                  </a:schemeClr>
                </a:solidFill>
              </a:rPr>
              <a:t>2</a:t>
            </a:r>
            <a:r>
              <a:rPr lang="ru-RU" b="1" i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b="1" i="1" dirty="0">
                <a:solidFill>
                  <a:schemeClr val="accent4">
                    <a:lumMod val="50000"/>
                  </a:schemeClr>
                </a:solidFill>
              </a:rPr>
              <a:t>= </a:t>
            </a:r>
            <a:r>
              <a:rPr lang="en-US" b="1" i="1" dirty="0" smtClean="0">
                <a:solidFill>
                  <a:schemeClr val="accent4">
                    <a:lumMod val="50000"/>
                  </a:schemeClr>
                </a:solidFill>
              </a:rPr>
              <a:t>v</a:t>
            </a:r>
            <a:r>
              <a:rPr lang="ru-RU" sz="1400" b="1" i="1" dirty="0" smtClean="0">
                <a:solidFill>
                  <a:schemeClr val="accent4">
                    <a:lumMod val="50000"/>
                  </a:schemeClr>
                </a:solidFill>
              </a:rPr>
              <a:t>1</a:t>
            </a:r>
            <a:r>
              <a:rPr lang="ru-RU" b="1" i="1" dirty="0">
                <a:solidFill>
                  <a:schemeClr val="accent4">
                    <a:lumMod val="50000"/>
                  </a:schemeClr>
                </a:solidFill>
              </a:rPr>
              <a:t>, т. е. шары обмениваются скоростями </a:t>
            </a:r>
            <a:r>
              <a:rPr lang="ru-RU" b="1" i="1" dirty="0" smtClean="0">
                <a:solidFill>
                  <a:schemeClr val="accent4">
                    <a:lumMod val="50000"/>
                  </a:schemeClr>
                </a:solidFill>
              </a:rPr>
              <a:t>(импульсами)</a:t>
            </a:r>
          </a:p>
          <a:p>
            <a:pPr marL="137160" indent="0">
              <a:buNone/>
            </a:pPr>
            <a:endParaRPr lang="ru-RU" b="1" i="1" dirty="0">
              <a:solidFill>
                <a:schemeClr val="accent4">
                  <a:lumMod val="50000"/>
                </a:schemeClr>
              </a:solidFill>
            </a:endParaRPr>
          </a:p>
          <a:p>
            <a:pPr marL="137160" indent="0">
              <a:buNone/>
            </a:pPr>
            <a:endParaRPr lang="ru-RU" b="1" i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marL="137160" indent="0">
              <a:buNone/>
            </a:pPr>
            <a:endParaRPr lang="ru-RU" b="1" i="1" dirty="0">
              <a:solidFill>
                <a:schemeClr val="accent4">
                  <a:lumMod val="50000"/>
                </a:schemeClr>
              </a:solidFill>
            </a:endParaRPr>
          </a:p>
          <a:p>
            <a:pPr marL="137160" indent="0">
              <a:buNone/>
            </a:pPr>
            <a:endParaRPr lang="en-US" b="1" i="1" u="sng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marL="137160" indent="0">
              <a:buNone/>
            </a:pPr>
            <a:r>
              <a:rPr lang="ru-RU" b="1" i="1" u="sng" dirty="0" smtClean="0">
                <a:solidFill>
                  <a:schemeClr val="accent4">
                    <a:lumMod val="50000"/>
                  </a:schemeClr>
                </a:solidFill>
              </a:rPr>
              <a:t>Центральным </a:t>
            </a:r>
            <a:r>
              <a:rPr lang="ru-RU" b="1" i="1" u="sng" dirty="0">
                <a:solidFill>
                  <a:schemeClr val="accent4">
                    <a:lumMod val="50000"/>
                  </a:schemeClr>
                </a:solidFill>
              </a:rPr>
              <a:t>ударом </a:t>
            </a:r>
            <a:r>
              <a:rPr lang="ru-RU" b="1" i="1" dirty="0">
                <a:solidFill>
                  <a:schemeClr val="accent4">
                    <a:lumMod val="50000"/>
                  </a:schemeClr>
                </a:solidFill>
              </a:rPr>
              <a:t>шаров называют соударение, при котором скорости шаров до и после удара направлены по линии </a:t>
            </a:r>
            <a:r>
              <a:rPr lang="ru-RU" b="1" i="1" dirty="0" smtClean="0">
                <a:solidFill>
                  <a:schemeClr val="accent4">
                    <a:lumMod val="50000"/>
                  </a:schemeClr>
                </a:solidFill>
              </a:rPr>
              <a:t>центров.</a:t>
            </a:r>
            <a:endParaRPr lang="ru-RU" b="1" i="1" dirty="0">
              <a:solidFill>
                <a:schemeClr val="accent4">
                  <a:lumMod val="50000"/>
                </a:schemeClr>
              </a:solidFill>
            </a:endParaRPr>
          </a:p>
          <a:p>
            <a:pPr marL="137160" indent="0">
              <a:buNone/>
            </a:pP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4" name="Picture 3" descr="Картинка 10 из 51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212976"/>
            <a:ext cx="3810050" cy="2022973"/>
          </a:xfrm>
          <a:prstGeom prst="rect">
            <a:avLst/>
          </a:prstGeom>
          <a:noFill/>
        </p:spPr>
      </p:pic>
      <p:pic>
        <p:nvPicPr>
          <p:cNvPr id="5" name="Picture 10" descr="Ball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04190" y="3212976"/>
            <a:ext cx="3901157" cy="20162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90729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2016224"/>
          </a:xfrm>
        </p:spPr>
        <p:txBody>
          <a:bodyPr>
            <a:noAutofit/>
          </a:bodyPr>
          <a:lstStyle/>
          <a:p>
            <a:r>
              <a:rPr lang="ru-RU" sz="4000" i="1" dirty="0">
                <a:solidFill>
                  <a:schemeClr val="accent3">
                    <a:lumMod val="75000"/>
                  </a:schemeClr>
                </a:solidFill>
                <a:latin typeface="+mn-lt"/>
              </a:rPr>
              <a:t>После</a:t>
            </a:r>
            <a:r>
              <a:rPr lang="ru-RU" sz="4000" i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</a:t>
            </a:r>
            <a:r>
              <a:rPr lang="ru-RU" sz="4400" i="1" u="sng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нецентрального</a:t>
            </a:r>
            <a:r>
              <a:rPr lang="ru-RU" sz="4400" i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</a:t>
            </a:r>
            <a:r>
              <a:rPr lang="ru-RU" sz="4000" i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</a:t>
            </a:r>
            <a:r>
              <a:rPr lang="ru-RU" sz="4000" i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упругого соударения шары разлетаются под некоторым углом друг к другу</a:t>
            </a:r>
            <a:br>
              <a:rPr lang="ru-RU" sz="4000" i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endParaRPr lang="ru-RU" sz="4000" i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916832"/>
            <a:ext cx="9144000" cy="5069200"/>
          </a:xfrm>
        </p:spPr>
        <p:txBody>
          <a:bodyPr>
            <a:normAutofit/>
          </a:bodyPr>
          <a:lstStyle/>
          <a:p>
            <a:endParaRPr lang="en-US" sz="3200" b="1" i="1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en-US" sz="3200" b="1" i="1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en-US" sz="3200" b="1" i="1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en-US" sz="3200" b="1" i="1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en-US" sz="3200" b="1" i="1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ru-RU" sz="3200" b="1" i="1" dirty="0" smtClean="0">
                <a:solidFill>
                  <a:schemeClr val="accent3">
                    <a:lumMod val="50000"/>
                  </a:schemeClr>
                </a:solidFill>
              </a:rPr>
              <a:t>Если </a:t>
            </a:r>
            <a:r>
              <a:rPr lang="ru-RU" sz="3200" b="1" i="1" dirty="0">
                <a:solidFill>
                  <a:srgbClr val="FF0000"/>
                </a:solidFill>
              </a:rPr>
              <a:t>массы шаров одинаковы</a:t>
            </a:r>
            <a:r>
              <a:rPr lang="ru-RU" sz="3200" b="1" i="1" dirty="0">
                <a:solidFill>
                  <a:schemeClr val="accent3">
                    <a:lumMod val="50000"/>
                  </a:schemeClr>
                </a:solidFill>
              </a:rPr>
              <a:t>, то векторы </a:t>
            </a:r>
            <a:r>
              <a:rPr lang="ru-RU" sz="3200" b="1" i="1" dirty="0" smtClean="0">
                <a:solidFill>
                  <a:schemeClr val="accent3">
                    <a:lumMod val="50000"/>
                  </a:schemeClr>
                </a:solidFill>
              </a:rPr>
              <a:t>скоростей</a:t>
            </a:r>
            <a:r>
              <a:rPr lang="en-US" sz="3200" b="1" i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3200" b="1" i="1" dirty="0" smtClean="0">
                <a:solidFill>
                  <a:schemeClr val="accent3">
                    <a:lumMod val="50000"/>
                  </a:schemeClr>
                </a:solidFill>
              </a:rPr>
              <a:t>шаров после</a:t>
            </a:r>
            <a:r>
              <a:rPr lang="en-US" sz="32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3200" b="1" i="1" dirty="0" smtClean="0">
                <a:solidFill>
                  <a:schemeClr val="accent3">
                    <a:lumMod val="50000"/>
                  </a:schemeClr>
                </a:solidFill>
              </a:rPr>
              <a:t>нецентрального </a:t>
            </a:r>
            <a:r>
              <a:rPr lang="en-US" sz="32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3200" b="1" i="1" dirty="0" smtClean="0">
                <a:solidFill>
                  <a:schemeClr val="accent3">
                    <a:lumMod val="50000"/>
                  </a:schemeClr>
                </a:solidFill>
              </a:rPr>
              <a:t>упругого соударения </a:t>
            </a:r>
            <a:r>
              <a:rPr lang="ru-RU" sz="3200" b="1" i="1" dirty="0">
                <a:solidFill>
                  <a:schemeClr val="accent3">
                    <a:lumMod val="50000"/>
                  </a:schemeClr>
                </a:solidFill>
              </a:rPr>
              <a:t>всегда направлены </a:t>
            </a:r>
            <a:r>
              <a:rPr lang="ru-RU" sz="3200" b="1" i="1" dirty="0">
                <a:solidFill>
                  <a:srgbClr val="FF0000"/>
                </a:solidFill>
              </a:rPr>
              <a:t>перпендикулярно</a:t>
            </a:r>
            <a:r>
              <a:rPr lang="ru-RU" sz="3200" b="1" i="1" dirty="0">
                <a:solidFill>
                  <a:schemeClr val="accent3">
                    <a:lumMod val="50000"/>
                  </a:schemeClr>
                </a:solidFill>
              </a:rPr>
              <a:t> друг к другу</a:t>
            </a:r>
          </a:p>
          <a:p>
            <a:pPr marL="137160" indent="0">
              <a:buNone/>
            </a:pPr>
            <a:endParaRPr lang="ru-RU" b="1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4" name="Picture 5" descr="C:\Users\галя\Desktop\анимация\Colld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2043622"/>
            <a:ext cx="1824204" cy="1368152"/>
          </a:xfrm>
          <a:prstGeom prst="rect">
            <a:avLst/>
          </a:prstGeom>
          <a:noFill/>
          <a:ln>
            <a:solidFill>
              <a:sysClr val="window" lastClr="FFFFFF">
                <a:lumMod val="50000"/>
              </a:sysClr>
            </a:solidFill>
          </a:ln>
        </p:spPr>
      </p:pic>
      <p:pic>
        <p:nvPicPr>
          <p:cNvPr id="5" name="Picture 7" descr="http://t1.gstatic.com/images?q=tbn:ANd9GcREexFeHbqTr8jI_lqqrUy9XJDCnAprwlsqmLzD3AfuOZe8rub629ObnFoA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99992" y="2017548"/>
            <a:ext cx="1991198" cy="1389896"/>
          </a:xfrm>
          <a:prstGeom prst="rect">
            <a:avLst/>
          </a:prstGeom>
          <a:noFill/>
        </p:spPr>
      </p:pic>
      <p:pic>
        <p:nvPicPr>
          <p:cNvPr id="6" name="Picture 14" descr="Картинка 115 из 188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20272" y="3381123"/>
            <a:ext cx="1800200" cy="1634028"/>
          </a:xfrm>
          <a:prstGeom prst="rect">
            <a:avLst/>
          </a:prstGeom>
          <a:noFill/>
        </p:spPr>
      </p:pic>
      <p:pic>
        <p:nvPicPr>
          <p:cNvPr id="7" name="Picture 4" descr="http://t3.gstatic.com/images?q=tbn:ANd9GcRSVlOJIZJ6CDxjAQC2XxtXy0YhCgE6o_bV-N4hOBSkY5WBUnIV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4578" y="3661728"/>
            <a:ext cx="2292434" cy="12961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2216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алла\Downloads\0009-009-Neuprugij-udar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091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1297" y="0"/>
            <a:ext cx="9135616" cy="1844824"/>
          </a:xfrm>
        </p:spPr>
        <p:txBody>
          <a:bodyPr>
            <a:noAutofit/>
          </a:bodyPr>
          <a:lstStyle/>
          <a:p>
            <a:r>
              <a:rPr lang="en-US" sz="4400" i="1" dirty="0" smtClean="0">
                <a:solidFill>
                  <a:schemeClr val="accent1">
                    <a:lumMod val="75000"/>
                  </a:schemeClr>
                </a:solidFill>
                <a:effectLst/>
                <a:latin typeface="+mn-lt"/>
              </a:rPr>
              <a:t/>
            </a:r>
            <a:br>
              <a:rPr lang="en-US" sz="4400" i="1" dirty="0" smtClean="0">
                <a:solidFill>
                  <a:schemeClr val="accent1">
                    <a:lumMod val="75000"/>
                  </a:schemeClr>
                </a:solidFill>
                <a:effectLst/>
                <a:latin typeface="+mn-lt"/>
              </a:rPr>
            </a:br>
            <a:r>
              <a:rPr lang="ru-RU" sz="4400" i="1" dirty="0" smtClean="0">
                <a:solidFill>
                  <a:schemeClr val="accent1">
                    <a:lumMod val="75000"/>
                  </a:schemeClr>
                </a:solidFill>
                <a:effectLst/>
                <a:latin typeface="+mn-lt"/>
              </a:rPr>
              <a:t>Абсолютно </a:t>
            </a:r>
            <a:r>
              <a:rPr lang="ru-RU" sz="4400" i="1" dirty="0">
                <a:solidFill>
                  <a:schemeClr val="accent1">
                    <a:lumMod val="75000"/>
                  </a:schemeClr>
                </a:solidFill>
                <a:effectLst/>
                <a:latin typeface="+mn-lt"/>
              </a:rPr>
              <a:t>неупругий удар — </a:t>
            </a:r>
            <a:r>
              <a:rPr lang="ru-RU" sz="3600" i="1" dirty="0">
                <a:solidFill>
                  <a:schemeClr val="accent1">
                    <a:lumMod val="50000"/>
                  </a:schemeClr>
                </a:solidFill>
                <a:effectLst/>
                <a:latin typeface="+mn-lt"/>
              </a:rPr>
              <a:t>удар, в результате которого компоненты скоростей тел становятся равными</a:t>
            </a:r>
            <a:br>
              <a:rPr lang="ru-RU" sz="3600" i="1" dirty="0">
                <a:solidFill>
                  <a:schemeClr val="accent1">
                    <a:lumMod val="50000"/>
                  </a:schemeClr>
                </a:solidFill>
                <a:effectLst/>
                <a:latin typeface="+mn-lt"/>
              </a:rPr>
            </a:br>
            <a:endParaRPr lang="ru-RU" sz="3600" i="1" dirty="0">
              <a:solidFill>
                <a:schemeClr val="accent1">
                  <a:lumMod val="50000"/>
                </a:schemeClr>
              </a:solidFill>
              <a:effectLst/>
              <a:latin typeface="+mn-lt"/>
            </a:endParaRPr>
          </a:p>
        </p:txBody>
      </p:sp>
      <p:pic>
        <p:nvPicPr>
          <p:cNvPr id="7" name="Picture 6" descr="http://ens.tpu.ru/POSOBIE_FIS_KUSN/%D4%E8%E7%E8%F7%E5%F1%EA%E8%E5%20%EE%F1%ED%EE%E2%FB%20%EC%E5%F5%E0%ED%E8%EA%E8/05_f/172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91540" y="1772816"/>
            <a:ext cx="2433111" cy="1296144"/>
          </a:xfrm>
          <a:prstGeom prst="rect">
            <a:avLst/>
          </a:prstGeom>
          <a:noFill/>
          <a:ln>
            <a:solidFill>
              <a:sysClr val="window" lastClr="FFFFFF">
                <a:lumMod val="50000"/>
              </a:sysClr>
            </a:solidFill>
          </a:ln>
        </p:spPr>
      </p:pic>
      <p:pic>
        <p:nvPicPr>
          <p:cNvPr id="10" name="Picture 4" descr="Картинка 12 из 232"/>
          <p:cNvPicPr>
            <a:picLocks noGrp="1" noChangeAspect="1" noChangeArrowheads="1" noCrop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751" y="1866569"/>
            <a:ext cx="3971925" cy="1209675"/>
          </a:xfrm>
          <a:prstGeom prst="rect">
            <a:avLst/>
          </a:prstGeom>
          <a:noFill/>
          <a:ln>
            <a:solidFill>
              <a:sysClr val="window" lastClr="FFFFFF">
                <a:lumMod val="50000"/>
              </a:sysClr>
            </a:solidFill>
          </a:ln>
        </p:spPr>
      </p:pic>
      <p:pic>
        <p:nvPicPr>
          <p:cNvPr id="11" name="Picture 6" descr="модель абсолютно неупругого удара между телами равной массы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80276" y="3068959"/>
            <a:ext cx="6600722" cy="931273"/>
          </a:xfrm>
          <a:prstGeom prst="rect">
            <a:avLst/>
          </a:prstGeom>
          <a:noFill/>
          <a:ln>
            <a:solidFill>
              <a:sysClr val="window" lastClr="FFFFFF">
                <a:lumMod val="50000"/>
              </a:sysClr>
            </a:solidFill>
          </a:ln>
        </p:spPr>
      </p:pic>
      <p:graphicFrame>
        <p:nvGraphicFramePr>
          <p:cNvPr id="12" name="Объект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16064423"/>
              </p:ext>
            </p:extLst>
          </p:nvPr>
        </p:nvGraphicFramePr>
        <p:xfrm>
          <a:off x="3021510" y="4293088"/>
          <a:ext cx="6080749" cy="8258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7" name="Формула" r:id="rId6" imgW="1587240" imgH="215640" progId="Equation.3">
                  <p:embed/>
                </p:oleObj>
              </mc:Choice>
              <mc:Fallback>
                <p:oleObj name="Формула" r:id="rId6" imgW="1587240" imgH="2156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21510" y="4293088"/>
                        <a:ext cx="6080749" cy="825878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8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60" y="4149080"/>
            <a:ext cx="2823655" cy="100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0" y="5157192"/>
            <a:ext cx="91303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chemeClr val="accent4">
                    <a:lumMod val="50000"/>
                  </a:schemeClr>
                </a:solidFill>
              </a:rPr>
              <a:t>При абсолютно неупругом ударе,  выполняется закон сохранения импульса, но не выполняется закон сохранения механической энергии (часть кинетической энергии </a:t>
            </a:r>
            <a:r>
              <a:rPr lang="ru-RU" sz="2400" b="1" i="1" dirty="0" err="1">
                <a:solidFill>
                  <a:schemeClr val="accent4">
                    <a:lumMod val="50000"/>
                  </a:schemeClr>
                </a:solidFill>
              </a:rPr>
              <a:t>соудареямых</a:t>
            </a:r>
            <a:r>
              <a:rPr lang="ru-RU" sz="2400" b="1" i="1" dirty="0">
                <a:solidFill>
                  <a:schemeClr val="accent4">
                    <a:lumMod val="50000"/>
                  </a:schemeClr>
                </a:solidFill>
              </a:rPr>
              <a:t> тел, в результате неупругих деформаций переходит в тепловую)</a:t>
            </a:r>
          </a:p>
        </p:txBody>
      </p:sp>
    </p:spTree>
    <p:extLst>
      <p:ext uri="{BB962C8B-B14F-4D97-AF65-F5344CB8AC3E}">
        <p14:creationId xmlns:p14="http://schemas.microsoft.com/office/powerpoint/2010/main" val="3760747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/>
          </a:bodyPr>
          <a:lstStyle/>
          <a:p>
            <a:r>
              <a:rPr lang="ru-RU" sz="6000" i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Реактивное движение</a:t>
            </a:r>
            <a:endParaRPr lang="ru-RU" sz="6000" i="1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7172" name="Picture 4" descr="C:\Users\алла\Downloads\k09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03782"/>
            <a:ext cx="2047875" cy="1533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0" y="980728"/>
            <a:ext cx="9144000" cy="5877272"/>
          </a:xfrm>
        </p:spPr>
        <p:txBody>
          <a:bodyPr>
            <a:normAutofit fontScale="92500" lnSpcReduction="10000"/>
          </a:bodyPr>
          <a:lstStyle/>
          <a:p>
            <a:pPr marL="137160" indent="0">
              <a:buNone/>
            </a:pPr>
            <a:r>
              <a:rPr lang="ru-RU" sz="4000" b="1" i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Реактивное </a:t>
            </a:r>
            <a:r>
              <a:rPr lang="ru-RU" sz="4000" b="1" i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движение </a:t>
            </a:r>
            <a:r>
              <a:rPr lang="ru-RU" sz="4000" b="1" i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—    </a:t>
            </a:r>
          </a:p>
          <a:p>
            <a:pPr marL="137160" indent="0">
              <a:buNone/>
            </a:pPr>
            <a:r>
              <a:rPr lang="ru-RU" sz="4000" b="1" i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b="1" i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это </a:t>
            </a:r>
            <a:r>
              <a:rPr lang="ru-RU" sz="4000" b="1" i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движение</a:t>
            </a:r>
            <a:r>
              <a:rPr lang="ru-RU" sz="4000" b="1" i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которое </a:t>
            </a:r>
          </a:p>
          <a:p>
            <a:pPr marL="137160" indent="0">
              <a:buNone/>
            </a:pPr>
            <a:r>
              <a:rPr lang="ru-RU" sz="4000" b="1" i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b="1" i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возникает </a:t>
            </a:r>
            <a:r>
              <a:rPr lang="ru-RU" sz="4000" b="1" i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 </a:t>
            </a:r>
            <a:r>
              <a:rPr lang="ru-RU" sz="4000" b="1" i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отделении</a:t>
            </a:r>
          </a:p>
          <a:p>
            <a:pPr marL="137160" indent="0">
              <a:buNone/>
            </a:pPr>
            <a:r>
              <a:rPr lang="ru-RU" sz="4000" b="1" i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b="1" i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от </a:t>
            </a:r>
            <a:r>
              <a:rPr lang="ru-RU" sz="4000" b="1" i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тела некоторой </a:t>
            </a:r>
            <a:r>
              <a:rPr lang="ru-RU" sz="4000" b="1" i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его</a:t>
            </a:r>
          </a:p>
          <a:p>
            <a:pPr marL="137160" indent="0">
              <a:buNone/>
            </a:pPr>
            <a:r>
              <a:rPr lang="ru-RU" sz="4000" b="1" i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b="1" i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</a:t>
            </a:r>
            <a:r>
              <a:rPr lang="ru-RU" sz="4000" b="1" i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части с </a:t>
            </a:r>
            <a:r>
              <a:rPr lang="ru-RU" sz="4000" b="1" i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определенной</a:t>
            </a:r>
          </a:p>
          <a:p>
            <a:pPr marL="137160" indent="0">
              <a:buNone/>
            </a:pPr>
            <a:r>
              <a:rPr lang="ru-RU" sz="4000" b="1" i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b="1" i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</a:t>
            </a:r>
            <a:r>
              <a:rPr lang="ru-RU" sz="4000" b="1" i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скоростью</a:t>
            </a:r>
            <a:r>
              <a:rPr lang="ru-RU" sz="4000" b="1" i="1" dirty="0">
                <a:solidFill>
                  <a:schemeClr val="accent3">
                    <a:lumMod val="50000"/>
                  </a:schemeClr>
                </a:solidFill>
              </a:rPr>
              <a:t>. </a:t>
            </a:r>
            <a:endParaRPr lang="ru-RU" sz="4000" b="1" i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137160" indent="0">
              <a:buNone/>
            </a:pPr>
            <a:r>
              <a:rPr lang="ru-RU" sz="3900" b="1" i="1" dirty="0" smtClean="0">
                <a:solidFill>
                  <a:schemeClr val="accent3">
                    <a:lumMod val="50000"/>
                  </a:schemeClr>
                </a:solidFill>
              </a:rPr>
              <a:t>Особенностью </a:t>
            </a:r>
            <a:r>
              <a:rPr lang="ru-RU" sz="3900" b="1" i="1" dirty="0">
                <a:solidFill>
                  <a:schemeClr val="accent3">
                    <a:lumMod val="50000"/>
                  </a:schemeClr>
                </a:solidFill>
              </a:rPr>
              <a:t>этого движения является то, что тело может ускоряться и тормозить без какой-либо внешней взаимодействия с другими телами. </a:t>
            </a:r>
          </a:p>
        </p:txBody>
      </p:sp>
    </p:spTree>
    <p:extLst>
      <p:ext uri="{BB962C8B-B14F-4D97-AF65-F5344CB8AC3E}">
        <p14:creationId xmlns:p14="http://schemas.microsoft.com/office/powerpoint/2010/main" val="85030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marL="137160" indent="0">
              <a:buNone/>
            </a:pPr>
            <a:r>
              <a:rPr lang="ru-RU" sz="4000" b="1" i="1" dirty="0" smtClean="0">
                <a:solidFill>
                  <a:srgbClr val="B58B80">
                    <a:lumMod val="50000"/>
                  </a:srgbClr>
                </a:solidFill>
              </a:rPr>
              <a:t>Реактивное </a:t>
            </a:r>
            <a:r>
              <a:rPr lang="ru-RU" sz="4000" b="1" i="1" dirty="0">
                <a:solidFill>
                  <a:srgbClr val="B58B80">
                    <a:lumMod val="50000"/>
                  </a:srgbClr>
                </a:solidFill>
              </a:rPr>
              <a:t>движение, например, выполняет ракета.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3212976"/>
            <a:ext cx="903649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>
                <a:solidFill>
                  <a:schemeClr val="accent2">
                    <a:lumMod val="50000"/>
                  </a:schemeClr>
                </a:solidFill>
              </a:rPr>
              <a:t>Продукты сгорания при </a:t>
            </a:r>
            <a:r>
              <a:rPr lang="ru-RU" sz="3200" b="1" i="1" dirty="0" smtClean="0">
                <a:solidFill>
                  <a:schemeClr val="accent2">
                    <a:lumMod val="50000"/>
                  </a:schemeClr>
                </a:solidFill>
              </a:rPr>
              <a:t>вылете </a:t>
            </a:r>
            <a:r>
              <a:rPr lang="ru-RU" sz="3200" b="1" i="1" dirty="0">
                <a:solidFill>
                  <a:schemeClr val="accent2">
                    <a:lumMod val="50000"/>
                  </a:schemeClr>
                </a:solidFill>
              </a:rPr>
              <a:t>получают относительно ракеты некоторую скорость. Согласно закону сохранения импульса, сама ракета получает такой же импульс, как и газ, но </a:t>
            </a:r>
            <a:r>
              <a:rPr lang="ru-RU" sz="3200" b="1" i="1" dirty="0" err="1" smtClean="0">
                <a:solidFill>
                  <a:schemeClr val="accent2">
                    <a:lumMod val="50000"/>
                  </a:schemeClr>
                </a:solidFill>
              </a:rPr>
              <a:t>направленый</a:t>
            </a:r>
            <a:r>
              <a:rPr lang="ru-RU" sz="3200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3200" b="1" i="1" dirty="0">
                <a:solidFill>
                  <a:schemeClr val="accent2">
                    <a:lumMod val="50000"/>
                  </a:schemeClr>
                </a:solidFill>
              </a:rPr>
              <a:t>в другую сторону. Закон сохранения импульса нужен для расчета скорости ракеты</a:t>
            </a:r>
            <a:r>
              <a:rPr lang="ru-RU" sz="2800" b="1" i="1" dirty="0">
                <a:solidFill>
                  <a:schemeClr val="accent2">
                    <a:lumMod val="50000"/>
                  </a:schemeClr>
                </a:solidFill>
              </a:rPr>
              <a:t>.</a:t>
            </a:r>
          </a:p>
        </p:txBody>
      </p:sp>
      <p:pic>
        <p:nvPicPr>
          <p:cNvPr id="17410" name="Picture 2" descr="C:\Users\алла\Downloads\images (38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552641"/>
            <a:ext cx="2592289" cy="2819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5898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0" y="0"/>
            <a:ext cx="9036496" cy="6858000"/>
          </a:xfrm>
        </p:spPr>
        <p:txBody>
          <a:bodyPr/>
          <a:lstStyle/>
          <a:p>
            <a:pPr marL="0" lvl="0" indent="0" fontAlgn="base">
              <a:spcBef>
                <a:spcPct val="50000"/>
              </a:spcBef>
              <a:spcAft>
                <a:spcPct val="0"/>
              </a:spcAft>
              <a:buClrTx/>
              <a:buSzTx/>
              <a:buNone/>
            </a:pPr>
            <a:r>
              <a:rPr lang="ru-RU" altLang="ru-RU" sz="3600" b="1" i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ru-RU" altLang="ru-RU" sz="3600" b="1" i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ЗАДАЧА:                       </a:t>
            </a:r>
            <a:r>
              <a:rPr lang="ru-RU" altLang="ru-RU" sz="3600" b="1" i="1" dirty="0" smtClean="0">
                <a:solidFill>
                  <a:schemeClr val="accent2">
                    <a:lumMod val="50000"/>
                  </a:schemeClr>
                </a:solidFill>
              </a:rPr>
              <a:t>До </a:t>
            </a:r>
            <a:r>
              <a:rPr lang="ru-RU" altLang="ru-RU" sz="3600" b="1" i="1" dirty="0">
                <a:solidFill>
                  <a:schemeClr val="accent2">
                    <a:lumMod val="50000"/>
                  </a:schemeClr>
                </a:solidFill>
              </a:rPr>
              <a:t>запуска ракеты</a:t>
            </a:r>
          </a:p>
          <a:p>
            <a:pPr marL="0" lvl="0" indent="0" fontAlgn="base">
              <a:spcBef>
                <a:spcPct val="50000"/>
              </a:spcBef>
              <a:spcAft>
                <a:spcPct val="0"/>
              </a:spcAft>
              <a:buClrTx/>
              <a:buSzTx/>
              <a:buNone/>
            </a:pPr>
            <a:r>
              <a:rPr lang="ru-RU" alt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</a:t>
            </a:r>
            <a:r>
              <a:rPr lang="en-US" alt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altLang="ru-RU" sz="2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l-GR" altLang="ru-RU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υ</a:t>
            </a:r>
            <a:r>
              <a:rPr lang="ru-RU" altLang="ru-RU" sz="2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altLang="ru-RU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=0</a:t>
            </a:r>
            <a:r>
              <a:rPr lang="en-US" altLang="ru-RU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altLang="ru-RU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ru-RU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altLang="ru-RU" sz="2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el-GR" altLang="ru-RU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υ</a:t>
            </a:r>
            <a:r>
              <a:rPr lang="ru-RU" altLang="ru-RU" sz="2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en-US" altLang="ru-RU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=0</a:t>
            </a:r>
            <a:r>
              <a:rPr lang="ru-RU" altLang="ru-RU" dirty="0">
                <a:solidFill>
                  <a:schemeClr val="accent2">
                    <a:lumMod val="50000"/>
                  </a:schemeClr>
                </a:solidFill>
                <a:latin typeface="Arial" charset="0"/>
              </a:rPr>
              <a:t> </a:t>
            </a:r>
          </a:p>
          <a:p>
            <a:pPr marL="0" lvl="0" indent="0" fontAlgn="base">
              <a:spcBef>
                <a:spcPct val="50000"/>
              </a:spcBef>
              <a:spcAft>
                <a:spcPct val="0"/>
              </a:spcAft>
              <a:buClrTx/>
              <a:buSzTx/>
              <a:buNone/>
            </a:pPr>
            <a:r>
              <a:rPr lang="ru-RU" altLang="ru-RU" sz="3600" b="1" i="1" dirty="0" smtClean="0">
                <a:solidFill>
                  <a:schemeClr val="accent2">
                    <a:lumMod val="50000"/>
                  </a:schemeClr>
                </a:solidFill>
              </a:rPr>
              <a:t>                                                 После </a:t>
            </a:r>
            <a:r>
              <a:rPr lang="ru-RU" altLang="ru-RU" sz="3600" b="1" i="1" dirty="0">
                <a:solidFill>
                  <a:schemeClr val="accent2">
                    <a:lumMod val="50000"/>
                  </a:schemeClr>
                </a:solidFill>
              </a:rPr>
              <a:t>запуска 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983" y="836712"/>
            <a:ext cx="309634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3000" b="1" i="1" dirty="0">
                <a:solidFill>
                  <a:srgbClr val="F0A22E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С какой скоростью будет двигаться ракета, если средняя скорость выхлопных газов 1 км/с, а масса горючего составляет 80% от всей массы ракеты?</a:t>
            </a:r>
            <a:endParaRPr lang="ru-RU" sz="3000" dirty="0"/>
          </a:p>
        </p:txBody>
      </p:sp>
      <p:grpSp>
        <p:nvGrpSpPr>
          <p:cNvPr id="17" name="Группа 16"/>
          <p:cNvGrpSpPr/>
          <p:nvPr/>
        </p:nvGrpSpPr>
        <p:grpSpPr>
          <a:xfrm>
            <a:off x="5940152" y="2132856"/>
            <a:ext cx="1779579" cy="4627337"/>
            <a:chOff x="3285778" y="992025"/>
            <a:chExt cx="1889464" cy="5486482"/>
          </a:xfrm>
        </p:grpSpPr>
        <p:sp>
          <p:nvSpPr>
            <p:cNvPr id="15" name="Стрелка вверх 14"/>
            <p:cNvSpPr/>
            <p:nvPr/>
          </p:nvSpPr>
          <p:spPr>
            <a:xfrm>
              <a:off x="4177961" y="992025"/>
              <a:ext cx="153516" cy="1133191"/>
            </a:xfrm>
            <a:prstGeom prst="upArrow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4" name="Группа 13"/>
            <p:cNvGrpSpPr/>
            <p:nvPr/>
          </p:nvGrpSpPr>
          <p:grpSpPr>
            <a:xfrm>
              <a:off x="3285778" y="1969387"/>
              <a:ext cx="1889464" cy="4509120"/>
              <a:chOff x="2920380" y="1215601"/>
              <a:chExt cx="2362200" cy="5207856"/>
            </a:xfrm>
          </p:grpSpPr>
          <p:grpSp>
            <p:nvGrpSpPr>
              <p:cNvPr id="13" name="Группа 12"/>
              <p:cNvGrpSpPr/>
              <p:nvPr/>
            </p:nvGrpSpPr>
            <p:grpSpPr>
              <a:xfrm>
                <a:off x="3780981" y="4644186"/>
                <a:ext cx="494781" cy="1779271"/>
                <a:chOff x="3780981" y="4644186"/>
                <a:chExt cx="494781" cy="1779271"/>
              </a:xfrm>
            </p:grpSpPr>
            <p:sp>
              <p:nvSpPr>
                <p:cNvPr id="9" name="Стрелка вниз 8"/>
                <p:cNvSpPr/>
                <p:nvPr/>
              </p:nvSpPr>
              <p:spPr>
                <a:xfrm>
                  <a:off x="3780981" y="4646712"/>
                  <a:ext cx="144016" cy="1751384"/>
                </a:xfrm>
                <a:prstGeom prst="downArrow">
                  <a:avLst/>
                </a:prstGeom>
                <a:solidFill>
                  <a:srgbClr val="C00000"/>
                </a:solidFill>
                <a:ln>
                  <a:solidFill>
                    <a:srgbClr val="FFC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1" name="Стрелка вниз 10"/>
                <p:cNvSpPr/>
                <p:nvPr/>
              </p:nvSpPr>
              <p:spPr>
                <a:xfrm>
                  <a:off x="3942122" y="4672073"/>
                  <a:ext cx="144016" cy="1751384"/>
                </a:xfrm>
                <a:prstGeom prst="downArrow">
                  <a:avLst/>
                </a:prstGeom>
                <a:solidFill>
                  <a:srgbClr val="C00000"/>
                </a:solidFill>
                <a:ln>
                  <a:solidFill>
                    <a:srgbClr val="FFC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2" name="Стрелка вниз 11"/>
                <p:cNvSpPr/>
                <p:nvPr/>
              </p:nvSpPr>
              <p:spPr>
                <a:xfrm>
                  <a:off x="4131746" y="4644186"/>
                  <a:ext cx="144016" cy="1751384"/>
                </a:xfrm>
                <a:prstGeom prst="downArrow">
                  <a:avLst/>
                </a:prstGeom>
                <a:solidFill>
                  <a:srgbClr val="C00000"/>
                </a:solidFill>
                <a:ln>
                  <a:solidFill>
                    <a:srgbClr val="FFC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6" name="Группа 5"/>
              <p:cNvGrpSpPr/>
              <p:nvPr/>
            </p:nvGrpSpPr>
            <p:grpSpPr>
              <a:xfrm>
                <a:off x="2920380" y="1215601"/>
                <a:ext cx="2362200" cy="3621611"/>
                <a:chOff x="2920380" y="1215601"/>
                <a:chExt cx="2362200" cy="3621611"/>
              </a:xfrm>
            </p:grpSpPr>
            <p:sp>
              <p:nvSpPr>
                <p:cNvPr id="7" name="AutoShape 2"/>
                <p:cNvSpPr>
                  <a:spLocks noChangeArrowheads="1"/>
                </p:cNvSpPr>
                <p:nvPr/>
              </p:nvSpPr>
              <p:spPr bwMode="auto">
                <a:xfrm rot="16200000">
                  <a:off x="2538324" y="2169156"/>
                  <a:ext cx="3126310" cy="1219200"/>
                </a:xfrm>
                <a:prstGeom prst="homePlate">
                  <a:avLst>
                    <a:gd name="adj" fmla="val 71875"/>
                  </a:avLst>
                </a:prstGeom>
                <a:ln>
                  <a:headEnd/>
                  <a:tailEnd/>
                </a:ln>
                <a:extLst/>
              </p:spPr>
              <p:style>
                <a:lnRef idx="1">
                  <a:schemeClr val="accent5"/>
                </a:lnRef>
                <a:fillRef idx="3">
                  <a:schemeClr val="accent5"/>
                </a:fillRef>
                <a:effectRef idx="2">
                  <a:schemeClr val="accent5"/>
                </a:effectRef>
                <a:fontRef idx="minor">
                  <a:schemeClr val="lt1"/>
                </a:fontRef>
              </p:style>
              <p:txBody>
                <a:bodyPr wrap="none" anchor="ctr"/>
                <a:lstStyle>
                  <a:defPPr>
                    <a:defRPr lang="ru-RU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b="1"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+mn-cs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b="1"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+mn-cs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b="1"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+mn-cs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b="1"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+mn-cs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b="1"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b="1"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b="1"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b="1"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b="1"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8" name="AutoShape 3"/>
                <p:cNvSpPr>
                  <a:spLocks noChangeArrowheads="1"/>
                </p:cNvSpPr>
                <p:nvPr/>
              </p:nvSpPr>
              <p:spPr bwMode="auto">
                <a:xfrm>
                  <a:off x="2920380" y="3846612"/>
                  <a:ext cx="2362200" cy="990600"/>
                </a:xfrm>
                <a:prstGeom prst="irregularSeal2">
                  <a:avLst/>
                </a:prstGeom>
                <a:gradFill rotWithShape="1">
                  <a:gsLst>
                    <a:gs pos="0">
                      <a:srgbClr val="FFFF00"/>
                    </a:gs>
                    <a:gs pos="100000">
                      <a:srgbClr val="E2110C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defPPr>
                    <a:defRPr lang="ru-RU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b="1"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+mn-cs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b="1"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+mn-cs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b="1"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+mn-cs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b="1"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+mn-cs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b="1"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b="1"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b="1"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b="1"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b="1"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0" name="Line 9"/>
          <p:cNvSpPr>
            <a:spLocks noChangeShapeType="1"/>
          </p:cNvSpPr>
          <p:nvPr/>
        </p:nvSpPr>
        <p:spPr bwMode="auto">
          <a:xfrm>
            <a:off x="11049000" y="7467600"/>
            <a:ext cx="3810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121956" y="2180894"/>
            <a:ext cx="164224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50000"/>
              </a:spcBef>
              <a:spcAft>
                <a:spcPct val="0"/>
              </a:spcAft>
            </a:pPr>
            <a:r>
              <a:rPr lang="ru-RU" altLang="ru-RU" sz="5400" dirty="0" err="1" smtClean="0">
                <a:solidFill>
                  <a:srgbClr val="000000"/>
                </a:solidFill>
              </a:rPr>
              <a:t>м</a:t>
            </a:r>
            <a:r>
              <a:rPr lang="ru-RU" altLang="ru-RU" sz="3600" i="1" dirty="0" err="1" smtClean="0">
                <a:solidFill>
                  <a:srgbClr val="000000"/>
                </a:solidFill>
              </a:rPr>
              <a:t>р</a:t>
            </a:r>
            <a:r>
              <a:rPr lang="el-GR" altLang="ru-RU" sz="5400" i="1" dirty="0">
                <a:solidFill>
                  <a:srgbClr val="000000"/>
                </a:solidFill>
                <a:cs typeface="Times New Roman" pitchFamily="18" charset="0"/>
              </a:rPr>
              <a:t>υ</a:t>
            </a:r>
            <a:r>
              <a:rPr lang="ru-RU" altLang="ru-RU" sz="3200" i="1" dirty="0">
                <a:solidFill>
                  <a:srgbClr val="000000"/>
                </a:solidFill>
                <a:cs typeface="Times New Roman" pitchFamily="18" charset="0"/>
              </a:rPr>
              <a:t>р</a:t>
            </a:r>
            <a:endParaRPr lang="el-GR" altLang="ru-RU" sz="3200" i="1" dirty="0">
              <a:solidFill>
                <a:srgbClr val="000000"/>
              </a:solidFill>
              <a:cs typeface="Times New Roman" pitchFamily="18" charset="0"/>
            </a:endParaRPr>
          </a:p>
        </p:txBody>
      </p:sp>
      <p:cxnSp>
        <p:nvCxnSpPr>
          <p:cNvPr id="21" name="Прямая со стрелкой 20"/>
          <p:cNvCxnSpPr/>
          <p:nvPr/>
        </p:nvCxnSpPr>
        <p:spPr>
          <a:xfrm>
            <a:off x="7943079" y="2996952"/>
            <a:ext cx="333519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7289187" y="5592525"/>
            <a:ext cx="145905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ru-RU" sz="6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alt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el-GR" altLang="ru-RU" sz="6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υ</a:t>
            </a:r>
            <a:r>
              <a:rPr lang="ru-RU" alt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endParaRPr lang="el-GR" alt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5" name="Прямая со стрелкой 24"/>
          <p:cNvCxnSpPr/>
          <p:nvPr/>
        </p:nvCxnSpPr>
        <p:spPr>
          <a:xfrm>
            <a:off x="8188772" y="5733256"/>
            <a:ext cx="333519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7513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52536" y="0"/>
            <a:ext cx="9396536" cy="1628800"/>
          </a:xfrm>
        </p:spPr>
        <p:txBody>
          <a:bodyPr>
            <a:noAutofit/>
          </a:bodyPr>
          <a:lstStyle/>
          <a:p>
            <a:r>
              <a:rPr lang="ru-RU" sz="5400" i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Реактивное движение в живой природе:</a:t>
            </a:r>
            <a:endParaRPr lang="ru-RU" sz="5400" i="1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772816"/>
            <a:ext cx="9144000" cy="5085184"/>
          </a:xfrm>
        </p:spPr>
        <p:txBody>
          <a:bodyPr>
            <a:normAutofit/>
          </a:bodyPr>
          <a:lstStyle/>
          <a:p>
            <a:pPr marL="137160" indent="0">
              <a:buNone/>
            </a:pPr>
            <a:r>
              <a:rPr lang="ru-RU" sz="3600" b="1" i="1" dirty="0">
                <a:solidFill>
                  <a:schemeClr val="accent4">
                    <a:lumMod val="50000"/>
                  </a:schemeClr>
                </a:solidFill>
              </a:rPr>
              <a:t>Реактивное движение </a:t>
            </a:r>
            <a:r>
              <a:rPr lang="ru-RU" sz="3600" b="1" i="1" dirty="0" smtClean="0">
                <a:solidFill>
                  <a:schemeClr val="accent4">
                    <a:lumMod val="50000"/>
                  </a:schemeClr>
                </a:solidFill>
              </a:rPr>
              <a:t>присуще </a:t>
            </a:r>
            <a:r>
              <a:rPr lang="ru-RU" sz="3600" b="1" i="1" dirty="0">
                <a:solidFill>
                  <a:schemeClr val="accent4">
                    <a:lumMod val="50000"/>
                  </a:schemeClr>
                </a:solidFill>
              </a:rPr>
              <a:t>медузам, </a:t>
            </a:r>
            <a:r>
              <a:rPr lang="ru-RU" sz="3600" b="1" i="1" dirty="0" smtClean="0">
                <a:solidFill>
                  <a:schemeClr val="accent4">
                    <a:lumMod val="50000"/>
                  </a:schemeClr>
                </a:solidFill>
              </a:rPr>
              <a:t>кальмарам, осьминогам </a:t>
            </a:r>
            <a:r>
              <a:rPr lang="ru-RU" sz="3600" b="1" i="1" dirty="0">
                <a:solidFill>
                  <a:schemeClr val="accent4">
                    <a:lumMod val="50000"/>
                  </a:schemeClr>
                </a:solidFill>
              </a:rPr>
              <a:t>и другим живым организмам. </a:t>
            </a:r>
          </a:p>
        </p:txBody>
      </p:sp>
      <p:pic>
        <p:nvPicPr>
          <p:cNvPr id="11266" name="Picture 2" descr="C:\Users\алла\Downloads\img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05065"/>
            <a:ext cx="9255609" cy="2852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742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1052736"/>
          </a:xfrm>
        </p:spPr>
        <p:txBody>
          <a:bodyPr/>
          <a:lstStyle/>
          <a:p>
            <a:r>
              <a:rPr lang="ru-RU" altLang="ru-RU" sz="6000" b="0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О</a:t>
            </a:r>
            <a:r>
              <a:rPr lang="ru-RU" altLang="ru-RU" sz="4400" b="0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неизменности в мире </a:t>
            </a:r>
            <a:r>
              <a:rPr lang="ru-RU" altLang="ru-RU" b="0" i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…</a:t>
            </a:r>
            <a:endParaRPr lang="ru-RU" b="0" i="1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4" name="Picture 9" descr="ДЕКАРТ РЕНЕ 1"/>
          <p:cNvPicPr>
            <a:picLocks noChangeAspect="1" noChangeArrowheads="1"/>
          </p:cNvPicPr>
          <p:nvPr/>
        </p:nvPicPr>
        <p:blipFill>
          <a:blip r:embed="rId2" cstate="print">
            <a:lum bright="-6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7775" y="1052736"/>
            <a:ext cx="2816225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124744"/>
            <a:ext cx="9144000" cy="5733256"/>
          </a:xfrm>
        </p:spPr>
        <p:txBody>
          <a:bodyPr/>
          <a:lstStyle/>
          <a:p>
            <a:pPr algn="l"/>
            <a:r>
              <a:rPr lang="ru-RU" altLang="ru-RU" sz="32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«Я принимаю, что во Вселенной … </a:t>
            </a:r>
          </a:p>
          <a:p>
            <a:pPr algn="l"/>
            <a:r>
              <a:rPr lang="ru-RU" altLang="ru-RU" sz="32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есть известное количество движения, </a:t>
            </a:r>
          </a:p>
          <a:p>
            <a:pPr algn="l"/>
            <a:r>
              <a:rPr lang="ru-RU" altLang="ru-RU" sz="32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которое никогда не увеличивается, </a:t>
            </a:r>
          </a:p>
          <a:p>
            <a:pPr algn="l"/>
            <a:r>
              <a:rPr lang="ru-RU" altLang="ru-RU" sz="32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не уменьшается, таким образом, </a:t>
            </a:r>
          </a:p>
          <a:p>
            <a:pPr algn="l"/>
            <a:r>
              <a:rPr lang="ru-RU" altLang="ru-RU" sz="32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если одно тело приводит в движение </a:t>
            </a:r>
          </a:p>
          <a:p>
            <a:pPr algn="l"/>
            <a:r>
              <a:rPr lang="ru-RU" altLang="ru-RU" sz="32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другое, то теряет столько своего</a:t>
            </a:r>
          </a:p>
          <a:p>
            <a:pPr algn="l"/>
            <a:r>
              <a:rPr lang="ru-RU" altLang="ru-RU" sz="32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движения, сколько его сообщает».</a:t>
            </a:r>
            <a:endParaRPr lang="ru-RU" altLang="ru-RU" sz="3200" dirty="0" smtClean="0">
              <a:solidFill>
                <a:schemeClr val="accent6">
                  <a:lumMod val="75000"/>
                </a:schemeClr>
              </a:solidFill>
              <a:latin typeface="Times New Roman" pitchFamily="18" charset="0"/>
            </a:endParaRP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5517232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altLang="ru-RU" sz="2800" dirty="0" smtClean="0">
                <a:solidFill>
                  <a:srgbClr val="C17529">
                    <a:lumMod val="50000"/>
                  </a:srgbClr>
                </a:solidFill>
              </a:rPr>
              <a:t>В </a:t>
            </a:r>
            <a:r>
              <a:rPr lang="en-US" altLang="ru-RU" sz="2800" dirty="0" smtClean="0">
                <a:solidFill>
                  <a:srgbClr val="C17529">
                    <a:lumMod val="50000"/>
                  </a:srgbClr>
                </a:solidFill>
              </a:rPr>
              <a:t>XVII</a:t>
            </a:r>
            <a:r>
              <a:rPr lang="ru-RU" altLang="ru-RU" sz="2800" dirty="0" smtClean="0">
                <a:solidFill>
                  <a:srgbClr val="C17529">
                    <a:lumMod val="50000"/>
                  </a:srgbClr>
                </a:solidFill>
              </a:rPr>
              <a:t> веке впервые были указаны </a:t>
            </a:r>
            <a:r>
              <a:rPr lang="ru-RU" altLang="ru-RU" sz="2800" b="1" i="1" dirty="0" smtClean="0">
                <a:solidFill>
                  <a:srgbClr val="C17529">
                    <a:lumMod val="50000"/>
                  </a:srgbClr>
                </a:solidFill>
              </a:rPr>
              <a:t>величины, сохраняющиеся в тех или иных явлениях</a:t>
            </a:r>
            <a:r>
              <a:rPr lang="ru-RU" altLang="ru-RU" dirty="0" smtClean="0">
                <a:solidFill>
                  <a:prstClr val="black"/>
                </a:solidFill>
              </a:rPr>
              <a:t>.</a:t>
            </a:r>
            <a:endParaRPr lang="ru-RU" alt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7494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-99392"/>
            <a:ext cx="9144000" cy="6957392"/>
          </a:xfrm>
        </p:spPr>
        <p:txBody>
          <a:bodyPr>
            <a:normAutofit/>
          </a:bodyPr>
          <a:lstStyle/>
          <a:p>
            <a:pPr marL="137160" indent="0">
              <a:buNone/>
            </a:pPr>
            <a:r>
              <a:rPr lang="ru-RU" sz="3000" b="1" i="1" dirty="0" smtClean="0">
                <a:solidFill>
                  <a:schemeClr val="accent2">
                    <a:lumMod val="50000"/>
                  </a:schemeClr>
                </a:solidFill>
              </a:rPr>
              <a:t>Реактивное движение можно обнаружить и в мире растений. В </a:t>
            </a:r>
            <a:r>
              <a:rPr lang="ru-RU" sz="3000" b="1" i="1" dirty="0">
                <a:solidFill>
                  <a:schemeClr val="accent2">
                    <a:lumMod val="50000"/>
                  </a:schemeClr>
                </a:solidFill>
              </a:rPr>
              <a:t>ю</a:t>
            </a:r>
            <a:r>
              <a:rPr lang="ru-RU" sz="3000" b="1" i="1" dirty="0" smtClean="0">
                <a:solidFill>
                  <a:schemeClr val="accent2">
                    <a:lumMod val="50000"/>
                  </a:schemeClr>
                </a:solidFill>
              </a:rPr>
              <a:t>жных странах и на  нашем побережье Черного моря произрастает растение под названием «бешеный огурец» . При созревании семян внутри плода создается</a:t>
            </a:r>
          </a:p>
          <a:p>
            <a:pPr marL="137160" indent="0">
              <a:buNone/>
            </a:pPr>
            <a:r>
              <a:rPr lang="ru-RU" sz="3000" b="1" i="1" dirty="0" smtClean="0">
                <a:solidFill>
                  <a:schemeClr val="accent2">
                    <a:lumMod val="50000"/>
                  </a:schemeClr>
                </a:solidFill>
              </a:rPr>
              <a:t> высокое давление в</a:t>
            </a:r>
          </a:p>
          <a:p>
            <a:pPr marL="137160" indent="0">
              <a:buNone/>
            </a:pPr>
            <a:r>
              <a:rPr lang="ru-RU" sz="3000" b="1" i="1" dirty="0" smtClean="0">
                <a:solidFill>
                  <a:schemeClr val="accent2">
                    <a:lumMod val="50000"/>
                  </a:schemeClr>
                </a:solidFill>
              </a:rPr>
              <a:t> результате чего плод </a:t>
            </a:r>
          </a:p>
          <a:p>
            <a:pPr marL="137160" indent="0">
              <a:buNone/>
            </a:pPr>
            <a:r>
              <a:rPr lang="ru-RU" sz="3000" b="1" i="1" dirty="0" smtClean="0">
                <a:solidFill>
                  <a:schemeClr val="accent2">
                    <a:lumMod val="50000"/>
                  </a:schemeClr>
                </a:solidFill>
              </a:rPr>
              <a:t>отделяется от подложки, </a:t>
            </a:r>
          </a:p>
          <a:p>
            <a:pPr marL="137160" indent="0">
              <a:buNone/>
            </a:pPr>
            <a:r>
              <a:rPr lang="ru-RU" sz="3000" b="1" i="1" dirty="0" smtClean="0">
                <a:solidFill>
                  <a:schemeClr val="accent2">
                    <a:lumMod val="50000"/>
                  </a:schemeClr>
                </a:solidFill>
              </a:rPr>
              <a:t>а семена с большой силой </a:t>
            </a:r>
          </a:p>
          <a:p>
            <a:pPr marL="137160" indent="0">
              <a:buNone/>
            </a:pPr>
            <a:r>
              <a:rPr lang="ru-RU" sz="3000" b="1" i="1" dirty="0" smtClean="0">
                <a:solidFill>
                  <a:schemeClr val="accent2">
                    <a:lumMod val="50000"/>
                  </a:schemeClr>
                </a:solidFill>
              </a:rPr>
              <a:t>выбрасываются наружу. </a:t>
            </a:r>
          </a:p>
          <a:p>
            <a:pPr marL="137160" indent="0">
              <a:buNone/>
            </a:pPr>
            <a:r>
              <a:rPr lang="ru-RU" sz="3000" b="1" i="1" dirty="0" smtClean="0">
                <a:solidFill>
                  <a:schemeClr val="accent2">
                    <a:lumMod val="50000"/>
                  </a:schemeClr>
                </a:solidFill>
              </a:rPr>
              <a:t>Сами огурцы при этом отлетают в противоположном  направлении. Стреляет «бешеный огурец» более чем на 12 метров.</a:t>
            </a:r>
            <a:endParaRPr lang="ru-RU" sz="3000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0242" name="Picture 2" descr="C:\Users\алла\Downloads\slide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204864"/>
            <a:ext cx="4110604" cy="2967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1324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16632"/>
            <a:ext cx="6444208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i="1" dirty="0" smtClean="0">
                <a:solidFill>
                  <a:schemeClr val="accent2">
                    <a:lumMod val="50000"/>
                  </a:schemeClr>
                </a:solidFill>
              </a:rPr>
              <a:t>В </a:t>
            </a:r>
            <a:r>
              <a:rPr lang="ru-RU" sz="4400" b="1" i="1" dirty="0">
                <a:solidFill>
                  <a:schemeClr val="accent2">
                    <a:lumMod val="50000"/>
                  </a:schemeClr>
                </a:solidFill>
              </a:rPr>
              <a:t>технике </a:t>
            </a:r>
            <a:r>
              <a:rPr lang="ru-RU" sz="4400" b="1" i="1" dirty="0" smtClean="0">
                <a:solidFill>
                  <a:schemeClr val="accent2">
                    <a:lumMod val="50000"/>
                  </a:schemeClr>
                </a:solidFill>
              </a:rPr>
              <a:t>реактивно движение  встречается на речном </a:t>
            </a:r>
          </a:p>
          <a:p>
            <a:r>
              <a:rPr lang="ru-RU" sz="4400" b="1" i="1" dirty="0" smtClean="0">
                <a:solidFill>
                  <a:schemeClr val="accent2">
                    <a:lumMod val="50000"/>
                  </a:schemeClr>
                </a:solidFill>
              </a:rPr>
              <a:t>транспорте </a:t>
            </a:r>
          </a:p>
          <a:p>
            <a:r>
              <a:rPr lang="ru-RU" sz="4400" b="1" i="1" dirty="0" smtClean="0">
                <a:solidFill>
                  <a:schemeClr val="accent2">
                    <a:lumMod val="50000"/>
                  </a:schemeClr>
                </a:solidFill>
              </a:rPr>
              <a:t>(катер с </a:t>
            </a:r>
          </a:p>
          <a:p>
            <a:r>
              <a:rPr lang="ru-RU" sz="4400" b="1" i="1" dirty="0" smtClean="0">
                <a:solidFill>
                  <a:schemeClr val="accent2">
                    <a:lumMod val="50000"/>
                  </a:schemeClr>
                </a:solidFill>
              </a:rPr>
              <a:t>водометным двигателем), </a:t>
            </a:r>
          </a:p>
          <a:p>
            <a:r>
              <a:rPr lang="ru-RU" sz="4400" b="1" i="1" dirty="0" smtClean="0">
                <a:solidFill>
                  <a:schemeClr val="accent2">
                    <a:lumMod val="50000"/>
                  </a:schemeClr>
                </a:solidFill>
              </a:rPr>
              <a:t>в авиации, космонавтике,</a:t>
            </a:r>
          </a:p>
          <a:p>
            <a:r>
              <a:rPr lang="ru-RU" sz="4400" b="1" i="1" dirty="0" smtClean="0">
                <a:solidFill>
                  <a:schemeClr val="accent2">
                    <a:lumMod val="50000"/>
                  </a:schemeClr>
                </a:solidFill>
              </a:rPr>
              <a:t>военном </a:t>
            </a:r>
            <a:r>
              <a:rPr lang="ru-RU" sz="4400" b="1" i="1" dirty="0">
                <a:solidFill>
                  <a:schemeClr val="accent2">
                    <a:lumMod val="50000"/>
                  </a:schemeClr>
                </a:solidFill>
              </a:rPr>
              <a:t>деле.</a:t>
            </a:r>
          </a:p>
        </p:txBody>
      </p:sp>
      <p:pic>
        <p:nvPicPr>
          <p:cNvPr id="12291" name="Picture 3" descr="C:\Users\алла\Downloads\images (44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4310261"/>
            <a:ext cx="2892508" cy="2547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C:\Users\алла\Downloads\images (36)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4315585"/>
            <a:ext cx="2327126" cy="2542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3" name="Picture 5" descr="C:\Users\алла\Downloads\images (40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412776"/>
            <a:ext cx="4572000" cy="2293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1645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381439"/>
            <a:ext cx="8229600" cy="1146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7504" y="188640"/>
            <a:ext cx="885698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</a:rPr>
              <a:t>Легкий шар движущийся со скоростью 10 м/с, налетает на покоящийся тяжелый шар и между шарами происходит абсолютно упругий удар. После удара шары разлетаются в противоположные стороны с одинаковыми скоростями. Во сколько раз различаются массы шаров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07504" y="188640"/>
            <a:ext cx="8856984" cy="1938992"/>
          </a:xfrm>
          <a:prstGeom prst="round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Картинка 8 из 232"/>
          <p:cNvPicPr>
            <a:picLocks noChangeAspect="1" noChangeArrowheads="1"/>
          </p:cNvPicPr>
          <p:nvPr/>
        </p:nvPicPr>
        <p:blipFill>
          <a:blip r:embed="rId4" cstate="print"/>
          <a:srcRect b="7924"/>
          <a:stretch>
            <a:fillRect/>
          </a:stretch>
        </p:blipFill>
        <p:spPr bwMode="auto">
          <a:xfrm>
            <a:off x="6471946" y="2348880"/>
            <a:ext cx="2492542" cy="158417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611560" y="2348880"/>
            <a:ext cx="26094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</a:rPr>
              <a:t>Решение:</a:t>
            </a:r>
            <a:endParaRPr lang="ru-RU" sz="28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/>
        </p:nvGraphicFramePr>
        <p:xfrm>
          <a:off x="204788" y="3357563"/>
          <a:ext cx="5807075" cy="3078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7" name="Формула" r:id="rId5" imgW="3784320" imgH="2006280" progId="Equation.3">
                  <p:embed/>
                </p:oleObj>
              </mc:Choice>
              <mc:Fallback>
                <p:oleObj name="Формула" r:id="rId5" imgW="3784320" imgH="2006280" progId="Equation.3">
                  <p:embed/>
                  <p:pic>
                    <p:nvPicPr>
                      <p:cNvPr id="0" name="Объект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4788" y="3357563"/>
                        <a:ext cx="5807075" cy="3078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87899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marL="137160" indent="0">
              <a:buNone/>
            </a:pPr>
            <a:r>
              <a:rPr lang="ru-RU" b="1" i="1" dirty="0" smtClean="0">
                <a:solidFill>
                  <a:schemeClr val="accent3">
                    <a:lumMod val="50000"/>
                  </a:schemeClr>
                </a:solidFill>
              </a:rPr>
              <a:t>  Брусок </a:t>
            </a:r>
            <a:r>
              <a:rPr lang="ru-RU" b="1" i="1" dirty="0">
                <a:solidFill>
                  <a:schemeClr val="accent3">
                    <a:lumMod val="50000"/>
                  </a:schemeClr>
                </a:solidFill>
              </a:rPr>
              <a:t>массой 600 г, движущийся со скоростью 2 м/с</a:t>
            </a:r>
            <a:r>
              <a:rPr lang="ru-RU" b="1" i="1" dirty="0" smtClean="0">
                <a:solidFill>
                  <a:schemeClr val="accent3">
                    <a:lumMod val="50000"/>
                  </a:schemeClr>
                </a:solidFill>
              </a:rPr>
              <a:t>,</a:t>
            </a:r>
          </a:p>
          <a:p>
            <a:pPr marL="137160" indent="0">
              <a:buNone/>
            </a:pPr>
            <a:r>
              <a:rPr lang="ru-RU" b="1" i="1" dirty="0" smtClean="0">
                <a:solidFill>
                  <a:schemeClr val="accent3">
                    <a:lumMod val="50000"/>
                  </a:schemeClr>
                </a:solidFill>
              </a:rPr>
              <a:t>   сталкивается </a:t>
            </a:r>
            <a:r>
              <a:rPr lang="ru-RU" b="1" i="1" dirty="0">
                <a:solidFill>
                  <a:schemeClr val="accent3">
                    <a:lumMod val="50000"/>
                  </a:schemeClr>
                </a:solidFill>
              </a:rPr>
              <a:t>с неподвижным бруском массой 200 г. </a:t>
            </a:r>
            <a:endParaRPr lang="ru-RU" b="1" i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137160" indent="0">
              <a:buNone/>
            </a:pPr>
            <a:r>
              <a:rPr lang="ru-RU" b="1" i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b="1" i="1" dirty="0">
                <a:solidFill>
                  <a:schemeClr val="accent3">
                    <a:lumMod val="50000"/>
                  </a:schemeClr>
                </a:solidFill>
              </a:rPr>
              <a:t>Определите изменение кинетической энергии первого </a:t>
            </a:r>
            <a:endParaRPr lang="ru-RU" b="1" i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137160" indent="0">
              <a:buNone/>
            </a:pPr>
            <a:r>
              <a:rPr lang="ru-RU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b="1" i="1" dirty="0" smtClean="0">
                <a:solidFill>
                  <a:schemeClr val="accent3">
                    <a:lumMod val="50000"/>
                  </a:schemeClr>
                </a:solidFill>
              </a:rPr>
              <a:t>    бруска </a:t>
            </a:r>
            <a:r>
              <a:rPr lang="ru-RU" b="1" i="1" dirty="0">
                <a:solidFill>
                  <a:schemeClr val="accent3">
                    <a:lumMod val="50000"/>
                  </a:schemeClr>
                </a:solidFill>
              </a:rPr>
              <a:t>после столкновения. Удар считать </a:t>
            </a:r>
            <a:endParaRPr lang="ru-RU" b="1" i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137160" indent="0">
              <a:buNone/>
            </a:pPr>
            <a:r>
              <a:rPr lang="ru-RU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b="1" i="1" dirty="0" smtClean="0">
                <a:solidFill>
                  <a:schemeClr val="accent3">
                    <a:lumMod val="50000"/>
                  </a:schemeClr>
                </a:solidFill>
              </a:rPr>
              <a:t>       центральным </a:t>
            </a:r>
            <a:r>
              <a:rPr lang="ru-RU" b="1" i="1" dirty="0">
                <a:solidFill>
                  <a:schemeClr val="accent3">
                    <a:lumMod val="50000"/>
                  </a:schemeClr>
                </a:solidFill>
              </a:rPr>
              <a:t>и абсолютно </a:t>
            </a:r>
            <a:r>
              <a:rPr lang="ru-RU" b="1" i="1" dirty="0" smtClean="0">
                <a:solidFill>
                  <a:schemeClr val="accent3">
                    <a:lumMod val="50000"/>
                  </a:schemeClr>
                </a:solidFill>
              </a:rPr>
              <a:t>упругим.</a:t>
            </a:r>
            <a:endParaRPr lang="ru-RU" b="1" i="1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79512" y="0"/>
            <a:ext cx="8856984" cy="249289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179023" y="2636912"/>
            <a:ext cx="16865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</a:rPr>
              <a:t>Решение:</a:t>
            </a:r>
            <a:endParaRPr lang="ru-RU" sz="28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/>
        </p:nvGraphicFramePr>
        <p:xfrm>
          <a:off x="323850" y="4221163"/>
          <a:ext cx="6923088" cy="2043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9" name="Формула" r:id="rId3" imgW="3784320" imgH="1117440" progId="Equation.3">
                  <p:embed/>
                </p:oleObj>
              </mc:Choice>
              <mc:Fallback>
                <p:oleObj name="Формула" r:id="rId3" imgW="3784320" imgH="11174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4221163"/>
                        <a:ext cx="6923088" cy="2043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33063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980" y="121180"/>
            <a:ext cx="9144000" cy="3124944"/>
          </a:xfrm>
        </p:spPr>
        <p:txBody>
          <a:bodyPr>
            <a:normAutofit/>
          </a:bodyPr>
          <a:lstStyle/>
          <a:p>
            <a:pPr marL="137160" indent="0">
              <a:buNone/>
            </a:pPr>
            <a:r>
              <a:rPr lang="ru-RU" sz="2600" b="1" i="1" dirty="0" smtClean="0">
                <a:solidFill>
                  <a:schemeClr val="accent2">
                    <a:lumMod val="50000"/>
                  </a:schemeClr>
                </a:solidFill>
              </a:rPr>
              <a:t>     Два шарика массы которых соответственно 200 г и</a:t>
            </a:r>
          </a:p>
          <a:p>
            <a:pPr marL="137160" indent="0">
              <a:buNone/>
            </a:pPr>
            <a:r>
              <a:rPr lang="ru-RU" sz="2600" b="1" i="1" dirty="0" smtClean="0">
                <a:solidFill>
                  <a:schemeClr val="accent2">
                    <a:lumMod val="50000"/>
                  </a:schemeClr>
                </a:solidFill>
              </a:rPr>
              <a:t> 600 г, висят, соприкасаясь, на одинаковых  вертикальных </a:t>
            </a:r>
          </a:p>
          <a:p>
            <a:pPr marL="137160" indent="0">
              <a:buNone/>
            </a:pPr>
            <a:r>
              <a:rPr lang="ru-RU" sz="2600" b="1" i="1" dirty="0" smtClean="0">
                <a:solidFill>
                  <a:schemeClr val="accent2">
                    <a:lumMod val="50000"/>
                  </a:schemeClr>
                </a:solidFill>
              </a:rPr>
              <a:t>   нитях длиной 80 см.  Первый шар отклонили на угол 90° </a:t>
            </a:r>
          </a:p>
          <a:p>
            <a:pPr marL="137160" indent="0">
              <a:buNone/>
            </a:pPr>
            <a:r>
              <a:rPr lang="ru-RU" sz="2600" b="1" i="1" dirty="0" smtClean="0">
                <a:solidFill>
                  <a:schemeClr val="accent2">
                    <a:lumMod val="50000"/>
                  </a:schemeClr>
                </a:solidFill>
              </a:rPr>
              <a:t>   и отпустили. Каким будет отношение кинетических </a:t>
            </a:r>
          </a:p>
          <a:p>
            <a:pPr marL="137160" indent="0">
              <a:buNone/>
            </a:pPr>
            <a:r>
              <a:rPr lang="ru-RU" sz="2600" b="1" i="1" dirty="0" smtClean="0">
                <a:solidFill>
                  <a:schemeClr val="accent2">
                    <a:lumMod val="50000"/>
                  </a:schemeClr>
                </a:solidFill>
              </a:rPr>
              <a:t>      энергий тяжелого и легкого шариков тотчас </a:t>
            </a:r>
          </a:p>
          <a:p>
            <a:pPr marL="137160" indent="0">
              <a:buNone/>
            </a:pPr>
            <a:r>
              <a:rPr lang="ru-RU" sz="2600" b="1" i="1" dirty="0" smtClean="0">
                <a:solidFill>
                  <a:schemeClr val="accent2">
                    <a:lumMod val="50000"/>
                  </a:schemeClr>
                </a:solidFill>
              </a:rPr>
              <a:t>     после их абсолютно упругого центрального удара.</a:t>
            </a:r>
          </a:p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18980" y="121180"/>
            <a:ext cx="8928992" cy="280831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/>
        </p:nvGraphicFramePr>
        <p:xfrm>
          <a:off x="179388" y="3789363"/>
          <a:ext cx="8475662" cy="2686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2" name="Формула" r:id="rId3" imgW="5130720" imgH="1625400" progId="Equation.3">
                  <p:embed/>
                </p:oleObj>
              </mc:Choice>
              <mc:Fallback>
                <p:oleObj name="Формула" r:id="rId3" imgW="5130720" imgH="16254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388" y="3789363"/>
                        <a:ext cx="8475662" cy="2686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3728724" y="3167390"/>
            <a:ext cx="16865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800" b="1" i="1" dirty="0">
                <a:solidFill>
                  <a:srgbClr val="F0A22E">
                    <a:lumMod val="75000"/>
                  </a:srgbClr>
                </a:solidFill>
              </a:rPr>
              <a:t>Решение:</a:t>
            </a:r>
          </a:p>
        </p:txBody>
      </p:sp>
    </p:spTree>
    <p:extLst>
      <p:ext uri="{BB962C8B-B14F-4D97-AF65-F5344CB8AC3E}">
        <p14:creationId xmlns:p14="http://schemas.microsoft.com/office/powerpoint/2010/main" val="3819881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180667"/>
            <a:ext cx="889248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</a:rPr>
              <a:t>   Шарик </a:t>
            </a:r>
            <a:r>
              <a:rPr lang="ru-RU" sz="2800" b="1" i="1" dirty="0">
                <a:solidFill>
                  <a:schemeClr val="accent2">
                    <a:lumMod val="50000"/>
                  </a:schemeClr>
                </a:solidFill>
              </a:rPr>
              <a:t>массой 100 г, летящий горизонтально </a:t>
            </a:r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</a:rPr>
              <a:t>со</a:t>
            </a:r>
          </a:p>
          <a:p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</a:rPr>
              <a:t>   скоростью 5 </a:t>
            </a:r>
            <a:r>
              <a:rPr lang="ru-RU" sz="2800" b="1" i="1" dirty="0">
                <a:solidFill>
                  <a:schemeClr val="accent2">
                    <a:lumMod val="50000"/>
                  </a:schemeClr>
                </a:solidFill>
              </a:rPr>
              <a:t>м/с, абсолютно упруго  </a:t>
            </a:r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</a:rPr>
              <a:t>ударяется </a:t>
            </a:r>
            <a:r>
              <a:rPr lang="ru-RU" sz="2800" b="1" i="1" dirty="0">
                <a:solidFill>
                  <a:schemeClr val="accent2">
                    <a:lumMod val="50000"/>
                  </a:schemeClr>
                </a:solidFill>
              </a:rPr>
              <a:t>о </a:t>
            </a:r>
            <a:endParaRPr lang="ru-RU" sz="2800" b="1" i="1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</a:rPr>
              <a:t> неподвижный шар массой </a:t>
            </a:r>
            <a:r>
              <a:rPr lang="ru-RU" sz="2800" b="1" i="1" dirty="0">
                <a:solidFill>
                  <a:schemeClr val="accent2">
                    <a:lumMod val="50000"/>
                  </a:schemeClr>
                </a:solidFill>
              </a:rPr>
              <a:t>400 г, висящий </a:t>
            </a:r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</a:rPr>
              <a:t>на нити</a:t>
            </a:r>
          </a:p>
          <a:p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800" b="1" i="1" dirty="0">
                <a:solidFill>
                  <a:schemeClr val="accent2">
                    <a:lumMod val="50000"/>
                  </a:schemeClr>
                </a:solidFill>
              </a:rPr>
              <a:t>длиной 40 см. </a:t>
            </a:r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</a:rPr>
              <a:t>Удар центральный. На </a:t>
            </a:r>
            <a:r>
              <a:rPr lang="ru-RU" sz="2800" b="1" i="1" dirty="0">
                <a:solidFill>
                  <a:schemeClr val="accent2">
                    <a:lumMod val="50000"/>
                  </a:schemeClr>
                </a:solidFill>
              </a:rPr>
              <a:t>какой угол </a:t>
            </a:r>
            <a:endParaRPr lang="ru-RU" sz="2800" b="1" i="1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</a:rPr>
              <a:t>отклонится </a:t>
            </a:r>
            <a:r>
              <a:rPr lang="ru-RU" sz="2800" b="1" i="1" dirty="0">
                <a:solidFill>
                  <a:schemeClr val="accent2">
                    <a:lumMod val="50000"/>
                  </a:schemeClr>
                </a:solidFill>
              </a:rPr>
              <a:t>шар , </a:t>
            </a:r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</a:rPr>
              <a:t>подвешенный на </a:t>
            </a:r>
            <a:r>
              <a:rPr lang="ru-RU" sz="2800" b="1" i="1" dirty="0">
                <a:solidFill>
                  <a:schemeClr val="accent2">
                    <a:lumMod val="50000"/>
                  </a:schemeClr>
                </a:solidFill>
              </a:rPr>
              <a:t>нити после удара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07504" y="108659"/>
            <a:ext cx="8892480" cy="252028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1479" y="2780928"/>
            <a:ext cx="2288505" cy="129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203848" y="2734225"/>
            <a:ext cx="16865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800" b="1" i="1" dirty="0">
                <a:solidFill>
                  <a:srgbClr val="F0A22E">
                    <a:lumMod val="75000"/>
                  </a:srgbClr>
                </a:solidFill>
              </a:rPr>
              <a:t>Решение:</a:t>
            </a:r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67903098"/>
              </p:ext>
            </p:extLst>
          </p:nvPr>
        </p:nvGraphicFramePr>
        <p:xfrm>
          <a:off x="251520" y="3429000"/>
          <a:ext cx="6842125" cy="3021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5" name="Формула" r:id="rId4" imgW="4686120" imgH="2070000" progId="Equation.3">
                  <p:embed/>
                </p:oleObj>
              </mc:Choice>
              <mc:Fallback>
                <p:oleObj name="Формула" r:id="rId4" imgW="4686120" imgH="2070000" progId="Equation.3">
                  <p:embed/>
                  <p:pic>
                    <p:nvPicPr>
                      <p:cNvPr id="0" name="Объект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520" y="3429000"/>
                        <a:ext cx="6842125" cy="30210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96434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249969"/>
          </a:xfrm>
        </p:spPr>
        <p:txBody>
          <a:bodyPr>
            <a:noAutofit/>
          </a:bodyPr>
          <a:lstStyle/>
          <a:p>
            <a:r>
              <a:rPr lang="ru-RU" sz="5400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Импульс. Закон сохранения импульса.</a:t>
            </a:r>
            <a:endParaRPr lang="ru-RU" sz="5400" i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700808"/>
            <a:ext cx="9144000" cy="5157192"/>
          </a:xfrm>
        </p:spPr>
        <p:txBody>
          <a:bodyPr>
            <a:normAutofit/>
          </a:bodyPr>
          <a:lstStyle/>
          <a:p>
            <a:r>
              <a:rPr lang="ru-RU" sz="4800" i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Импульс тела. Импульс силы.</a:t>
            </a:r>
          </a:p>
          <a:p>
            <a:r>
              <a:rPr lang="ru-RU" sz="4800" i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Закон сохранения импульса.</a:t>
            </a:r>
          </a:p>
          <a:p>
            <a:r>
              <a:rPr lang="ru-RU" sz="4800" i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Применение закона сохранения импульса – реактивное движение.</a:t>
            </a:r>
            <a:endParaRPr lang="ru-RU" sz="4800" i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29586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/>
          </a:bodyPr>
          <a:lstStyle/>
          <a:p>
            <a:r>
              <a:rPr lang="ru-RU" sz="6000" i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Объясните явления…</a:t>
            </a:r>
            <a:endParaRPr lang="ru-RU" sz="6000" i="1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1026" name="Picture 2" descr="C:\Users\алла\Downloads\27.1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39877"/>
            <a:ext cx="3926954" cy="2297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алла\Downloads\пушка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4764" y="1186734"/>
            <a:ext cx="2864683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алла\Downloads\octopus-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93096"/>
            <a:ext cx="3996683" cy="2564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алла\Downloads\images (37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4764" y="3139019"/>
            <a:ext cx="2789236" cy="3718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алла\Downloads\226633-leonardo-dicaprio-s-essaie-au-jetlev-diapo-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6505" y="1124744"/>
            <a:ext cx="2334772" cy="5733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784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957392"/>
          </a:xfrm>
          <a:ln>
            <a:solidFill>
              <a:schemeClr val="accent2">
                <a:lumMod val="75000"/>
              </a:schemeClr>
            </a:solidFill>
          </a:ln>
        </p:spPr>
        <p:txBody>
          <a:bodyPr/>
          <a:lstStyle/>
          <a:p>
            <a:r>
              <a:rPr lang="ru-RU" sz="4000" i="1" dirty="0">
                <a:solidFill>
                  <a:schemeClr val="accent2">
                    <a:lumMod val="50000"/>
                  </a:schemeClr>
                </a:solidFill>
                <a:effectLst>
                  <a:glow rad="53099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Второй закон  Ньютона</a:t>
            </a:r>
          </a:p>
          <a:p>
            <a:r>
              <a:rPr lang="en-US" sz="4000" b="1" i="1" dirty="0">
                <a:solidFill>
                  <a:schemeClr val="accent2">
                    <a:lumMod val="50000"/>
                  </a:schemeClr>
                </a:solidFill>
                <a:effectLst>
                  <a:glow rad="53099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F=ma</a:t>
            </a:r>
            <a:endParaRPr lang="ru-RU" sz="4000" i="1" dirty="0">
              <a:solidFill>
                <a:schemeClr val="accent2">
                  <a:lumMod val="50000"/>
                </a:schemeClr>
              </a:solidFill>
              <a:effectLst>
                <a:glow rad="53099">
                  <a:schemeClr val="accent6">
                    <a:satMod val="180000"/>
                    <a:alpha val="3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b="1" i="1" dirty="0">
                <a:solidFill>
                  <a:schemeClr val="accent2">
                    <a:lumMod val="50000"/>
                  </a:schemeClr>
                </a:solidFill>
                <a:effectLst>
                  <a:glow rad="53099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= v- v</a:t>
            </a:r>
            <a:r>
              <a:rPr lang="en-US" sz="4000" b="1" i="1" baseline="-25000" dirty="0">
                <a:solidFill>
                  <a:schemeClr val="accent2">
                    <a:lumMod val="50000"/>
                  </a:schemeClr>
                </a:solidFill>
                <a:effectLst>
                  <a:glow rad="53099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i="1" baseline="-25000" dirty="0" smtClean="0">
                <a:solidFill>
                  <a:schemeClr val="accent2">
                    <a:lumMod val="50000"/>
                  </a:schemeClr>
                </a:solidFill>
                <a:effectLst>
                  <a:glow rad="53099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</a:t>
            </a:r>
            <a:r>
              <a:rPr lang="ru-RU" sz="4000" b="1" i="1" baseline="-25000" dirty="0" smtClean="0">
                <a:solidFill>
                  <a:schemeClr val="accent2">
                    <a:lumMod val="50000"/>
                  </a:schemeClr>
                </a:solidFill>
                <a:effectLst>
                  <a:glow rad="53099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en-US" sz="4000" b="1" i="1" dirty="0" smtClean="0">
                <a:solidFill>
                  <a:schemeClr val="accent2">
                    <a:lumMod val="50000"/>
                  </a:schemeClr>
                </a:solidFill>
                <a:effectLst>
                  <a:glow rad="53099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 </a:t>
            </a:r>
            <a:r>
              <a:rPr lang="en-US" sz="4000" b="1" i="1" dirty="0">
                <a:solidFill>
                  <a:schemeClr val="accent2">
                    <a:lumMod val="50000"/>
                  </a:schemeClr>
                </a:solidFill>
                <a:effectLst>
                  <a:glow rad="53099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</a:t>
            </a:r>
            <a:endParaRPr lang="ru-RU" sz="4000" i="1" dirty="0">
              <a:solidFill>
                <a:schemeClr val="accent2">
                  <a:lumMod val="50000"/>
                </a:schemeClr>
              </a:solidFill>
              <a:effectLst>
                <a:glow rad="53099">
                  <a:schemeClr val="accent6">
                    <a:satMod val="180000"/>
                    <a:alpha val="3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b="1" i="1" dirty="0">
                <a:solidFill>
                  <a:schemeClr val="accent2">
                    <a:lumMod val="50000"/>
                  </a:schemeClr>
                </a:solidFill>
                <a:effectLst>
                  <a:glow rad="53099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Ft</a:t>
            </a:r>
            <a:r>
              <a:rPr lang="ru-RU" sz="4000" b="1" i="1" dirty="0">
                <a:solidFill>
                  <a:schemeClr val="accent2">
                    <a:lumMod val="50000"/>
                  </a:schemeClr>
                </a:solidFill>
                <a:effectLst>
                  <a:glow rad="53099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= </a:t>
            </a:r>
            <a:r>
              <a:rPr lang="en-US" sz="4000" b="1" i="1" dirty="0">
                <a:solidFill>
                  <a:schemeClr val="accent2">
                    <a:lumMod val="50000"/>
                  </a:schemeClr>
                </a:solidFill>
                <a:effectLst>
                  <a:glow rad="53099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mv </a:t>
            </a:r>
            <a:r>
              <a:rPr lang="ru-RU" sz="4000" b="1" i="1" dirty="0">
                <a:solidFill>
                  <a:schemeClr val="accent2">
                    <a:lumMod val="50000"/>
                  </a:schemeClr>
                </a:solidFill>
                <a:effectLst>
                  <a:glow rad="53099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en-US" sz="4000" b="1" i="1" dirty="0">
                <a:solidFill>
                  <a:schemeClr val="accent2">
                    <a:lumMod val="50000"/>
                  </a:schemeClr>
                </a:solidFill>
                <a:effectLst>
                  <a:glow rad="53099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mv</a:t>
            </a:r>
            <a:r>
              <a:rPr lang="ru-RU" sz="4000" b="1" i="1" baseline="-25000" dirty="0">
                <a:solidFill>
                  <a:schemeClr val="accent2">
                    <a:lumMod val="50000"/>
                  </a:schemeClr>
                </a:solidFill>
                <a:effectLst>
                  <a:glow rad="53099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</a:t>
            </a:r>
            <a:endParaRPr lang="ru-RU" sz="4000" i="1" dirty="0">
              <a:solidFill>
                <a:schemeClr val="accent2">
                  <a:lumMod val="50000"/>
                </a:schemeClr>
              </a:solidFill>
              <a:effectLst>
                <a:glow rad="53099">
                  <a:schemeClr val="accent6">
                    <a:satMod val="180000"/>
                    <a:alpha val="3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4000" b="1" i="1" dirty="0">
                <a:solidFill>
                  <a:schemeClr val="accent2">
                    <a:lumMod val="50000"/>
                  </a:schemeClr>
                </a:solidFill>
                <a:effectLst>
                  <a:glow rad="53099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 = </a:t>
            </a:r>
            <a:r>
              <a:rPr lang="ru-RU" sz="4000" b="1" i="1" dirty="0" smtClean="0">
                <a:solidFill>
                  <a:schemeClr val="accent2">
                    <a:lumMod val="50000"/>
                  </a:schemeClr>
                </a:solidFill>
                <a:effectLst>
                  <a:glow rad="53099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</a:t>
            </a:r>
            <a:r>
              <a:rPr lang="en-US" sz="4000" b="1" i="1" dirty="0">
                <a:solidFill>
                  <a:schemeClr val="accent2">
                    <a:lumMod val="50000"/>
                  </a:schemeClr>
                </a:solidFill>
                <a:effectLst>
                  <a:glow rad="53099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</a:t>
            </a:r>
            <a:r>
              <a:rPr lang="ru-RU" sz="4000" b="1" i="1" dirty="0" smtClean="0">
                <a:solidFill>
                  <a:schemeClr val="accent2">
                    <a:lumMod val="50000"/>
                  </a:schemeClr>
                </a:solidFill>
                <a:effectLst>
                  <a:glow rad="53099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-  </a:t>
            </a:r>
            <a:r>
              <a:rPr lang="ru-RU" sz="4000" i="1" dirty="0">
                <a:solidFill>
                  <a:schemeClr val="accent2">
                    <a:lumMod val="50000"/>
                  </a:schemeClr>
                </a:solidFill>
                <a:effectLst>
                  <a:glow rad="53099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импульс тела</a:t>
            </a:r>
          </a:p>
          <a:p>
            <a:r>
              <a:rPr lang="ru-RU" sz="4000" b="1" i="1" dirty="0">
                <a:solidFill>
                  <a:schemeClr val="accent2">
                    <a:lumMod val="50000"/>
                  </a:schemeClr>
                </a:solidFill>
                <a:effectLst>
                  <a:glow rad="53099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 = кг м/с    СИ</a:t>
            </a:r>
            <a:endParaRPr lang="ru-RU" sz="4000" i="1" dirty="0">
              <a:solidFill>
                <a:schemeClr val="accent2">
                  <a:lumMod val="50000"/>
                </a:schemeClr>
              </a:solidFill>
              <a:effectLst>
                <a:glow rad="53099">
                  <a:schemeClr val="accent6">
                    <a:satMod val="180000"/>
                    <a:alpha val="3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4000" b="1" i="1" dirty="0" err="1">
                <a:solidFill>
                  <a:schemeClr val="accent2">
                    <a:lumMod val="50000"/>
                  </a:schemeClr>
                </a:solidFill>
                <a:effectLst>
                  <a:glow rad="53099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Ft</a:t>
            </a:r>
            <a:r>
              <a:rPr lang="ru-RU" sz="4000" b="1" i="1" dirty="0">
                <a:solidFill>
                  <a:schemeClr val="accent2">
                    <a:lumMod val="50000"/>
                  </a:schemeClr>
                </a:solidFill>
                <a:effectLst>
                  <a:glow rad="53099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4000" b="1" i="1" dirty="0" smtClean="0">
                <a:solidFill>
                  <a:schemeClr val="accent2">
                    <a:lumMod val="50000"/>
                  </a:schemeClr>
                </a:solidFill>
                <a:effectLst>
                  <a:glow rad="53099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ru-RU" sz="4000" i="1" dirty="0" smtClean="0">
                <a:solidFill>
                  <a:schemeClr val="accent2">
                    <a:lumMod val="50000"/>
                  </a:schemeClr>
                </a:solidFill>
                <a:effectLst>
                  <a:glow rad="53099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импульс силы.</a:t>
            </a:r>
          </a:p>
          <a:p>
            <a:r>
              <a:rPr lang="en-US" sz="4000" b="1" i="1" dirty="0">
                <a:solidFill>
                  <a:schemeClr val="accent2">
                    <a:lumMod val="50000"/>
                  </a:schemeClr>
                </a:solidFill>
                <a:effectLst>
                  <a:glow rad="53099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mv </a:t>
            </a:r>
            <a:r>
              <a:rPr lang="ru-RU" sz="4000" b="1" i="1" dirty="0">
                <a:solidFill>
                  <a:schemeClr val="accent2">
                    <a:lumMod val="50000"/>
                  </a:schemeClr>
                </a:solidFill>
                <a:effectLst>
                  <a:glow rad="53099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en-US" sz="4000" b="1" i="1" dirty="0">
                <a:solidFill>
                  <a:schemeClr val="accent2">
                    <a:lumMod val="50000"/>
                  </a:schemeClr>
                </a:solidFill>
                <a:effectLst>
                  <a:glow rad="53099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mv</a:t>
            </a:r>
            <a:r>
              <a:rPr lang="ru-RU" sz="4000" b="1" i="1" baseline="-25000" dirty="0" smtClean="0">
                <a:solidFill>
                  <a:schemeClr val="accent2">
                    <a:lumMod val="50000"/>
                  </a:schemeClr>
                </a:solidFill>
                <a:effectLst>
                  <a:glow rad="53099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</a:t>
            </a:r>
            <a:r>
              <a:rPr lang="ru-RU" sz="4000" b="1" i="1" dirty="0" smtClean="0">
                <a:solidFill>
                  <a:schemeClr val="accent2">
                    <a:lumMod val="50000"/>
                  </a:schemeClr>
                </a:solidFill>
                <a:effectLst>
                  <a:glow rad="53099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изменение им пульса </a:t>
            </a:r>
          </a:p>
          <a:p>
            <a:pPr marL="137160" indent="0">
              <a:buNone/>
            </a:pPr>
            <a:r>
              <a:rPr lang="ru-RU" sz="4000" b="1" i="1" dirty="0">
                <a:solidFill>
                  <a:schemeClr val="accent2">
                    <a:lumMod val="50000"/>
                  </a:schemeClr>
                </a:solidFill>
                <a:effectLst>
                  <a:glow rad="53099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b="1" i="1" dirty="0" smtClean="0">
                <a:solidFill>
                  <a:schemeClr val="accent2">
                    <a:lumMod val="50000"/>
                  </a:schemeClr>
                </a:solidFill>
                <a:effectLst>
                  <a:glow rad="53099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тела</a:t>
            </a:r>
            <a:endParaRPr lang="ru-RU" sz="4000" i="1" dirty="0">
              <a:solidFill>
                <a:schemeClr val="accent2">
                  <a:lumMod val="50000"/>
                </a:schemeClr>
              </a:solidFill>
              <a:effectLst>
                <a:glow rad="53099">
                  <a:schemeClr val="accent6">
                    <a:satMod val="180000"/>
                    <a:alpha val="3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37160" indent="0">
              <a:buNone/>
            </a:pPr>
            <a:endParaRPr lang="ru-RU" sz="4000" i="1" dirty="0" smtClean="0">
              <a:solidFill>
                <a:schemeClr val="accent2">
                  <a:lumMod val="50000"/>
                </a:schemeClr>
              </a:solidFill>
              <a:effectLst>
                <a:glow rad="53099">
                  <a:schemeClr val="accent6">
                    <a:satMod val="180000"/>
                    <a:alpha val="3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683568" y="836712"/>
            <a:ext cx="36004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>
            <a:off x="1619672" y="856006"/>
            <a:ext cx="36004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646611" y="1628800"/>
            <a:ext cx="36004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1492361" y="1628800"/>
            <a:ext cx="36004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748288" y="4501658"/>
            <a:ext cx="36004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719180" y="2276872"/>
            <a:ext cx="36004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2075473" y="2420888"/>
            <a:ext cx="36004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3203848" y="2420888"/>
            <a:ext cx="36004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640605" y="3140968"/>
            <a:ext cx="36004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1852401" y="3136954"/>
            <a:ext cx="36004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639206" y="3861048"/>
            <a:ext cx="36004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2076872" y="1628800"/>
            <a:ext cx="36004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2227873" y="5283696"/>
            <a:ext cx="36004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1079220" y="5301208"/>
            <a:ext cx="36004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3275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252520" cy="6858000"/>
          </a:xfrm>
          <a:ln>
            <a:solidFill>
              <a:schemeClr val="accent2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pPr marL="137160" indent="0">
              <a:buNone/>
            </a:pPr>
            <a:r>
              <a:rPr lang="ru-RU" sz="6000" b="1" i="1" baseline="-25000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Второй закон Ньютона в импульсной форме:</a:t>
            </a:r>
          </a:p>
          <a:p>
            <a:pPr marL="137160" indent="0">
              <a:buNone/>
            </a:pPr>
            <a:r>
              <a:rPr lang="ru-RU" sz="6000" b="1" i="1" baseline="-250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Импульс силы равен </a:t>
            </a:r>
          </a:p>
          <a:p>
            <a:pPr marL="137160" indent="0">
              <a:buNone/>
            </a:pPr>
            <a:r>
              <a:rPr lang="ru-RU" sz="6000" b="1" i="1" baseline="-250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изменению импульса </a:t>
            </a:r>
          </a:p>
          <a:p>
            <a:pPr marL="137160" indent="0">
              <a:buNone/>
            </a:pPr>
            <a:r>
              <a:rPr lang="ru-RU" sz="6000" b="1" i="1" baseline="-250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тела. </a:t>
            </a:r>
          </a:p>
          <a:p>
            <a:pPr marL="137160" indent="0">
              <a:buNone/>
            </a:pPr>
            <a:endParaRPr lang="ru-RU" sz="9600" b="1" i="1" baseline="-250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37160" indent="0">
              <a:buNone/>
            </a:pPr>
            <a:r>
              <a:rPr lang="ru-RU" sz="6000" b="1" i="1" baseline="-25000" dirty="0" smtClean="0">
                <a:solidFill>
                  <a:schemeClr val="accent2">
                    <a:lumMod val="75000"/>
                  </a:schemeClr>
                </a:solidFill>
              </a:rPr>
              <a:t>Импульс - векторная </a:t>
            </a:r>
            <a:r>
              <a:rPr lang="ru-RU" sz="6000" b="1" i="1" baseline="-25000" dirty="0">
                <a:solidFill>
                  <a:schemeClr val="accent2">
                    <a:lumMod val="75000"/>
                  </a:schemeClr>
                </a:solidFill>
              </a:rPr>
              <a:t>величина. Он всегда совпадает по направлению с вектором скорости.</a:t>
            </a:r>
          </a:p>
          <a:p>
            <a:pPr marL="137160" indent="0">
              <a:buNone/>
            </a:pPr>
            <a:endParaRPr lang="ru-RU" sz="6000" b="1" i="1" baseline="-25000" dirty="0">
              <a:solidFill>
                <a:schemeClr val="accent2">
                  <a:lumMod val="75000"/>
                </a:schemeClr>
              </a:solidFill>
            </a:endParaRPr>
          </a:p>
          <a:p>
            <a:pPr marL="137160" indent="0">
              <a:buNone/>
            </a:pPr>
            <a:endParaRPr lang="ru-RU" sz="60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7410" name="Picture 2" descr="C:\Users\алла\Downloads\im37 (1)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028700"/>
            <a:ext cx="3581381" cy="3840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3792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-99392"/>
            <a:ext cx="9144000" cy="6957392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3600" dirty="0">
                <a:solidFill>
                  <a:schemeClr val="accent2">
                    <a:lumMod val="75000"/>
                  </a:schemeClr>
                </a:solidFill>
              </a:rPr>
              <a:t>Если два или несколько тел взаимодействуют только между собой </a:t>
            </a:r>
            <a:endParaRPr lang="ru-RU" sz="36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137160" indent="0">
              <a:buNone/>
              <a:defRPr/>
            </a:pPr>
            <a:r>
              <a:rPr lang="ru-RU" sz="36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</a:rPr>
              <a:t>   ( </a:t>
            </a:r>
            <a:r>
              <a:rPr lang="ru-RU" sz="3600" dirty="0">
                <a:solidFill>
                  <a:schemeClr val="accent2">
                    <a:lumMod val="75000"/>
                  </a:schemeClr>
                </a:solidFill>
              </a:rPr>
              <a:t>не подвергаются </a:t>
            </a:r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</a:rPr>
              <a:t>воздействию        внешних </a:t>
            </a:r>
            <a:r>
              <a:rPr lang="ru-RU" sz="3600" dirty="0">
                <a:solidFill>
                  <a:schemeClr val="accent2">
                    <a:lumMod val="75000"/>
                  </a:schemeClr>
                </a:solidFill>
              </a:rPr>
              <a:t>сил), то эти тела образуют </a:t>
            </a:r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</a:rPr>
              <a:t>замкнутую систему</a:t>
            </a:r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  <a:endParaRPr lang="ru-RU" sz="3600" dirty="0">
              <a:solidFill>
                <a:schemeClr val="accent2">
                  <a:lumMod val="75000"/>
                </a:schemeClr>
              </a:solidFill>
            </a:endParaRPr>
          </a:p>
          <a:p>
            <a:pPr>
              <a:defRPr/>
            </a:pPr>
            <a:r>
              <a:rPr lang="ru-RU" sz="3600" dirty="0">
                <a:solidFill>
                  <a:schemeClr val="accent2">
                    <a:lumMod val="75000"/>
                  </a:schemeClr>
                </a:solidFill>
              </a:rPr>
              <a:t>Импульс каждого из тел, входящих в замкнутую систему может меняться в результате их взаимодействия друг с </a:t>
            </a:r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</a:rPr>
              <a:t>другом.</a:t>
            </a:r>
            <a:endParaRPr lang="ru-RU" sz="3600" dirty="0">
              <a:solidFill>
                <a:schemeClr val="accent2">
                  <a:lumMod val="75000"/>
                </a:schemeClr>
              </a:solidFill>
            </a:endParaRPr>
          </a:p>
          <a:p>
            <a:pPr>
              <a:defRPr/>
            </a:pPr>
            <a:r>
              <a:rPr lang="ru-RU" sz="3600" dirty="0">
                <a:solidFill>
                  <a:schemeClr val="accent2">
                    <a:lumMod val="75000"/>
                  </a:schemeClr>
                </a:solidFill>
              </a:rPr>
              <a:t>Для описания существует очень важный закон – </a:t>
            </a:r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</a:rPr>
              <a:t>закон </a:t>
            </a:r>
            <a:r>
              <a:rPr lang="ru-RU" sz="3600" dirty="0">
                <a:solidFill>
                  <a:schemeClr val="accent2">
                    <a:lumMod val="75000"/>
                  </a:schemeClr>
                </a:solidFill>
              </a:rPr>
              <a:t>сохранения </a:t>
            </a:r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</a:rPr>
              <a:t>импульса.</a:t>
            </a:r>
            <a:endParaRPr lang="ru-RU" sz="3600" dirty="0">
              <a:solidFill>
                <a:schemeClr val="accent2">
                  <a:lumMod val="75000"/>
                </a:schemeClr>
              </a:solidFill>
            </a:endParaRPr>
          </a:p>
          <a:p>
            <a:pPr marL="137160" indent="0">
              <a:buNone/>
            </a:pPr>
            <a:endParaRPr lang="ru-RU" sz="36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6465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txBody>
          <a:bodyPr>
            <a:noAutofit/>
          </a:bodyPr>
          <a:lstStyle/>
          <a:p>
            <a:pPr algn="l"/>
            <a:r>
              <a:rPr lang="ru-RU" sz="5400" i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Закон сохранения им пульса:</a:t>
            </a:r>
            <a:endParaRPr lang="ru-RU" sz="5400" i="1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4" name="Picture 12" descr="Картинка 380 из 518"/>
          <p:cNvPicPr>
            <a:picLocks noGrp="1" noChangeAspect="1" noChangeArrowheads="1" noCrop="1"/>
          </p:cNvPicPr>
          <p:nvPr>
            <p:ph idx="1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87388" y="692696"/>
            <a:ext cx="2857500" cy="2857500"/>
          </a:xfrm>
          <a:prstGeom prst="rect">
            <a:avLst/>
          </a:prstGeom>
          <a:noFill/>
        </p:spPr>
      </p:pic>
      <p:pic>
        <p:nvPicPr>
          <p:cNvPr id="5" name="Picture 14" descr="Картинка 433 из 514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5413687"/>
            <a:ext cx="2007095" cy="1505323"/>
          </a:xfrm>
          <a:prstGeom prst="rect">
            <a:avLst/>
          </a:prstGeom>
          <a:noFill/>
        </p:spPr>
      </p:pic>
      <p:pic>
        <p:nvPicPr>
          <p:cNvPr id="6" name="Picture 4" descr="C:\Users\галя\Desktop\анимация\Collb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5449083"/>
            <a:ext cx="1824202" cy="1368152"/>
          </a:xfrm>
          <a:prstGeom prst="rect">
            <a:avLst/>
          </a:prstGeom>
          <a:noFill/>
          <a:ln>
            <a:solidFill>
              <a:sysClr val="window" lastClr="FFFFFF">
                <a:lumMod val="50000"/>
              </a:sysClr>
            </a:solidFill>
          </a:ln>
        </p:spPr>
      </p:pic>
      <p:pic>
        <p:nvPicPr>
          <p:cNvPr id="7" name="Picture 3" descr="C:\Users\галя\Desktop\анимация\Collc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92280" y="5474698"/>
            <a:ext cx="1844402" cy="1383302"/>
          </a:xfrm>
          <a:prstGeom prst="rect">
            <a:avLst/>
          </a:prstGeom>
          <a:noFill/>
          <a:ln>
            <a:solidFill>
              <a:sysClr val="window" lastClr="FFFFFF">
                <a:lumMod val="50000"/>
              </a:sysClr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107504" y="1196752"/>
            <a:ext cx="626469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Векторная сумма импульсов замкнутой системы тел не изменяется.</a:t>
            </a:r>
            <a:endParaRPr lang="ru-RU" sz="5400" b="1" i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22867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алла\Downloads\0007-007-Uprugij-udar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3389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3688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539</TotalTime>
  <Words>857</Words>
  <Application>Microsoft Office PowerPoint</Application>
  <PresentationFormat>Экран (4:3)</PresentationFormat>
  <Paragraphs>120</Paragraphs>
  <Slides>25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7" baseType="lpstr">
      <vt:lpstr>Апекс</vt:lpstr>
      <vt:lpstr>Формула</vt:lpstr>
      <vt:lpstr>Импульс. Закон сохранения импульса.</vt:lpstr>
      <vt:lpstr>О неизменности в мире …</vt:lpstr>
      <vt:lpstr>Импульс. Закон сохранения импульса.</vt:lpstr>
      <vt:lpstr>Объясните явления…</vt:lpstr>
      <vt:lpstr>Презентация PowerPoint</vt:lpstr>
      <vt:lpstr>Презентация PowerPoint</vt:lpstr>
      <vt:lpstr>Презентация PowerPoint</vt:lpstr>
      <vt:lpstr>Закон сохранения им пульса:</vt:lpstr>
      <vt:lpstr>Презентация PowerPoint</vt:lpstr>
      <vt:lpstr>Абсолютно упругий удар — модель соударения, при которой полная кинетическая энергия системы сохраняется</vt:lpstr>
      <vt:lpstr>Презентация PowerPoint</vt:lpstr>
      <vt:lpstr> Центральный абсолютно упругий удар </vt:lpstr>
      <vt:lpstr>После нецентрального  упругого соударения шары разлетаются под некоторым углом друг к другу </vt:lpstr>
      <vt:lpstr>Презентация PowerPoint</vt:lpstr>
      <vt:lpstr> Абсолютно неупругий удар — удар, в результате которого компоненты скоростей тел становятся равными </vt:lpstr>
      <vt:lpstr>Реактивное движение</vt:lpstr>
      <vt:lpstr>Презентация PowerPoint</vt:lpstr>
      <vt:lpstr>Презентация PowerPoint</vt:lpstr>
      <vt:lpstr>Реактивное движение в живой природе: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алла</dc:creator>
  <cp:lastModifiedBy>Марат</cp:lastModifiedBy>
  <cp:revision>63</cp:revision>
  <dcterms:created xsi:type="dcterms:W3CDTF">2015-08-14T11:09:49Z</dcterms:created>
  <dcterms:modified xsi:type="dcterms:W3CDTF">2024-09-21T05:34:00Z</dcterms:modified>
</cp:coreProperties>
</file>