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4" r:id="rId8"/>
    <p:sldId id="261" r:id="rId9"/>
    <p:sldId id="263" r:id="rId10"/>
    <p:sldId id="265" r:id="rId11"/>
    <p:sldId id="266" r:id="rId12"/>
    <p:sldId id="267" r:id="rId13"/>
    <p:sldId id="271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8E78D-D880-FDB1-A823-A24377188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Пожарная техника  на объектах железнодорожного транспорта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DFB502-C813-FB9C-E253-6B9C491964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8C8010-6938-D6C6-8250-A3300DBE8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387" y="4867423"/>
            <a:ext cx="3993226" cy="19905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9676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1A2A0C-9C6F-F514-023E-2D0BCF2D1A20}"/>
              </a:ext>
            </a:extLst>
          </p:cNvPr>
          <p:cNvSpPr txBox="1"/>
          <p:nvPr/>
        </p:nvSpPr>
        <p:spPr>
          <a:xfrm>
            <a:off x="562708" y="211016"/>
            <a:ext cx="1102906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Поезда 1 категории оснащают специальной системой совмещенного пожаротушения. Ее месторасположение на отдельной площадке. Состоит она из двух емкостей, объемом 10м³.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первой цистерне находится песок и огнетушащий порошок.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Во второй — диоксид углерода.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Объединяют их между собой трубами, через которые углерод выдавливает огнетушащие вещества. Первая емкость оснащена пневмосистемой, которая перемешивает песок и порошок, чтобы избежать их утрамбовки.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Вагоны состава всегда выкрашены в красный цвет и обозначены двумя яркими белыми полосами. Ширина нижней равна 230 мм, верхней — 80 мм. Наличие белой надписи «пожарный поезд» — обязательно.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За каждым пожарным поездом закрепляются участки обслуживания.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1428079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B46A64-F1E2-0245-913B-C775EDDF823D}"/>
              </a:ext>
            </a:extLst>
          </p:cNvPr>
          <p:cNvSpPr txBox="1"/>
          <p:nvPr/>
        </p:nvSpPr>
        <p:spPr>
          <a:xfrm>
            <a:off x="520506" y="-98474"/>
            <a:ext cx="11071274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вызова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Причинами выезда пожарно-спасательного состава являются следующие возгорания: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поездах;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станциях;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объектах железнодорожной системы;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природных ресурсах, расстояние до расположения которых, не превышает технических возможностей состава.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аварийно-спасательных работ в железнодорожном подвижном составе;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Также, к явным причинам вызова относятся аварии, крушения железнодорожного транспорта, внеплановые ситуации, связанные с опасными грузами. Вызов поезда осуществляет руководитель МЧС на региональном уровне, используя диспетчерскую службу РЖД.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Право вызова пожарных поездов имеют должностные лица МЧС России в соответствии с законодательством Российской Федерации.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Вызов пожарного поезда производится через диспетчерские службы ОАО "РЖД"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733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AB46383-6B1F-F190-DB05-D906201E92E2}"/>
              </a:ext>
            </a:extLst>
          </p:cNvPr>
          <p:cNvSpPr txBox="1"/>
          <p:nvPr/>
        </p:nvSpPr>
        <p:spPr>
          <a:xfrm>
            <a:off x="337625" y="281354"/>
            <a:ext cx="1146516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Движение поезда к месту пожара осуществляется на максимальной скорости, без остановок. Для этого весь железнодорожный транспорт, находящийся на пути следования состава, отправляют на запасные пути.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составом лежит на начальнике поезда.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Местоположение пожарного поезда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Эшелон размещается на станции, путь от которой до места конечного назначения, он сможет покрыть за 1,5 – 2 часа. Наиболее часто это крупная станция пассажирского, грузового или сортировочного назначения. Местоположение пожарного поезда определяется специальной комиссией, которая проверяет все необходимые условия.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Место дислокации должно быть оснащено не только бытовыми помещениями для личного состава, но и складом ГСМ, мастерской, гидрантом, телефонной линией, тренировочным залом. Запрещено нахождение других составов на месте расположения пожарной техники.</a:t>
            </a:r>
          </a:p>
        </p:txBody>
      </p:sp>
    </p:spTree>
    <p:extLst>
      <p:ext uri="{BB962C8B-B14F-4D97-AF65-F5344CB8AC3E}">
        <p14:creationId xmlns:p14="http://schemas.microsoft.com/office/powerpoint/2010/main" val="841161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C2D646-2247-5267-7AFE-98D2D7B8050E}"/>
              </a:ext>
            </a:extLst>
          </p:cNvPr>
          <p:cNvSpPr txBox="1"/>
          <p:nvPr/>
        </p:nvSpPr>
        <p:spPr>
          <a:xfrm>
            <a:off x="562707" y="1012874"/>
            <a:ext cx="1128228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Отправление пожарного поезда в пределах участка обслуживания производится на основании оперативного приказа старшего дорожного диспетчера (руководителя смены), а в пределах железнодорожных станций - дежурного по железнодорожной станции.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Ответственность за своевременное отправление, беспрепятственное проследование, прибытие пожарного поезда к месту пожара и возвращение его на железнодорожные пути постоянной стоянки возлагается на старшего дорожного диспетчера (руководителя смены) и дежурного по железнодорожной станции.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оказания помощи в тушении пожара на соседней железной дороге пожарные поезда отправляются на основании письменного запроса железной дороги, на участке которой возник пожар, по приказу главного диспетчера Центральной дирекции управления движением ОАО "РЖД"</a:t>
            </a:r>
          </a:p>
        </p:txBody>
      </p:sp>
    </p:spTree>
    <p:extLst>
      <p:ext uri="{BB962C8B-B14F-4D97-AF65-F5344CB8AC3E}">
        <p14:creationId xmlns:p14="http://schemas.microsoft.com/office/powerpoint/2010/main" val="1432910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EB7056-81D9-D429-0131-FB39F1D35B1A}"/>
              </a:ext>
            </a:extLst>
          </p:cNvPr>
          <p:cNvSpPr txBox="1"/>
          <p:nvPr/>
        </p:nvSpPr>
        <p:spPr>
          <a:xfrm>
            <a:off x="211015" y="225084"/>
            <a:ext cx="1169025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пути постоянной стоянки пожарного поезда должны быть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неэлектрифицироваными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Не допускается занимать иным железнодорожным подвижным составом железнодорожные пути постоянной стоянки пожарных поездов.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 месту вызова пожарные поезда отправляются по приказу дежурного поездного диспетчера в срок 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10 мин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сообщения начальника пожарного поезда.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Запрещается привлекать пожарные поезда для выполнения иных задач.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0FCAEA-3FA2-02E3-5CC6-BDCA2FF41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99" y="3641405"/>
            <a:ext cx="4684541" cy="29915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C8264B-08FC-DF9D-8099-8893D6FA2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141" y="3641405"/>
            <a:ext cx="5655213" cy="29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22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93C579-3B05-4199-28F3-55D561317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59"/>
            <a:ext cx="5655212" cy="5686049"/>
          </a:xfrm>
          <a:prstGeom prst="rect">
            <a:avLst/>
          </a:prstGeo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7C5D846C-5F0E-11DD-571C-0F45CC4C0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5212" y="365759"/>
            <a:ext cx="6536788" cy="5686049"/>
          </a:xfrm>
        </p:spPr>
        <p:txBody>
          <a:bodyPr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ПОЕЗД: 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НАЗНАЧЕНИЕ, ВИДЫ И ИХ ХАРАКТЕРИСТИКИ.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первую очередь, представляет собой техническое средство для тушения очагов возгорания любой площади. Также первостепенной задачей выступает спасение людей.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Являясь независимым и достаточно мобильным транспортом, состав способен гасить очаги возгорания, возникшие не только на железнодорожных путях, но и локализующиеся недалеко них. Расстояние от ЖД полотна до пожара, на котором сможет функционировать поезд, полностью зависит от его характеристик.</a:t>
            </a:r>
          </a:p>
        </p:txBody>
      </p:sp>
    </p:spTree>
    <p:extLst>
      <p:ext uri="{BB962C8B-B14F-4D97-AF65-F5344CB8AC3E}">
        <p14:creationId xmlns:p14="http://schemas.microsoft.com/office/powerpoint/2010/main" val="1181779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1A097F-15EF-8E33-69B3-795F060BB7F2}"/>
              </a:ext>
            </a:extLst>
          </p:cNvPr>
          <p:cNvSpPr txBox="1"/>
          <p:nvPr/>
        </p:nvSpPr>
        <p:spPr>
          <a:xfrm>
            <a:off x="844062" y="1083275"/>
            <a:ext cx="1100093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Пожарно-спасательная техника железной дороги способна погасить обширный очаг возгорания. Один состав может полноценно заменить собой технику 4 пожарных частей или 30 пожарных авто. Использование такой техники обосновано как для ликвидации очагов возгорания, так и для сбора пролитых химических, горючих и смазочных веществ.</a:t>
            </a:r>
          </a:p>
          <a:p>
            <a:endParaRPr lang="ru-RU" sz="2400" dirty="0"/>
          </a:p>
          <a:p>
            <a:r>
              <a:rPr lang="ru-RU" sz="2400" dirty="0"/>
              <a:t>РЖД владеет более чем 300 единицами пожарных составов, каждый из которых обслуживает отдельную территорию. В пределах этого участка поезд имеет постоянное месторасположение на определенной станции.</a:t>
            </a:r>
          </a:p>
          <a:p>
            <a:endParaRPr lang="ru-RU" sz="2400" dirty="0"/>
          </a:p>
          <a:p>
            <a:r>
              <a:rPr lang="ru-RU" sz="2400" dirty="0"/>
              <a:t>Данная спецтехника используется для гашения возгораний не только на стационарных объектах РЖД, но и большинства крупных возгораний в районе доступности</a:t>
            </a:r>
          </a:p>
        </p:txBody>
      </p:sp>
    </p:spTree>
    <p:extLst>
      <p:ext uri="{BB962C8B-B14F-4D97-AF65-F5344CB8AC3E}">
        <p14:creationId xmlns:p14="http://schemas.microsoft.com/office/powerpoint/2010/main" val="2790876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788414-2169-B5B9-FA9D-2C5766CD7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365760"/>
            <a:ext cx="10789920" cy="613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C5A281-5F56-1435-F21B-1BBEF0BE7119}"/>
              </a:ext>
            </a:extLst>
          </p:cNvPr>
          <p:cNvSpPr txBox="1"/>
          <p:nvPr/>
        </p:nvSpPr>
        <p:spPr>
          <a:xfrm>
            <a:off x="478302" y="72860"/>
            <a:ext cx="11713698" cy="7386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эшелоны подразделяют на две категории. Обязательный состав 2 категории включает в себя следующее оснащение: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400" b="1" dirty="0"/>
              <a:t>                                                                цистерны для воды;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                  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                                        </a:t>
            </a:r>
          </a:p>
          <a:p>
            <a:r>
              <a:rPr lang="ru-RU" sz="2400" b="1" dirty="0"/>
              <a:t>                                                                вагоны с насосами, со спецоборудованием,</a:t>
            </a:r>
          </a:p>
          <a:p>
            <a:r>
              <a:rPr lang="ru-RU" sz="2400" b="1" dirty="0"/>
              <a:t>                                                                с местами для пожарных;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</a:t>
            </a:r>
          </a:p>
          <a:p>
            <a:r>
              <a:rPr lang="ru-RU" dirty="0"/>
              <a:t>                                                                       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4A9837-4E14-9931-B303-677039DC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07" y="1041009"/>
            <a:ext cx="4818187" cy="27713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45B737-7986-7624-9840-44245749D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02" y="3981157"/>
            <a:ext cx="4818186" cy="25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8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F97789-B1B8-549B-AD01-45DCBE7184AE}"/>
              </a:ext>
            </a:extLst>
          </p:cNvPr>
          <p:cNvSpPr txBox="1"/>
          <p:nvPr/>
        </p:nvSpPr>
        <p:spPr>
          <a:xfrm>
            <a:off x="6907238" y="3961841"/>
            <a:ext cx="42062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рукава</a:t>
            </a:r>
            <a:r>
              <a:rPr lang="ru-RU" b="1" dirty="0"/>
              <a:t>;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1E1C20-0E10-F15D-5659-B77436140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14" y="602733"/>
            <a:ext cx="5698586" cy="26398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86C75F-1989-DE34-9F5F-067235DDCA8C}"/>
              </a:ext>
            </a:extLst>
          </p:cNvPr>
          <p:cNvSpPr txBox="1"/>
          <p:nvPr/>
        </p:nvSpPr>
        <p:spPr>
          <a:xfrm>
            <a:off x="6907237" y="1434905"/>
            <a:ext cx="49658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пенообразователь;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08373B-5CEB-85C8-8A7E-83DD87D1A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14" y="3615397"/>
            <a:ext cx="5698585" cy="308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6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B09FCC-10DD-B54F-08ED-489D7374EB26}"/>
              </a:ext>
            </a:extLst>
          </p:cNvPr>
          <p:cNvSpPr txBox="1"/>
          <p:nvPr/>
        </p:nvSpPr>
        <p:spPr>
          <a:xfrm>
            <a:off x="7033846" y="2757268"/>
            <a:ext cx="44875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емкость со сжатым воздухом или оборудование для его получения;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3EB297-051D-1DA9-0410-916D63103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58" y="393895"/>
            <a:ext cx="5880296" cy="573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0AF4E8-75DD-F741-4E49-F6551862B5A2}"/>
              </a:ext>
            </a:extLst>
          </p:cNvPr>
          <p:cNvSpPr txBox="1"/>
          <p:nvPr/>
        </p:nvSpPr>
        <p:spPr>
          <a:xfrm>
            <a:off x="140677" y="295422"/>
            <a:ext cx="119012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Поезда 1 категории обладают увеличенной комплектацией в которую, кроме всего вышеперечисленного включены: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  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A22E27-3B86-F732-C6C0-C263B9E73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23" y="1350498"/>
            <a:ext cx="10860259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8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2C9235-4D2F-2A0D-4DEA-AE8CD8A094CA}"/>
              </a:ext>
            </a:extLst>
          </p:cNvPr>
          <p:cNvSpPr txBox="1"/>
          <p:nvPr/>
        </p:nvSpPr>
        <p:spPr>
          <a:xfrm>
            <a:off x="464233" y="474345"/>
            <a:ext cx="11507373" cy="7940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Поезда 1 категории обладают увеличенной комплектацией в которую, кроме всего вышеперечисленного включены: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грузовой вагон;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контейнеры, в которых находятся инструменты, средства защиты, специальные приспособления и оборудования, размещенные на грузовой платформе;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пустые цистерны для сбора химических веществ, горюче-смазочных материалов;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Руководством РЖД предусмотрена и другая укомплектовка составов 1 категории, в зависимости от сложившейся ситуации и типа пожара.</a:t>
            </a:r>
          </a:p>
          <a:p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любом пожарном железнодорожном составе присутствуют: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осветительное оборудование;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громкоговорители;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пожарный инструмент;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специальные устройства для ликвидации очагов возгорания;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радиостанции.</a:t>
            </a:r>
          </a:p>
          <a:p>
            <a:endParaRPr lang="ru-RU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141732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{B42900A3-C6A5-400F-ACB5-039216A90D8B}TF84f8bd34-e664-4dff-80e6-54cad708313b1c1132ee-051130f683aa</Template>
  <TotalTime>177</TotalTime>
  <Words>879</Words>
  <Application>Microsoft Office PowerPoint</Application>
  <PresentationFormat>Широкоэкранный</PresentationFormat>
  <Paragraphs>102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 Light</vt:lpstr>
      <vt:lpstr>Rockwell</vt:lpstr>
      <vt:lpstr>Times New Roman</vt:lpstr>
      <vt:lpstr>Wingdings</vt:lpstr>
      <vt:lpstr>Атлас</vt:lpstr>
      <vt:lpstr>Пожарная техника  на объектах железнодорожного транспорта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18</cp:revision>
  <dcterms:created xsi:type="dcterms:W3CDTF">2026-03-27T17:00:22Z</dcterms:created>
  <dcterms:modified xsi:type="dcterms:W3CDTF">2026-03-27T19:57:25Z</dcterms:modified>
</cp:coreProperties>
</file>