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sldIdLst>
    <p:sldId id="382" r:id="rId2"/>
    <p:sldId id="258" r:id="rId3"/>
    <p:sldId id="332" r:id="rId4"/>
    <p:sldId id="265" r:id="rId5"/>
    <p:sldId id="321" r:id="rId6"/>
    <p:sldId id="322" r:id="rId7"/>
    <p:sldId id="333" r:id="rId8"/>
    <p:sldId id="334" r:id="rId9"/>
    <p:sldId id="337" r:id="rId10"/>
    <p:sldId id="336" r:id="rId11"/>
    <p:sldId id="335" r:id="rId12"/>
    <p:sldId id="338" r:id="rId13"/>
    <p:sldId id="339" r:id="rId14"/>
    <p:sldId id="341" r:id="rId15"/>
    <p:sldId id="342" r:id="rId16"/>
    <p:sldId id="340" r:id="rId17"/>
    <p:sldId id="358" r:id="rId18"/>
    <p:sldId id="343" r:id="rId19"/>
    <p:sldId id="344" r:id="rId20"/>
    <p:sldId id="345" r:id="rId21"/>
    <p:sldId id="359" r:id="rId22"/>
    <p:sldId id="346" r:id="rId23"/>
    <p:sldId id="349" r:id="rId24"/>
    <p:sldId id="348" r:id="rId25"/>
    <p:sldId id="353" r:id="rId26"/>
    <p:sldId id="354" r:id="rId27"/>
    <p:sldId id="352" r:id="rId28"/>
    <p:sldId id="351" r:id="rId29"/>
    <p:sldId id="356" r:id="rId30"/>
    <p:sldId id="360" r:id="rId31"/>
    <p:sldId id="361" r:id="rId32"/>
    <p:sldId id="347" r:id="rId33"/>
    <p:sldId id="362" r:id="rId34"/>
    <p:sldId id="355" r:id="rId35"/>
    <p:sldId id="365" r:id="rId36"/>
    <p:sldId id="366" r:id="rId37"/>
    <p:sldId id="274" r:id="rId38"/>
    <p:sldId id="275" r:id="rId39"/>
    <p:sldId id="276" r:id="rId40"/>
    <p:sldId id="278" r:id="rId41"/>
    <p:sldId id="380" r:id="rId42"/>
    <p:sldId id="364" r:id="rId43"/>
    <p:sldId id="375" r:id="rId44"/>
    <p:sldId id="350" r:id="rId45"/>
    <p:sldId id="269" r:id="rId46"/>
    <p:sldId id="369" r:id="rId47"/>
    <p:sldId id="373" r:id="rId48"/>
    <p:sldId id="368" r:id="rId49"/>
    <p:sldId id="372" r:id="rId50"/>
    <p:sldId id="371" r:id="rId51"/>
    <p:sldId id="376" r:id="rId52"/>
    <p:sldId id="374" r:id="rId53"/>
    <p:sldId id="377" r:id="rId54"/>
    <p:sldId id="379" r:id="rId55"/>
    <p:sldId id="327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79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162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019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69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6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3.emf"/><Relationship Id="rId5" Type="http://schemas.openxmlformats.org/officeDocument/2006/relationships/image" Target="../media/image21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60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79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Relationship Id="rId14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339933"/>
            <a:ext cx="9144000" cy="804835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организации движения поездов при возникновении аварийных и нестандартных ситуаций на перегоне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9087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" y="4311399"/>
            <a:ext cx="9021170" cy="25408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6824" y="4611231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Диспетчер поездной, получив сообщение о вынужденной остановке поезда на перегоне или станции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5)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получив сообщение о результатах осмотра поезда, совместно с диспетчером по району управления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принимает решение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порядке пропуска поездов и о проведении аварийно-восстановительных мероприятий;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делает соответствующие отметки на графике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исполненного движения поездов (в автоматизированной системе управления при ее наличии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" r="2116"/>
          <a:stretch/>
        </p:blipFill>
        <p:spPr bwMode="auto">
          <a:xfrm>
            <a:off x="502919" y="321187"/>
            <a:ext cx="7878224" cy="428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66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" y="4311399"/>
            <a:ext cx="9021170" cy="25408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311399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Машинист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восстановительного поезда, пожарного поезда, специального самоходного подвижного состава и вспомогательных локомотивов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вынужденной остановке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железнодорожной станции на перегон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обязан: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1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остановить поезд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по возможности, на площадке и прямом участке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если не требуется экстренной остановки;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2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привести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действие автотормоза поезда и вспомогательный тормоз локомотива, на специальном самоходном подвижном составе – автотормоза, а при наличии приборов управления и вспомогательный тормоз;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4"/>
          <a:stretch/>
        </p:blipFill>
        <p:spPr bwMode="auto">
          <a:xfrm>
            <a:off x="1014566" y="354094"/>
            <a:ext cx="6400117" cy="406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425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87901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Машинист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восстановительного поезда, пожарного поезда, специального самоходного подвижного состава и вспомогательных локомотивов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вынужденной остановке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железнодорожной станции на перегон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обязан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3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немедленно объявить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радиосвязи об остановке машинистам поездов, следующих по перегону, и дежурным по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станциям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ограничивающим перегон, которые должны </a:t>
            </a:r>
            <a:r>
              <a:rPr lang="ru-RU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немедленно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доложить об этом диспетчеру поездному. Машинист пассажирского поезда обязан сообщить о причине остановки начальнику (механику-бригадиру) пассажирского поезда по радиосвязи или устройствам технологической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электросвязи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 машинист специального самоходного подвижного состава – руководителю работ в хозяйственном поезде;</a:t>
            </a: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6"/>
          <a:stretch/>
        </p:blipFill>
        <p:spPr bwMode="auto">
          <a:xfrm>
            <a:off x="1112193" y="390866"/>
            <a:ext cx="6919613" cy="329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262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44" y="4660395"/>
            <a:ext cx="9021170" cy="1822701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Машинист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восстановительного поезда, пожарного поезда, специального самоходного подвижного состава и вспомогательных локомотивов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вынужденной остановке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железнодорожной станции на перегон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обязан: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4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 причины остановки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возможность дальнейшего следования, если остановка поезда не связана с задержкой у светофора с запрещающим показанием;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0" y="402336"/>
            <a:ext cx="8922070" cy="401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431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200401"/>
            <a:ext cx="9144000" cy="3657599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Машинист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восстановительного поезда, пожарного поезда, специального самоходного подвижного состава и вспомогательных локомотивов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вынужденной остановке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железнодорожной станции на перегон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обязан: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5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действие стояночный тормоз локомотива, мотор-вагонного подвижного состава, специального самоходного подвижного состава и подать сигнал для приведения в действие имеющихся в составе стояночных тормозов (проводниками пассажирских вагонов, кондукторами, руководителем работ в хозяйственном поезде), если движение поезда не может быть возобновлено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20 минут и более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нет возможности удержать поезд на месте на автотормозах. В поездах, где такие работники отсутствуют, помощник машиниста должен уложить под колеса вагонов имеющиеся на локомотиве (мотор-вагонном подвижном составе) тормозные башмаки, а при недостатке их, дополнительно привести в действие стояночные тормоза вагонов в соответствии с порядком, установленным локальным нормативным актом 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"/>
          <a:stretch/>
        </p:blipFill>
        <p:spPr bwMode="auto">
          <a:xfrm>
            <a:off x="5010912" y="419787"/>
            <a:ext cx="3892422" cy="276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39" y="419786"/>
            <a:ext cx="4178965" cy="276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291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" y="3495675"/>
            <a:ext cx="9021170" cy="3356605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Машинист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восстановительного поезда, пожарного поезда, специального самоходного подвижного состава и вспомогательных локомотивов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вынужденной остановке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железнодорожной станции на перегон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обязан: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6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поездной радиосвязи или устройствам технологической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дежурному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диспетчеру поездному о причинах остановки и необходимых мерах по ликвидации возникших препятствий для движения. При неисправности поездной радиосвязи или устройствам технологической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дежурному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диспетчеру поездному передать с ближайшего пункта, имеющего телефонную связь (через помощника машиниста, кондуктора, проводника пассажирского вагона, руководителя работ в хозяйственном поезде);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277" y="367543"/>
            <a:ext cx="5670067" cy="319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224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41020"/>
            <a:ext cx="9144000" cy="18169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Машинист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восстановительного поезда, пожарного поезда, специального самоходного подвижного состава и вспомогательных локомотивов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вынужденной остановке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железнодорожной станции на перегон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обязан: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со всеми работниками, обслуживающими поезд,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меры к устранению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возникшего препятствия для движения, а в необходимых случаях обеспечить ограждение поезда и смежного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70"/>
          <a:stretch/>
        </p:blipFill>
        <p:spPr bwMode="auto">
          <a:xfrm>
            <a:off x="248411" y="369781"/>
            <a:ext cx="8707173" cy="467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44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t="9440"/>
          <a:stretch/>
        </p:blipFill>
        <p:spPr>
          <a:xfrm>
            <a:off x="54591" y="307075"/>
            <a:ext cx="6242845" cy="36659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(1мин) Доклад ТЧМ о сходе локомотива,габарит по соседнему пути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1350" y="507130"/>
            <a:ext cx="609600" cy="609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591" y="371726"/>
            <a:ext cx="914400" cy="914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№7 п.2) 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83251" y="1092671"/>
            <a:ext cx="2719805" cy="20313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/>
              <a:t>Уведомление №</a:t>
            </a:r>
            <a:r>
              <a:rPr lang="ru-RU" sz="1400" b="1" i="1" dirty="0" smtClean="0">
                <a:solidFill>
                  <a:srgbClr val="002060"/>
                </a:solidFill>
              </a:rPr>
              <a:t>1</a:t>
            </a:r>
            <a:r>
              <a:rPr lang="ru-RU" sz="1400" b="1" i="1" dirty="0" smtClean="0"/>
              <a:t> </a:t>
            </a:r>
          </a:p>
          <a:p>
            <a:pPr algn="ctr"/>
            <a:r>
              <a:rPr lang="ru-RU" sz="1400" b="1" i="1" dirty="0" smtClean="0"/>
              <a:t>Время </a:t>
            </a:r>
            <a:r>
              <a:rPr lang="ru-RU" sz="1400" b="1" i="1" dirty="0" smtClean="0">
                <a:solidFill>
                  <a:srgbClr val="002060"/>
                </a:solidFill>
              </a:rPr>
              <a:t>18 </a:t>
            </a:r>
            <a:r>
              <a:rPr lang="ru-RU" sz="1400" b="1" i="1" dirty="0" smtClean="0"/>
              <a:t>час </a:t>
            </a:r>
            <a:r>
              <a:rPr lang="ru-RU" sz="1400" b="1" i="1" dirty="0" smtClean="0">
                <a:solidFill>
                  <a:srgbClr val="002060"/>
                </a:solidFill>
              </a:rPr>
              <a:t>15 </a:t>
            </a:r>
            <a:r>
              <a:rPr lang="ru-RU" sz="1400" b="1" i="1" dirty="0" smtClean="0"/>
              <a:t>мин</a:t>
            </a:r>
          </a:p>
          <a:p>
            <a:pPr algn="just"/>
            <a:r>
              <a:rPr lang="ru-RU" sz="1400" b="1" i="1" dirty="0" smtClean="0"/>
              <a:t>Я, ТЧМ поезда №</a:t>
            </a:r>
            <a:r>
              <a:rPr lang="ru-RU" sz="1400" b="1" i="1" dirty="0" smtClean="0">
                <a:solidFill>
                  <a:srgbClr val="002060"/>
                </a:solidFill>
              </a:rPr>
              <a:t>2502,</a:t>
            </a:r>
            <a:r>
              <a:rPr lang="ru-RU" sz="1400" b="1" i="1" dirty="0" smtClean="0"/>
              <a:t> остановился по  </a:t>
            </a:r>
            <a:r>
              <a:rPr lang="ru-RU" sz="1400" b="1" i="1" dirty="0" smtClean="0">
                <a:solidFill>
                  <a:srgbClr val="002060"/>
                </a:solidFill>
              </a:rPr>
              <a:t>четному</a:t>
            </a:r>
            <a:r>
              <a:rPr lang="ru-RU" sz="1400" b="1" i="1" dirty="0" smtClean="0"/>
              <a:t> пути перегона </a:t>
            </a:r>
            <a:r>
              <a:rPr lang="ru-RU" sz="1400" b="1" i="1" dirty="0" smtClean="0">
                <a:solidFill>
                  <a:srgbClr val="002060"/>
                </a:solidFill>
              </a:rPr>
              <a:t>Бор - Рог  </a:t>
            </a:r>
            <a:r>
              <a:rPr lang="ru-RU" sz="1400" b="1" i="1" dirty="0" smtClean="0"/>
              <a:t>на </a:t>
            </a:r>
            <a:r>
              <a:rPr lang="ru-RU" sz="1400" b="1" i="1" dirty="0" smtClean="0">
                <a:solidFill>
                  <a:srgbClr val="002060"/>
                </a:solidFill>
              </a:rPr>
              <a:t>586</a:t>
            </a:r>
            <a:r>
              <a:rPr lang="ru-RU" sz="1400" b="1" i="1" dirty="0" smtClean="0"/>
              <a:t> км </a:t>
            </a:r>
          </a:p>
          <a:p>
            <a:pPr algn="just"/>
            <a:r>
              <a:rPr lang="ru-RU" sz="1400" b="1" i="1" dirty="0" smtClean="0">
                <a:solidFill>
                  <a:srgbClr val="002060"/>
                </a:solidFill>
              </a:rPr>
              <a:t>7</a:t>
            </a:r>
            <a:r>
              <a:rPr lang="ru-RU" sz="1400" b="1" i="1" dirty="0" smtClean="0"/>
              <a:t> пк по причине </a:t>
            </a:r>
            <a:r>
              <a:rPr lang="ru-RU" sz="1400" b="1" i="1" dirty="0" smtClean="0">
                <a:solidFill>
                  <a:srgbClr val="002060"/>
                </a:solidFill>
              </a:rPr>
              <a:t>неисправности локомотива</a:t>
            </a:r>
            <a:r>
              <a:rPr lang="ru-RU" sz="1400" b="1" i="1" dirty="0" smtClean="0"/>
              <a:t>. Прошу оказать помощь. ТЧМ </a:t>
            </a:r>
            <a:r>
              <a:rPr lang="ru-RU" sz="1400" b="1" i="1" dirty="0" smtClean="0">
                <a:solidFill>
                  <a:srgbClr val="002060"/>
                </a:solidFill>
              </a:rPr>
              <a:t>Тишин</a:t>
            </a:r>
          </a:p>
          <a:p>
            <a:pPr algn="just"/>
            <a:r>
              <a:rPr lang="ru-RU" sz="1400" b="1" i="1" dirty="0" smtClean="0"/>
              <a:t>Принял ДНЦ </a:t>
            </a:r>
            <a:r>
              <a:rPr lang="ru-RU" sz="1400" b="1" i="1" dirty="0" smtClean="0">
                <a:solidFill>
                  <a:srgbClr val="002060"/>
                </a:solidFill>
              </a:rPr>
              <a:t>Перов</a:t>
            </a:r>
            <a:endParaRPr lang="ru-RU" sz="1400" b="1" i="1" dirty="0">
              <a:solidFill>
                <a:srgbClr val="002060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0" y="3965068"/>
            <a:ext cx="9144000" cy="28929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затребовании помощи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машинист (помощник машиниста) остановившегося на перегоне поезда обязан сообщить дежурному по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диспетчеру поездному, на каком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километре и пикете находится голова поезда, в связи с чем требуется помощь и время ее затребования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использовании локомотива для доставки письменного требования (при отсутствии технологической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электросвязи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дежурным по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диспетчером поездным) разрешается отцепить локомотив от состава лишь после закрепления вагонов от самопроизвольного движения укладкой под колеса вагонов тормозных башмаков и приведения в действие стояночных тормозов. Перед отцепкой локомотива от состава приводятся в действие автотормоза оставляемых вагонов (полным открытием концевого крана).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95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42755"/>
            <a:ext cx="9144000" cy="6617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разрешается использование локомотива пассажирского поезда для доставки требования 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станцию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4632"/>
            <a:ext cx="9097583" cy="386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45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53001"/>
            <a:ext cx="9144000" cy="19049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Если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условиям профиля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котором расположен состав остановившегося поезда, имеющихся средств для закрепления вагонов недостаточно,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отцеплять локомотив от состава запрещается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При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необходимости на двухпутных перегонах для доставки дежурному по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письменного требования о помощи разрешается использовать локомотивную бригаду встречного поезда.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310" t="16030" r="4131"/>
          <a:stretch/>
        </p:blipFill>
        <p:spPr>
          <a:xfrm>
            <a:off x="786384" y="367066"/>
            <a:ext cx="7604717" cy="450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63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432" y="3886200"/>
            <a:ext cx="9070848" cy="2286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движения восстановительных, пожарных поездов, специального подвижного состава и вспомогательных локомотивов; порядок их затребования; действия ДСП, ДНЦ при получении требования об оказании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(п.1 – 7).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29.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заполнения разрешений по форме ДУ-64, поездной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перегона для движения поездов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8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9).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057" b="36898"/>
          <a:stretch/>
        </p:blipFill>
        <p:spPr>
          <a:xfrm>
            <a:off x="1097825" y="72468"/>
            <a:ext cx="7332105" cy="2176955"/>
          </a:xfrm>
          <a:prstGeom prst="rect">
            <a:avLst/>
          </a:prstGeom>
        </p:spPr>
      </p:pic>
      <p:sp>
        <p:nvSpPr>
          <p:cNvPr id="7" name="Объект 5"/>
          <p:cNvSpPr txBox="1">
            <a:spLocks/>
          </p:cNvSpPr>
          <p:nvPr/>
        </p:nvSpPr>
        <p:spPr>
          <a:xfrm>
            <a:off x="0" y="2401824"/>
            <a:ext cx="9070848" cy="12435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ИДП Приложение №8 Порядок организации движения поездов при возникновении аварийных и нестандартных ситуаций на перегоне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ограждения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54-58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468" y="5600699"/>
            <a:ext cx="9144000" cy="12573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затребован восстановительный или пожарный поезд, а также вспомогательный локомотив, то остановившемуся поезду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разрешается начинать движение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пока не прибудет затребованная помощь или не будет получено разрешение на движение.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4" y="402336"/>
            <a:ext cx="9070846" cy="510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21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(10мин) Столкновение вспомогательного локомотива Тамбов-Селезни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0016" y="1016267"/>
            <a:ext cx="8529849" cy="5070634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0016" y="239840"/>
            <a:ext cx="8853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Столкновение вспомогательного локомотива с пассажирским поездом №32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    </a:t>
            </a:r>
            <a:r>
              <a:rPr lang="ru-RU" sz="2000" b="1" u="sng" dirty="0" smtClean="0">
                <a:solidFill>
                  <a:srgbClr val="002060"/>
                </a:solidFill>
              </a:rPr>
              <a:t>на перегоне Тамбов-Селезни Юго-Восточной ж.д.  10.10.2009 года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3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743324"/>
            <a:ext cx="9144000" cy="31146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Поезд, остановившийся на перегоне, должен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случаях: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затребования восстановительного, пожарного поезда или вспомогательного локомотива для оказания помощи пассажирскому поезду (немедленно после затребования);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остановки поезда при отправлении поезда при перерыве действия всех систем интервального регулирования движения поездов и связи (немедленно после остановки).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Ограждение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поезда, а также препятствий для движения поездов производится в соответствии с Инструкцией по сигнализации на железнодорожном транспорте Российской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" t="29098" b="5191"/>
          <a:stretch/>
        </p:blipFill>
        <p:spPr bwMode="auto">
          <a:xfrm>
            <a:off x="1242037" y="338329"/>
            <a:ext cx="6756030" cy="340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862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876053"/>
            <a:ext cx="9144000" cy="29226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встречного направления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следующего по соседнему пути, услышав информацию о вынужденной остановке поезда, при отсутствии сведений о наличии габарита: </a:t>
            </a:r>
          </a:p>
          <a:p>
            <a:pPr marL="0" indent="0" algn="just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снижает скорость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служебным торможением и следует вдоль остановившегося поезда со скоростью не более 20 км/час, с особой бдительностью и готовностью остановиться, если встретится препятствие для дальнейшего движения; </a:t>
            </a:r>
          </a:p>
          <a:p>
            <a:pPr marL="0" indent="0" algn="just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докладывает машинисту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остановившегося поезда и дежурному по станции, ограничивающей перегон о наличии габарита и выявленных замечаниях.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582" t="33559" r="-298" b="7067"/>
          <a:stretch/>
        </p:blipFill>
        <p:spPr>
          <a:xfrm>
            <a:off x="0" y="329184"/>
            <a:ext cx="9144000" cy="35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48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993" y="4665760"/>
            <a:ext cx="9144000" cy="20383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высылке восстановительного и (или) пожарного поезда, специального самоходного подвижного состава или вспомогательного локомотива,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докладывает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диспетчеру поездному. Требование, полученное по средствам технологической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записывается в журнал диспетчерских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распоряжений (ДУ-58)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последующей отметкой в журнале движения поездов (напротив номера поезда, в графе «Примечание» указывается время и место остановки поезда).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п.3) </a:t>
            </a:r>
            <a:endParaRPr lang="ru-RU" sz="1400" dirty="0"/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07"/>
          <a:stretch/>
        </p:blipFill>
        <p:spPr bwMode="auto">
          <a:xfrm>
            <a:off x="626355" y="276950"/>
            <a:ext cx="7659720" cy="439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757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981576"/>
            <a:ext cx="9144000" cy="18764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поездной, получив требование об оказании помощи,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докладывает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 этом уполномоченному работнику 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Уполномоченный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владельца инфраструктуры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 поездной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определяют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какой из ограничивающих перегон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оказана помощь и на какую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будут выводиться вагоны.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п.4) </a:t>
            </a:r>
            <a:endParaRPr lang="ru-RU" sz="1400" dirty="0"/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65" y="358457"/>
            <a:ext cx="6939014" cy="462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580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468" y="4381501"/>
            <a:ext cx="9144000" cy="24764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исправности устройств технологической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оказания помощи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 поездной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(лично или через дежурного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сообщить машинисту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остановившегося поезда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дежурному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одной 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ограничивающих перегон.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поездной обязан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приоритетное продвижение восстановительных, пожарных поездов и вспомогательных локомотивов и при наличии соответствующих сведений информировать начальников восстановительных (пожарных) поездов о положении на месте происшествия для подготовки поездов к работе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п.4) </a:t>
            </a:r>
            <a:endParaRPr lang="ru-RU" sz="1400" dirty="0"/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582" y="402924"/>
            <a:ext cx="6117209" cy="397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330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743324"/>
            <a:ext cx="9144000" cy="311467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Форма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доклада машиниста дежурному по станции или поездному диспетчеру: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вынужденная остановка поезда на перегоне допущена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вследствие неисправности локомотива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(мотор-вагонного поезда, специального самоходного подвижного состава - далее МВПС, ССПС) или любом другом случае, когда самостоятельное следование поезда невозможно, машинист (помощник машиниста) обязан затребовать вспомогательный локомотив и передать сообщение поездному диспетчеру и дежурному по станции: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машинист (фамилия) поезда №...., на....км пикете перегона... требую вспомогательный локомотив по причине неисправности тепловоза (электровоза, МВПС, ССПС) секции...., серии...., №...., из-за (указывается причина неисправности). Время... ч....мин».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п.4) </a:t>
            </a:r>
            <a:endParaRPr lang="ru-RU" sz="1400" dirty="0"/>
          </a:p>
        </p:txBody>
      </p:sp>
      <p:pic>
        <p:nvPicPr>
          <p:cNvPr id="1536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087" y="326248"/>
            <a:ext cx="5202937" cy="346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633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332512"/>
            <a:ext cx="9144000" cy="12477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уполномоченным работником владельца инфраструктуры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подразумевается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 по району управления, который при необходимости задействования восстановительных и пожарных поездов, передает приказ о подготовке их к отправлению («подъеме»).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п.4) 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8057" y="174077"/>
            <a:ext cx="9157468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ДСП немедленно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передаёт данное уведомление диспетчеру поездному.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14" y="597911"/>
            <a:ext cx="7477125" cy="140610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-228743" y="1928993"/>
            <a:ext cx="978217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заполнения журнала ДУ-3 с отметкой в примечании о месте и времени остановки поезда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7" y="2288871"/>
            <a:ext cx="7385002" cy="30737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3991957" y="2312401"/>
            <a:ext cx="1715662" cy="3906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Журнал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ДУ-58</a:t>
            </a:r>
            <a:endParaRPr lang="ru-RU" sz="1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75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1756" y="3949897"/>
            <a:ext cx="9144000" cy="26003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поездного диспетчера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дежурного по станции машинисту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об оказании помощи:</a:t>
            </a:r>
          </a:p>
          <a:p>
            <a:pPr marL="0" indent="0" algn="just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 поезда № … помощь Вам будет оказана с головы (хвоста) поезда вспомогательным локомотивом № … (данные по локомотиву и ТЧМ), отправляемым со станции … с выводом поезда на станцию …. ДНЦ…»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Передача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сообщений поездного диспетчера для машиниста или дежурного по станции осуществляется по средствам устройств технологической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ним относится поездная связь.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п.4) </a:t>
            </a:r>
            <a:endParaRPr lang="ru-RU" sz="1400" dirty="0"/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8" y="484632"/>
            <a:ext cx="4432113" cy="33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0"/>
          <a:stretch/>
        </p:blipFill>
        <p:spPr bwMode="auto">
          <a:xfrm>
            <a:off x="4462691" y="484632"/>
            <a:ext cx="4681309" cy="332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590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29016"/>
            <a:ext cx="9134856" cy="11795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движения восстановительных, пожарных поездов, специального подвижного состава и вспомогательных локомотивов; порядок их затребования; действия ДСП, ДНЦ при получении требования об оказании помощи.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6126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организации движения поездов при возникновении аварийных и нестандартных ситуаций на перегоне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9"/>
          <a:stretch/>
        </p:blipFill>
        <p:spPr bwMode="auto">
          <a:xfrm>
            <a:off x="9145" y="756177"/>
            <a:ext cx="4325112" cy="349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9"/>
          <a:stretch/>
        </p:blipFill>
        <p:spPr bwMode="auto">
          <a:xfrm>
            <a:off x="4379656" y="756177"/>
            <a:ext cx="4755200" cy="349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2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790" t="51145" r="50300" b="13432"/>
          <a:stretch/>
        </p:blipFill>
        <p:spPr>
          <a:xfrm>
            <a:off x="91032" y="336335"/>
            <a:ext cx="4380931" cy="24982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9949" t="42239" r="12936" b="9735"/>
          <a:stretch/>
        </p:blipFill>
        <p:spPr>
          <a:xfrm>
            <a:off x="4506573" y="350321"/>
            <a:ext cx="4602707" cy="24702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50449" t="10089" r="3432" b="44251"/>
          <a:stretch/>
        </p:blipFill>
        <p:spPr>
          <a:xfrm>
            <a:off x="85225" y="2359293"/>
            <a:ext cx="2780731" cy="14128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16502" t="27556" r="3732" b="16250"/>
          <a:stretch/>
        </p:blipFill>
        <p:spPr>
          <a:xfrm>
            <a:off x="4492528" y="2482222"/>
            <a:ext cx="3111691" cy="12619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51179" t="1447" r="1739" b="1447"/>
          <a:stretch/>
        </p:blipFill>
        <p:spPr>
          <a:xfrm>
            <a:off x="2875241" y="1638095"/>
            <a:ext cx="1592578" cy="21225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51393" t="14579" r="2197" b="15995"/>
          <a:stretch/>
        </p:blipFill>
        <p:spPr>
          <a:xfrm>
            <a:off x="6516230" y="2396993"/>
            <a:ext cx="2634018" cy="13374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7401215" y="4811930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п.5) 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13687" y="1640486"/>
            <a:ext cx="6368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ДУ-64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88758" y="2593037"/>
            <a:ext cx="643270" cy="65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28675" y="2517866"/>
            <a:ext cx="1465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i="1" dirty="0" smtClean="0">
                <a:solidFill>
                  <a:schemeClr val="accent1">
                    <a:lumMod val="75000"/>
                  </a:schemeClr>
                </a:solidFill>
              </a:rPr>
              <a:t>оказания помощи (с головы) </a:t>
            </a:r>
          </a:p>
          <a:p>
            <a:r>
              <a:rPr lang="ru-RU" sz="800" i="1" dirty="0" smtClean="0">
                <a:solidFill>
                  <a:schemeClr val="accent1">
                    <a:lumMod val="75000"/>
                  </a:schemeClr>
                </a:solidFill>
              </a:rPr>
              <a:t>поезду №2821 с выводом на </a:t>
            </a:r>
          </a:p>
          <a:p>
            <a:r>
              <a:rPr lang="ru-RU" sz="800" i="1" dirty="0" smtClean="0">
                <a:solidFill>
                  <a:schemeClr val="accent1">
                    <a:lumMod val="75000"/>
                  </a:schemeClr>
                </a:solidFill>
              </a:rPr>
              <a:t>станцию Шушары</a:t>
            </a:r>
            <a:endParaRPr lang="ru-RU" sz="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77519" y="2424735"/>
            <a:ext cx="3593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i="1" dirty="0" smtClean="0">
                <a:solidFill>
                  <a:schemeClr val="accent1">
                    <a:lumMod val="75000"/>
                  </a:schemeClr>
                </a:solidFill>
              </a:rPr>
              <a:t>пк 7</a:t>
            </a:r>
            <a:endParaRPr lang="ru-RU" sz="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" y="3725079"/>
            <a:ext cx="9072704" cy="33115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Восстановительные и пожарные поезда, </a:t>
            </a:r>
            <a:r>
              <a:rPr lang="ru-RU" sz="2000" dirty="0" smtClean="0"/>
              <a:t>ССПС </a:t>
            </a:r>
            <a:r>
              <a:rPr lang="ru-RU" sz="2000" dirty="0"/>
              <a:t>и вспомогательные локомотивы во всех случаях отправляются на перегон, закрываемый для движения всех других </a:t>
            </a:r>
            <a:r>
              <a:rPr lang="ru-RU" sz="2000" dirty="0" smtClean="0"/>
              <a:t>поездов. </a:t>
            </a:r>
            <a:r>
              <a:rPr lang="ru-RU" sz="2000" b="1" dirty="0">
                <a:solidFill>
                  <a:srgbClr val="002060"/>
                </a:solidFill>
              </a:rPr>
              <a:t>Машинисту локомотива выдается разрешение на бланке </a:t>
            </a:r>
            <a:r>
              <a:rPr lang="ru-RU" sz="2000" b="1" dirty="0" smtClean="0">
                <a:solidFill>
                  <a:srgbClr val="C00000"/>
                </a:solidFill>
              </a:rPr>
              <a:t>ДУ-64</a:t>
            </a:r>
            <a:r>
              <a:rPr lang="ru-RU" sz="2000" dirty="0">
                <a:solidFill>
                  <a:srgbClr val="C00000"/>
                </a:solidFill>
              </a:rPr>
              <a:t>,</a:t>
            </a:r>
            <a:r>
              <a:rPr lang="ru-RU" sz="2000" dirty="0"/>
              <a:t> а при диспетчерской централизации отправление производится по регистрируемому приказу </a:t>
            </a:r>
            <a:r>
              <a:rPr lang="ru-RU" sz="2000" dirty="0" smtClean="0"/>
              <a:t>ДНЦ.</a:t>
            </a:r>
          </a:p>
          <a:p>
            <a:pPr marL="0" indent="0" algn="just">
              <a:buNone/>
            </a:pPr>
            <a:r>
              <a:rPr lang="ru-RU" sz="2000" i="1" dirty="0" smtClean="0"/>
              <a:t>При отправлении поезда по Путевой записке или разрешениям на бланках </a:t>
            </a:r>
            <a:r>
              <a:rPr lang="ru-RU" sz="2000" b="1" i="1" dirty="0" smtClean="0"/>
              <a:t>ДУ-64</a:t>
            </a:r>
            <a:r>
              <a:rPr lang="ru-RU" sz="2000" i="1" dirty="0" smtClean="0"/>
              <a:t>, ДУ-56 для замыкания маршрута отправления ДСП станции может открывать выходной светофор на разрешающее показание. В этом случае перед открытием выходного светофора ДСП станции должен по радиосвязи или другим способом убедиться в наличии у машиниста письменного разрешения на право занятия перегона.</a:t>
            </a:r>
            <a:endParaRPr lang="ru-RU" sz="2000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401215" y="6513118"/>
            <a:ext cx="18341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№9 п.24)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4583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29008"/>
            <a:ext cx="9021170" cy="15738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На </a:t>
            </a:r>
            <a:r>
              <a:rPr lang="ru-RU" sz="2000" dirty="0"/>
              <a:t>основании требования и в зависимости от того, с какой стороны (с головы или хвоста поезда) оказывается помощь, в бланке ДУ-64 или приказе диспетчера поездного </a:t>
            </a:r>
            <a:r>
              <a:rPr lang="ru-RU" sz="2000" b="1" dirty="0"/>
              <a:t>указывается место (километр и пикет), </a:t>
            </a:r>
            <a:r>
              <a:rPr lang="ru-RU" sz="2000" dirty="0"/>
              <a:t>до которого должен следовать восстановительный, пожарный поезд или вспомогательный локомотив.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44806" y="239840"/>
            <a:ext cx="516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Отправление поезда </a:t>
            </a:r>
            <a:r>
              <a:rPr lang="ru-RU" sz="2000" b="1" u="sng" dirty="0" smtClean="0">
                <a:solidFill>
                  <a:srgbClr val="002060"/>
                </a:solidFill>
              </a:rPr>
              <a:t>со станции </a:t>
            </a:r>
            <a:r>
              <a:rPr lang="ru-RU" sz="2000" b="1" u="sng" dirty="0">
                <a:solidFill>
                  <a:srgbClr val="002060"/>
                </a:solidFill>
              </a:rPr>
              <a:t>на перегон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3433" t="27210" r="48657" b="14898"/>
          <a:stretch/>
        </p:blipFill>
        <p:spPr>
          <a:xfrm>
            <a:off x="54592" y="689538"/>
            <a:ext cx="4380931" cy="3573216"/>
          </a:xfrm>
          <a:prstGeom prst="rect">
            <a:avLst/>
          </a:prstGeom>
        </p:spPr>
      </p:pic>
      <p:pic>
        <p:nvPicPr>
          <p:cNvPr id="5" name="(2мин) Приказ на закрытие перегона для оказании помощи п.№7 вспомог.лок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1382" y="802719"/>
            <a:ext cx="609600" cy="609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716" y="707185"/>
            <a:ext cx="941696" cy="84866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b="83514"/>
          <a:stretch/>
        </p:blipFill>
        <p:spPr>
          <a:xfrm>
            <a:off x="4527645" y="611652"/>
            <a:ext cx="4574027" cy="57570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п.5) 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527645" y="1197878"/>
            <a:ext cx="4439036" cy="30469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just"/>
            <a:r>
              <a:rPr lang="ru-RU" sz="1600" i="1" dirty="0" smtClean="0">
                <a:solidFill>
                  <a:srgbClr val="7030A0"/>
                </a:solidFill>
              </a:rPr>
              <a:t>Чалыкла-Озинки</a:t>
            </a:r>
            <a:r>
              <a:rPr lang="ru-RU" sz="1600" dirty="0" smtClean="0"/>
              <a:t> ДСП, ТЧМ </a:t>
            </a:r>
            <a:r>
              <a:rPr lang="ru-RU" sz="1600" i="1" dirty="0" smtClean="0">
                <a:solidFill>
                  <a:srgbClr val="7030A0"/>
                </a:solidFill>
              </a:rPr>
              <a:t>поезда №7 Орлову,</a:t>
            </a:r>
          </a:p>
          <a:p>
            <a:pPr algn="just"/>
            <a:r>
              <a:rPr lang="ru-RU" sz="1600" dirty="0" smtClean="0"/>
              <a:t>       ТЧМ </a:t>
            </a:r>
            <a:r>
              <a:rPr lang="ru-RU" sz="1600" i="1" dirty="0" smtClean="0">
                <a:solidFill>
                  <a:srgbClr val="7030A0"/>
                </a:solidFill>
              </a:rPr>
              <a:t>поезда №4401 Свиридову</a:t>
            </a:r>
          </a:p>
          <a:p>
            <a:pPr algn="just"/>
            <a:r>
              <a:rPr lang="ru-RU" sz="1600" dirty="0" smtClean="0"/>
              <a:t>     Приказ №</a:t>
            </a:r>
            <a:r>
              <a:rPr lang="ru-RU" sz="1600" i="1" dirty="0" smtClean="0">
                <a:solidFill>
                  <a:srgbClr val="7030A0"/>
                </a:solidFill>
              </a:rPr>
              <a:t>896</a:t>
            </a:r>
            <a:r>
              <a:rPr lang="ru-RU" sz="1600" dirty="0" smtClean="0"/>
              <a:t>,время </a:t>
            </a:r>
            <a:r>
              <a:rPr lang="ru-RU" sz="1600" i="1" dirty="0" smtClean="0">
                <a:solidFill>
                  <a:srgbClr val="7030A0"/>
                </a:solidFill>
              </a:rPr>
              <a:t>10</a:t>
            </a:r>
            <a:r>
              <a:rPr lang="ru-RU" sz="1600" dirty="0" smtClean="0"/>
              <a:t> час </a:t>
            </a:r>
            <a:r>
              <a:rPr lang="ru-RU" sz="1600" i="1" dirty="0" smtClean="0">
                <a:solidFill>
                  <a:srgbClr val="7030A0"/>
                </a:solidFill>
              </a:rPr>
              <a:t>08</a:t>
            </a:r>
            <a:r>
              <a:rPr lang="ru-RU" sz="1600" dirty="0" smtClean="0"/>
              <a:t> мин</a:t>
            </a:r>
          </a:p>
          <a:p>
            <a:pPr algn="just"/>
            <a:r>
              <a:rPr lang="ru-RU" sz="1600" dirty="0" smtClean="0"/>
              <a:t>Для оказания помощи (</a:t>
            </a:r>
            <a:r>
              <a:rPr lang="ru-RU" sz="1600" i="1" dirty="0" smtClean="0">
                <a:solidFill>
                  <a:srgbClr val="7030A0"/>
                </a:solidFill>
              </a:rPr>
              <a:t>с хвоста</a:t>
            </a:r>
            <a:r>
              <a:rPr lang="ru-RU" sz="1600" dirty="0" smtClean="0"/>
              <a:t>) поезду №</a:t>
            </a:r>
            <a:r>
              <a:rPr lang="ru-RU" sz="1600" i="1" dirty="0" smtClean="0">
                <a:solidFill>
                  <a:srgbClr val="7030A0"/>
                </a:solidFill>
              </a:rPr>
              <a:t>7,</a:t>
            </a:r>
          </a:p>
          <a:p>
            <a:pPr algn="just"/>
            <a:r>
              <a:rPr lang="ru-RU" sz="1600" dirty="0" smtClean="0"/>
              <a:t>остановившемуся  на </a:t>
            </a:r>
            <a:r>
              <a:rPr lang="ru-RU" sz="1600" i="1" dirty="0" smtClean="0">
                <a:solidFill>
                  <a:srgbClr val="7030A0"/>
                </a:solidFill>
              </a:rPr>
              <a:t>1139</a:t>
            </a:r>
            <a:r>
              <a:rPr lang="ru-RU" sz="1600" dirty="0" smtClean="0"/>
              <a:t> км </a:t>
            </a:r>
            <a:r>
              <a:rPr lang="ru-RU" sz="1600" i="1" dirty="0" smtClean="0">
                <a:solidFill>
                  <a:srgbClr val="7030A0"/>
                </a:solidFill>
              </a:rPr>
              <a:t>8</a:t>
            </a:r>
            <a:r>
              <a:rPr lang="ru-RU" sz="1600" dirty="0" smtClean="0"/>
              <a:t> пк перегона </a:t>
            </a:r>
          </a:p>
          <a:p>
            <a:pPr algn="just"/>
            <a:r>
              <a:rPr lang="ru-RU" sz="1600" i="1" dirty="0" smtClean="0">
                <a:solidFill>
                  <a:srgbClr val="7030A0"/>
                </a:solidFill>
              </a:rPr>
              <a:t>Озинки - Чалыкла</a:t>
            </a:r>
            <a:r>
              <a:rPr lang="ru-RU" sz="1600" dirty="0" smtClean="0"/>
              <a:t> с </a:t>
            </a:r>
            <a:r>
              <a:rPr lang="ru-RU" sz="1600" i="1" dirty="0" smtClean="0">
                <a:solidFill>
                  <a:srgbClr val="7030A0"/>
                </a:solidFill>
              </a:rPr>
              <a:t>10</a:t>
            </a:r>
            <a:r>
              <a:rPr lang="ru-RU" sz="1600" dirty="0" smtClean="0"/>
              <a:t> час </a:t>
            </a:r>
            <a:r>
              <a:rPr lang="ru-RU" sz="1600" i="1" dirty="0" smtClean="0">
                <a:solidFill>
                  <a:srgbClr val="7030A0"/>
                </a:solidFill>
              </a:rPr>
              <a:t>05</a:t>
            </a:r>
            <a:r>
              <a:rPr lang="ru-RU" sz="1600" dirty="0" smtClean="0"/>
              <a:t> мин закрывается</a:t>
            </a:r>
          </a:p>
          <a:p>
            <a:pPr algn="just"/>
            <a:r>
              <a:rPr lang="ru-RU" sz="1600" dirty="0" smtClean="0"/>
              <a:t>для движения всех поездов, кроме </a:t>
            </a:r>
          </a:p>
          <a:p>
            <a:pPr algn="just"/>
            <a:r>
              <a:rPr lang="ru-RU" sz="1600" dirty="0" smtClean="0"/>
              <a:t>вспомогательного локомотива, отправляемого</a:t>
            </a:r>
          </a:p>
          <a:p>
            <a:pPr algn="just"/>
            <a:r>
              <a:rPr lang="ru-RU" sz="1600" dirty="0" smtClean="0"/>
              <a:t>со станции </a:t>
            </a:r>
            <a:r>
              <a:rPr lang="ru-RU" sz="1600" i="1" dirty="0" smtClean="0">
                <a:solidFill>
                  <a:srgbClr val="7030A0"/>
                </a:solidFill>
              </a:rPr>
              <a:t>Озинки</a:t>
            </a:r>
            <a:r>
              <a:rPr lang="ru-RU" sz="1600" dirty="0" smtClean="0"/>
              <a:t> для вывода остановившегося</a:t>
            </a:r>
          </a:p>
          <a:p>
            <a:pPr algn="just"/>
            <a:r>
              <a:rPr lang="ru-RU" sz="1600" dirty="0" smtClean="0"/>
              <a:t>поезда на станцию </a:t>
            </a:r>
            <a:r>
              <a:rPr lang="ru-RU" sz="1600" i="1" dirty="0" smtClean="0">
                <a:solidFill>
                  <a:srgbClr val="7030A0"/>
                </a:solidFill>
              </a:rPr>
              <a:t>Озинки.</a:t>
            </a:r>
          </a:p>
          <a:p>
            <a:pPr algn="just"/>
            <a:r>
              <a:rPr lang="ru-RU" sz="1600" dirty="0" smtClean="0"/>
              <a:t>     ДНЦ </a:t>
            </a:r>
            <a:r>
              <a:rPr lang="ru-RU" sz="1600" i="1" dirty="0" smtClean="0">
                <a:solidFill>
                  <a:srgbClr val="7030A0"/>
                </a:solidFill>
              </a:rPr>
              <a:t>Конченко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9793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2878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042" y="5017460"/>
            <a:ext cx="9144000" cy="15327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Получив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о высылке восстановительного поезда (специального самоходного подвижного состава), пожарного поезда или вспомогательного локомотива, когда его необходимо отправить 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дежурный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убедиться в свободности этого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поездов (от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места, куда необходимо высылать помощь).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п.5) </a:t>
            </a:r>
            <a:endParaRPr lang="ru-RU" sz="1400" dirty="0"/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8" y="372200"/>
            <a:ext cx="9053661" cy="452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869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359" y="4307948"/>
            <a:ext cx="5964072" cy="9286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62" y="5845907"/>
            <a:ext cx="9021170" cy="8598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Если </a:t>
            </a:r>
            <a:r>
              <a:rPr lang="ru-RU" sz="2000" dirty="0"/>
              <a:t>помощь оказывается со стороны хвоста поезда, километр и пикет, указанный в требовании о помощи, изменяется с учетом длины поезда.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п.5) 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19" r="-1"/>
          <a:stretch/>
        </p:blipFill>
        <p:spPr>
          <a:xfrm>
            <a:off x="27296" y="707185"/>
            <a:ext cx="5622878" cy="22563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50175" y="707185"/>
            <a:ext cx="3493826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Длина и масса вагонов грузового парка и локомотивов для определения длины </a:t>
            </a:r>
            <a:r>
              <a:rPr lang="ru-RU" dirty="0" smtClean="0"/>
              <a:t>поезда:</a:t>
            </a:r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5645918" y="1636525"/>
          <a:ext cx="3511550" cy="2152777"/>
        </p:xfrm>
        <a:graphic>
          <a:graphicData uri="http://schemas.openxmlformats.org/drawingml/2006/table">
            <a:tbl>
              <a:tblPr firstRow="1" firstCol="1" bandRow="1"/>
              <a:tblGrid>
                <a:gridCol w="1887220"/>
                <a:gridCol w="723900"/>
                <a:gridCol w="90043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Длина в метрах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Длина в усл.вагонах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Крытый четырехосный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14,73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1,05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Вагон-хопер для цемента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12,02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0,86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Вагон четырехосный для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легковых автомобилей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24,68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1,76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Полувагон четырехосный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13,92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1,00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Платформа четырехосная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14,62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1,05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Цистерна четырехосная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12,02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0,86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Цистерна восьмиосная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21,12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1,51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ВЛ80С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32,84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2,35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92658" y="2959515"/>
            <a:ext cx="55532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Длина  69 вагонов – 526,66 метров + 32,84 метра (длина локомотива) = 559,5 м = 600м = </a:t>
            </a:r>
            <a:r>
              <a:rPr lang="ru-RU" u="sng" dirty="0" smtClean="0"/>
              <a:t>6 пикетов.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32495" y="1957946"/>
            <a:ext cx="28916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0" y="5172448"/>
            <a:ext cx="9144000" cy="333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761334" y="4274741"/>
            <a:ext cx="12283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525905" y="4274741"/>
            <a:ext cx="12283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307541" y="4043019"/>
            <a:ext cx="559558" cy="2880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220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7089" y="4023798"/>
            <a:ext cx="559558" cy="2880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221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авая фигурная скобка 23"/>
          <p:cNvSpPr/>
          <p:nvPr/>
        </p:nvSpPr>
        <p:spPr>
          <a:xfrm rot="16200000">
            <a:off x="5230206" y="1668813"/>
            <a:ext cx="450978" cy="5575112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104647" y="3803246"/>
            <a:ext cx="753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600 м</a:t>
            </a:r>
            <a:endParaRPr lang="ru-RU" b="1" u="sng" dirty="0">
              <a:solidFill>
                <a:srgbClr val="C0000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668139" y="4681858"/>
            <a:ext cx="0" cy="10092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24" idx="2"/>
          </p:cNvCxnSpPr>
          <p:nvPr/>
        </p:nvCxnSpPr>
        <p:spPr>
          <a:xfrm flipH="1">
            <a:off x="8232546" y="4681858"/>
            <a:ext cx="10705" cy="9798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612375" y="5203755"/>
            <a:ext cx="2317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голова на 220 пк2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562559" y="5248064"/>
            <a:ext cx="1523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хвост на ???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" r="11172"/>
          <a:stretch/>
        </p:blipFill>
        <p:spPr>
          <a:xfrm>
            <a:off x="4558553" y="729568"/>
            <a:ext cx="1035424" cy="13359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769094" y="4882437"/>
            <a:ext cx="115070" cy="3067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529791" y="4874091"/>
            <a:ext cx="115070" cy="3067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136647" y="1815353"/>
            <a:ext cx="3021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743324"/>
            <a:ext cx="9144000" cy="311467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участке, оборудованном диспетчерской централизацией допускается отправление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одного 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перегон (пожарного, восстановительного, вспомогательного локомотива) до вступления на дежурство работников железнодорожной станции, на которых возложено выполнение операций по приему и отправлению поездов, по приказу диспетчера поездного, передаваемому машинисту поезда: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Машинисту поезда № ... разрешаю отправиться с ... пути станции ... на перегон ... по ... пути до ... км для оказания помощи поезду № ... с прибытием (возвращением) на станцию .... ДНЦ ...».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Машинисту пожарного поезда № ... разрешаю отправиться с ... пути станции ... на перегон ... по ... пути до ... км пк … для тушения пожара с прибытием (возвращением) на станцию .... ДНЦ ...».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п.6) </a:t>
            </a:r>
            <a:endParaRPr lang="ru-RU" sz="1400" dirty="0"/>
          </a:p>
        </p:txBody>
      </p:sp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54" y="290039"/>
            <a:ext cx="8833291" cy="345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9412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п.7) </a:t>
            </a:r>
            <a:endParaRPr lang="ru-RU" sz="14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0" y="4528573"/>
            <a:ext cx="9075762" cy="1386930"/>
          </a:xfrm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Машинист </a:t>
            </a:r>
            <a:r>
              <a:rPr lang="ru-RU" sz="2000" b="1" dirty="0"/>
              <a:t>восстановительного, пожарного поезда, </a:t>
            </a:r>
            <a:r>
              <a:rPr lang="ru-RU" sz="2000" b="1" dirty="0" smtClean="0"/>
              <a:t>ССПС </a:t>
            </a:r>
            <a:r>
              <a:rPr lang="ru-RU" sz="2000" b="1" dirty="0">
                <a:solidFill>
                  <a:srgbClr val="C00000"/>
                </a:solidFill>
              </a:rPr>
              <a:t>за </a:t>
            </a:r>
            <a:r>
              <a:rPr lang="ru-RU" sz="2000" b="1" dirty="0" smtClean="0">
                <a:solidFill>
                  <a:srgbClr val="C00000"/>
                </a:solidFill>
              </a:rPr>
              <a:t>2 </a:t>
            </a:r>
            <a:r>
              <a:rPr lang="ru-RU" sz="2000" b="1" dirty="0">
                <a:solidFill>
                  <a:srgbClr val="C00000"/>
                </a:solidFill>
              </a:rPr>
              <a:t>километра </a:t>
            </a:r>
            <a:r>
              <a:rPr lang="ru-RU" sz="2000" dirty="0"/>
              <a:t>от места, указанного в разрешении на бланке ДУ-64, </a:t>
            </a:r>
            <a:r>
              <a:rPr lang="ru-RU" sz="2000" b="1" dirty="0"/>
              <a:t>обязан</a:t>
            </a:r>
            <a:r>
              <a:rPr lang="ru-RU" sz="2000" dirty="0"/>
              <a:t> принять меры к снижению скорости и следовать далее с особой бдительностью и готовностью </a:t>
            </a:r>
            <a:r>
              <a:rPr lang="ru-RU" sz="2000" b="1" dirty="0">
                <a:solidFill>
                  <a:srgbClr val="C00000"/>
                </a:solidFill>
              </a:rPr>
              <a:t>немедленно остановиться перед препятствием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r>
              <a:rPr lang="ru-RU" sz="2000" dirty="0" smtClean="0"/>
              <a:t>   </a:t>
            </a:r>
            <a:endParaRPr lang="ru-RU" sz="20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775" y="2294561"/>
            <a:ext cx="2391306" cy="711623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197288" y="794082"/>
            <a:ext cx="0" cy="3106099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75776" y="750627"/>
            <a:ext cx="0" cy="3111689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197288" y="933839"/>
            <a:ext cx="5378488" cy="21505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517844" y="620443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 км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624388" y="1331796"/>
            <a:ext cx="1745221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   Поезд</a:t>
            </a:r>
          </a:p>
          <a:p>
            <a:r>
              <a:rPr lang="ru-RU" b="1" dirty="0" smtClean="0"/>
              <a:t>затребовавший</a:t>
            </a:r>
          </a:p>
          <a:p>
            <a:r>
              <a:rPr lang="ru-RU" b="1" dirty="0" smtClean="0"/>
              <a:t>      помощь</a:t>
            </a:r>
            <a:endParaRPr lang="ru-RU" b="1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/>
          <a:srcRect l="51063"/>
          <a:stretch/>
        </p:blipFill>
        <p:spPr>
          <a:xfrm>
            <a:off x="629065" y="803875"/>
            <a:ext cx="1187753" cy="14343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Стрелка вправо 29"/>
          <p:cNvSpPr/>
          <p:nvPr/>
        </p:nvSpPr>
        <p:spPr>
          <a:xfrm>
            <a:off x="49487" y="3072776"/>
            <a:ext cx="1929044" cy="109844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</a:t>
            </a:r>
            <a:r>
              <a:rPr lang="ru-RU" b="1" dirty="0" smtClean="0">
                <a:solidFill>
                  <a:schemeClr val="tx1"/>
                </a:solidFill>
              </a:rPr>
              <a:t> не более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60 км/час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2395756" y="3114344"/>
            <a:ext cx="1929044" cy="109844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</a:t>
            </a:r>
            <a:r>
              <a:rPr lang="ru-RU" b="1" dirty="0" smtClean="0">
                <a:solidFill>
                  <a:schemeClr val="tx1"/>
                </a:solidFill>
              </a:rPr>
              <a:t> не более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 км/час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15550" y="1087815"/>
            <a:ext cx="3713068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Уточнить у ТЧМ, запросившего</a:t>
            </a:r>
          </a:p>
          <a:p>
            <a:r>
              <a:rPr lang="ru-RU" b="1" dirty="0" smtClean="0"/>
              <a:t>  помощь, точное место остановки</a:t>
            </a:r>
          </a:p>
          <a:p>
            <a:r>
              <a:rPr lang="ru-RU" b="1" dirty="0" smtClean="0"/>
              <a:t>(км,пк) для согласования действий</a:t>
            </a:r>
          </a:p>
          <a:p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967466" y="2353160"/>
            <a:ext cx="8565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стоп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4"/>
          <a:srcRect l="74493" t="10353"/>
          <a:stretch/>
        </p:blipFill>
        <p:spPr>
          <a:xfrm>
            <a:off x="-382138" y="2456597"/>
            <a:ext cx="889813" cy="56293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16" y="2413528"/>
            <a:ext cx="1804572" cy="53649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-586854" y="2922953"/>
            <a:ext cx="9730854" cy="832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4"/>
          <a:srcRect l="74493" t="10352" r="2780" b="14409"/>
          <a:stretch/>
        </p:blipFill>
        <p:spPr>
          <a:xfrm>
            <a:off x="-1125255" y="2442949"/>
            <a:ext cx="753696" cy="49342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386640" y="287438"/>
            <a:ext cx="516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Отправление поезда </a:t>
            </a:r>
            <a:r>
              <a:rPr lang="ru-RU" sz="2000" b="1" u="sng" dirty="0" smtClean="0">
                <a:solidFill>
                  <a:srgbClr val="002060"/>
                </a:solidFill>
              </a:rPr>
              <a:t>со станции </a:t>
            </a:r>
            <a:r>
              <a:rPr lang="ru-RU" sz="2000" b="1" u="sng" dirty="0">
                <a:solidFill>
                  <a:srgbClr val="002060"/>
                </a:solidFill>
              </a:rPr>
              <a:t>на перегон</a:t>
            </a:r>
          </a:p>
        </p:txBody>
      </p:sp>
    </p:spTree>
    <p:extLst>
      <p:ext uri="{BB962C8B-B14F-4D97-AF65-F5344CB8AC3E}">
        <p14:creationId xmlns:p14="http://schemas.microsoft.com/office/powerpoint/2010/main" val="42120066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20627"/>
            <a:ext cx="9689910" cy="530467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68" y="4838792"/>
            <a:ext cx="9144000" cy="12199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Не </a:t>
            </a:r>
            <a:r>
              <a:rPr lang="ru-RU" sz="2000" dirty="0"/>
              <a:t>доезжая до поезда, с которого затребована помощь или до места, указанного в бланке ДУ-64, где необходимо выполнить работы по восстановлению движения, </a:t>
            </a:r>
            <a:r>
              <a:rPr lang="ru-RU" sz="2000" b="1" dirty="0">
                <a:solidFill>
                  <a:srgbClr val="C00000"/>
                </a:solidFill>
              </a:rPr>
              <a:t>машинист должен </a:t>
            </a:r>
            <a:r>
              <a:rPr lang="ru-RU" sz="2000" dirty="0"/>
              <a:t>остановить поезд и действовать в дальнейшем по указанию лица, руководящего восстановлением движения.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10880" b="16401"/>
          <a:stretch/>
        </p:blipFill>
        <p:spPr>
          <a:xfrm>
            <a:off x="97021" y="285860"/>
            <a:ext cx="8949958" cy="432803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п.7) </a:t>
            </a:r>
            <a:endParaRPr lang="ru-RU" sz="1400" dirty="0"/>
          </a:p>
        </p:txBody>
      </p:sp>
      <p:pic>
        <p:nvPicPr>
          <p:cNvPr id="12" name="Picture 4" descr="https://old.rw.by/uploads/gallery/1200x1000/track_facilities_photo_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6" t="8619" r="11162"/>
          <a:stretch/>
        </p:blipFill>
        <p:spPr bwMode="auto">
          <a:xfrm>
            <a:off x="97021" y="3149964"/>
            <a:ext cx="1261480" cy="146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3800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68675"/>
            <a:ext cx="9689910" cy="42588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п.7) </a:t>
            </a:r>
            <a:endParaRPr lang="ru-RU" sz="14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240" y="4493791"/>
            <a:ext cx="9007522" cy="1496483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Машинист вспомогательного локомотива должен следовать на перегон: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1.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при движении по неправильному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 </a:t>
            </a:r>
            <a:r>
              <a:rPr lang="ru-RU" sz="2000" b="1" dirty="0">
                <a:solidFill>
                  <a:srgbClr val="002060"/>
                </a:solidFill>
              </a:rPr>
              <a:t>для оказания помощи </a:t>
            </a:r>
            <a:r>
              <a:rPr lang="ru-RU" sz="2000" dirty="0"/>
              <a:t>остановившемуся на перегоне поезду </a:t>
            </a:r>
            <a:r>
              <a:rPr lang="ru-RU" sz="2000" b="1" u="sng" dirty="0">
                <a:solidFill>
                  <a:srgbClr val="C00000"/>
                </a:solidFill>
              </a:rPr>
              <a:t>с головы состава </a:t>
            </a:r>
            <a:r>
              <a:rPr lang="ru-RU" sz="2000" dirty="0"/>
              <a:t>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60 км/ч</a:t>
            </a:r>
            <a:r>
              <a:rPr lang="ru-RU" sz="2000" dirty="0"/>
              <a:t>, а после остановки </a:t>
            </a:r>
            <a:r>
              <a:rPr lang="ru-RU" sz="2000" b="1" dirty="0">
                <a:solidFill>
                  <a:srgbClr val="7030A0"/>
                </a:solidFill>
              </a:rPr>
              <a:t>на расстоянии не менее 2 км </a:t>
            </a:r>
            <a:r>
              <a:rPr lang="ru-RU" sz="2000" dirty="0"/>
              <a:t>до места, указанного в разрешении на бланке ДУ-64 — </a:t>
            </a:r>
            <a:r>
              <a:rPr lang="ru-RU" sz="2000" b="1" dirty="0">
                <a:solidFill>
                  <a:srgbClr val="C00000"/>
                </a:solidFill>
              </a:rPr>
              <a:t>со скоростью не более 20 км/ч;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9570" y="2255126"/>
            <a:ext cx="2481764" cy="66538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152" y="2388358"/>
            <a:ext cx="1610436" cy="647176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1337483" y="1432899"/>
            <a:ext cx="0" cy="2423827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75776" y="1331796"/>
            <a:ext cx="0" cy="253052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1337483" y="1637731"/>
            <a:ext cx="6238293" cy="19654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3884537" y="1248233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 км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624388" y="1331796"/>
            <a:ext cx="1745221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   Поезд</a:t>
            </a:r>
          </a:p>
          <a:p>
            <a:r>
              <a:rPr lang="ru-RU" b="1" dirty="0" smtClean="0"/>
              <a:t>затребовавший</a:t>
            </a:r>
          </a:p>
          <a:p>
            <a:r>
              <a:rPr lang="ru-RU" b="1" dirty="0" smtClean="0"/>
              <a:t>      помощь</a:t>
            </a:r>
            <a:endParaRPr lang="ru-RU" b="1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/>
          <a:srcRect l="51063"/>
          <a:stretch/>
        </p:blipFill>
        <p:spPr>
          <a:xfrm>
            <a:off x="68241" y="750627"/>
            <a:ext cx="1096176" cy="13591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Стрелка вправо 29"/>
          <p:cNvSpPr/>
          <p:nvPr/>
        </p:nvSpPr>
        <p:spPr>
          <a:xfrm>
            <a:off x="-667468" y="3042073"/>
            <a:ext cx="1929044" cy="109844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</a:t>
            </a:r>
            <a:r>
              <a:rPr lang="ru-RU" b="1" dirty="0" smtClean="0">
                <a:solidFill>
                  <a:schemeClr val="tx1"/>
                </a:solidFill>
              </a:rPr>
              <a:t> не более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60 км/час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1510551" y="3054434"/>
            <a:ext cx="1929044" cy="109844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</a:t>
            </a:r>
            <a:r>
              <a:rPr lang="ru-RU" b="1" dirty="0" smtClean="0">
                <a:solidFill>
                  <a:schemeClr val="tx1"/>
                </a:solidFill>
              </a:rPr>
              <a:t> не более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 км/час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5400000">
            <a:off x="1117472" y="2352173"/>
            <a:ext cx="8565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стоп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776808" y="2329741"/>
            <a:ext cx="5671148" cy="48463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 неправильному пути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3" name="Picture 2" descr="http://ippiart.com/sites/ippiart.com/files/projects/transportation%20design/Trains/RZHD/New%20Plazkart%20RZHD/2-RU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t="13263" r="1423" b="54318"/>
          <a:stretch/>
        </p:blipFill>
        <p:spPr bwMode="auto">
          <a:xfrm>
            <a:off x="9157468" y="2511189"/>
            <a:ext cx="1132944" cy="49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-791570" y="2920506"/>
            <a:ext cx="11081991" cy="856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935205" y="400642"/>
            <a:ext cx="516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Отправление поезда </a:t>
            </a:r>
            <a:r>
              <a:rPr lang="ru-RU" sz="2000" b="1" u="sng" dirty="0" smtClean="0">
                <a:solidFill>
                  <a:srgbClr val="002060"/>
                </a:solidFill>
              </a:rPr>
              <a:t>со станции </a:t>
            </a:r>
            <a:r>
              <a:rPr lang="ru-RU" sz="2000" b="1" u="sng" dirty="0">
                <a:solidFill>
                  <a:srgbClr val="002060"/>
                </a:solidFill>
              </a:rPr>
              <a:t>на перегон</a:t>
            </a:r>
          </a:p>
        </p:txBody>
      </p:sp>
    </p:spTree>
    <p:extLst>
      <p:ext uri="{BB962C8B-B14F-4D97-AF65-F5344CB8AC3E}">
        <p14:creationId xmlns:p14="http://schemas.microsoft.com/office/powerpoint/2010/main" val="3127752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l="9055" t="93484" r="85627" b="504"/>
          <a:stretch/>
        </p:blipFill>
        <p:spPr>
          <a:xfrm>
            <a:off x="1523537" y="3066650"/>
            <a:ext cx="451670" cy="224239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2"/>
          <a:srcRect l="9055" t="93484" r="85627" b="504"/>
          <a:stretch/>
        </p:blipFill>
        <p:spPr>
          <a:xfrm>
            <a:off x="3029175" y="3050659"/>
            <a:ext cx="472843" cy="22423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2"/>
          <a:srcRect l="9055" t="93484" r="85627" b="504"/>
          <a:stretch/>
        </p:blipFill>
        <p:spPr>
          <a:xfrm>
            <a:off x="4265895" y="3055926"/>
            <a:ext cx="451670" cy="22423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2"/>
          <a:srcRect l="9055" t="93484" r="85627" b="504"/>
          <a:stretch/>
        </p:blipFill>
        <p:spPr>
          <a:xfrm>
            <a:off x="5524674" y="3124058"/>
            <a:ext cx="451670" cy="224239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5712224" y="2222496"/>
            <a:ext cx="109182" cy="9416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466588" y="2169756"/>
            <a:ext cx="109182" cy="9416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219370" y="2158188"/>
            <a:ext cx="109182" cy="9416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4806" y="212946"/>
            <a:ext cx="516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Отправление поезда </a:t>
            </a:r>
            <a:r>
              <a:rPr lang="ru-RU" sz="2000" b="1" u="sng" dirty="0" smtClean="0">
                <a:solidFill>
                  <a:srgbClr val="002060"/>
                </a:solidFill>
              </a:rPr>
              <a:t>со станции </a:t>
            </a:r>
            <a:r>
              <a:rPr lang="ru-RU" sz="2000" b="1" u="sng" dirty="0">
                <a:solidFill>
                  <a:srgbClr val="002060"/>
                </a:solidFill>
              </a:rPr>
              <a:t>на перегон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п.7) </a:t>
            </a:r>
            <a:endParaRPr lang="ru-RU" sz="14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240" y="4493791"/>
            <a:ext cx="9007522" cy="1496483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Машинист вспомогательного локомотива должен следовать на перегон: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2.</a:t>
            </a:r>
            <a:r>
              <a:rPr lang="ru-RU" sz="2000" b="1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при движении по правильному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 </a:t>
            </a:r>
            <a:r>
              <a:rPr lang="ru-RU" sz="2000" b="1" dirty="0">
                <a:solidFill>
                  <a:srgbClr val="002060"/>
                </a:solidFill>
              </a:rPr>
              <a:t>для оказания помощи </a:t>
            </a:r>
            <a:r>
              <a:rPr lang="ru-RU" sz="2000" dirty="0"/>
              <a:t>остановившемуся на перегоне поезду </a:t>
            </a:r>
            <a:r>
              <a:rPr lang="ru-RU" sz="2000" b="1" u="sng" dirty="0">
                <a:solidFill>
                  <a:srgbClr val="C00000"/>
                </a:solidFill>
              </a:rPr>
              <a:t>с хвоста состава </a:t>
            </a:r>
            <a:r>
              <a:rPr lang="ru-RU" sz="2000" b="1" dirty="0"/>
              <a:t>по сигналам </a:t>
            </a:r>
            <a:r>
              <a:rPr lang="ru-RU" sz="2000" b="1" u="sng" dirty="0" smtClean="0">
                <a:solidFill>
                  <a:srgbClr val="C00000"/>
                </a:solidFill>
              </a:rPr>
              <a:t>АБ</a:t>
            </a:r>
            <a:r>
              <a:rPr lang="ru-RU" sz="2000" dirty="0" smtClean="0"/>
              <a:t>, </a:t>
            </a:r>
            <a:r>
              <a:rPr lang="ru-RU" sz="2000" dirty="0"/>
              <a:t>а после остановки у проходного светофора с запрещающим показанием — </a:t>
            </a:r>
            <a:r>
              <a:rPr lang="ru-RU" sz="2000" b="1" dirty="0">
                <a:solidFill>
                  <a:srgbClr val="C00000"/>
                </a:solidFill>
              </a:rPr>
              <a:t>со скоростью не более 20 км/ч;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3832" y="2208883"/>
            <a:ext cx="2391306" cy="711623"/>
          </a:xfrm>
          <a:prstGeom prst="rect">
            <a:avLst/>
          </a:prstGeom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5761657" y="1941812"/>
            <a:ext cx="0" cy="2527542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/>
          <a:srcRect l="51063"/>
          <a:stretch/>
        </p:blipFill>
        <p:spPr>
          <a:xfrm>
            <a:off x="112154" y="1119575"/>
            <a:ext cx="816025" cy="10805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Стрелка вправо 29"/>
          <p:cNvSpPr/>
          <p:nvPr/>
        </p:nvSpPr>
        <p:spPr>
          <a:xfrm>
            <a:off x="-1214651" y="3042073"/>
            <a:ext cx="2244211" cy="109844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</a:t>
            </a:r>
            <a:r>
              <a:rPr lang="ru-RU" b="1" dirty="0" smtClean="0">
                <a:solidFill>
                  <a:schemeClr val="tx1"/>
                </a:solidFill>
              </a:rPr>
              <a:t> установленная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6053058" y="3067772"/>
            <a:ext cx="1606490" cy="109844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</a:t>
            </a:r>
            <a:r>
              <a:rPr lang="ru-RU" b="1" dirty="0" smtClean="0">
                <a:solidFill>
                  <a:schemeClr val="tx1"/>
                </a:solidFill>
              </a:rPr>
              <a:t> не более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 км/час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074510" y="3319373"/>
            <a:ext cx="4610425" cy="48463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 правильному пути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710053" y="2182362"/>
            <a:ext cx="109182" cy="9416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l="7253" r="74119" b="47078"/>
          <a:stretch/>
        </p:blipFill>
        <p:spPr>
          <a:xfrm>
            <a:off x="1562416" y="1801052"/>
            <a:ext cx="389895" cy="532715"/>
          </a:xfrm>
          <a:prstGeom prst="rect">
            <a:avLst/>
          </a:prstGeom>
        </p:spPr>
      </p:pic>
      <p:sp>
        <p:nvSpPr>
          <p:cNvPr id="6" name="Блок-схема: узел 5"/>
          <p:cNvSpPr/>
          <p:nvPr/>
        </p:nvSpPr>
        <p:spPr>
          <a:xfrm>
            <a:off x="1673067" y="1999284"/>
            <a:ext cx="159027" cy="11936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1691026" y="1895027"/>
            <a:ext cx="159027" cy="11936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5"/>
          <a:srcRect l="7253" r="74119" b="47078"/>
          <a:stretch/>
        </p:blipFill>
        <p:spPr>
          <a:xfrm>
            <a:off x="3085753" y="1801052"/>
            <a:ext cx="389895" cy="56360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5"/>
          <a:srcRect l="7253" r="74119" b="47078"/>
          <a:stretch/>
        </p:blipFill>
        <p:spPr>
          <a:xfrm>
            <a:off x="4339222" y="1801052"/>
            <a:ext cx="389895" cy="56360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5"/>
          <a:srcRect l="7253" r="74119" b="47078"/>
          <a:stretch/>
        </p:blipFill>
        <p:spPr>
          <a:xfrm>
            <a:off x="5566710" y="1801053"/>
            <a:ext cx="389895" cy="604434"/>
          </a:xfrm>
          <a:prstGeom prst="rect">
            <a:avLst/>
          </a:prstGeom>
        </p:spPr>
      </p:pic>
      <p:sp>
        <p:nvSpPr>
          <p:cNvPr id="41" name="Блок-схема: узел 40"/>
          <p:cNvSpPr/>
          <p:nvPr/>
        </p:nvSpPr>
        <p:spPr>
          <a:xfrm>
            <a:off x="3193137" y="2037659"/>
            <a:ext cx="159027" cy="11936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3184540" y="1918946"/>
            <a:ext cx="159027" cy="11936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4439781" y="2028078"/>
            <a:ext cx="159027" cy="11936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4450063" y="2149137"/>
            <a:ext cx="159027" cy="11936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5670995" y="2181241"/>
            <a:ext cx="159027" cy="11936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5662379" y="1913563"/>
            <a:ext cx="159027" cy="11936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 rot="5400000">
            <a:off x="5516517" y="3408477"/>
            <a:ext cx="8565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стоп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pic>
        <p:nvPicPr>
          <p:cNvPr id="4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7628021" y="2579000"/>
            <a:ext cx="835408" cy="407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2" descr="https://thumbs.dreamstime.com/b/%D0%BA%D0%BE%D0%BC%D0%BF-%D0%B5%D0%BA%D1%82-%D0%B2%D0%B5%D0%BA%D1%82%D0%BE%D1%80%D0%B0-%D1%84%D1%83%D1%80-%D0%B3%D1%80%D1%83%D0%B7%D0%B0-%D0%BF%D0%BE%D0%B5%D0%B7-%D0%B0-%D1%82%D0%B0%D0%BD%D0%BA%D0%BE%D0%B2-%D0%B0%D0%B2%D1%82%D0%BE%D0%BC%D0%BE%D0%B1%D0%B8-%D0%B5%D0%B9-6880583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5" t="66452" r="2423" b="22609"/>
          <a:stretch/>
        </p:blipFill>
        <p:spPr bwMode="auto">
          <a:xfrm>
            <a:off x="8441387" y="2658979"/>
            <a:ext cx="960950" cy="33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-1326950" y="2911381"/>
            <a:ext cx="10467832" cy="856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317358" y="2997354"/>
            <a:ext cx="367408" cy="3077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/>
              <a:t>17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44802" y="2987628"/>
            <a:ext cx="367408" cy="3077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/>
              <a:t>15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40120" y="3051695"/>
            <a:ext cx="367408" cy="3077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/>
              <a:t>11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90495" y="3012930"/>
            <a:ext cx="367408" cy="3077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/>
              <a:t>13</a:t>
            </a:r>
            <a:endParaRPr lang="ru-RU" sz="14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6019139" y="645545"/>
            <a:ext cx="2556755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Остановиться у          запрещающего</a:t>
            </a:r>
          </a:p>
          <a:p>
            <a:pPr algn="ctr"/>
            <a:r>
              <a:rPr lang="ru-RU" b="1" dirty="0" smtClean="0"/>
              <a:t>сигнала, связаться с </a:t>
            </a:r>
          </a:p>
          <a:p>
            <a:pPr algn="ctr"/>
            <a:r>
              <a:rPr lang="ru-RU" b="1" dirty="0" smtClean="0"/>
              <a:t>ТЧМ остановившегося </a:t>
            </a:r>
          </a:p>
          <a:p>
            <a:pPr algn="ctr"/>
            <a:r>
              <a:rPr lang="ru-RU" b="1" dirty="0" smtClean="0"/>
              <a:t>поезда для согласования действий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9209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4806" y="212946"/>
            <a:ext cx="516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Отправление поезда </a:t>
            </a:r>
            <a:r>
              <a:rPr lang="ru-RU" sz="2000" b="1" u="sng" dirty="0" smtClean="0">
                <a:solidFill>
                  <a:srgbClr val="002060"/>
                </a:solidFill>
              </a:rPr>
              <a:t>со станции </a:t>
            </a:r>
            <a:r>
              <a:rPr lang="ru-RU" sz="2000" b="1" u="sng" dirty="0">
                <a:solidFill>
                  <a:srgbClr val="002060"/>
                </a:solidFill>
              </a:rPr>
              <a:t>на перегон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п.7) </a:t>
            </a:r>
            <a:endParaRPr lang="ru-RU" sz="14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8240" y="4493791"/>
            <a:ext cx="9007522" cy="1496483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Машинист вспомогательного локомотива должен следовать на перегон:</a:t>
            </a:r>
          </a:p>
          <a:p>
            <a:pPr marL="0" indent="0" algn="just">
              <a:buNone/>
            </a:pPr>
            <a:r>
              <a:rPr lang="ru-RU" sz="2000" b="1" dirty="0"/>
              <a:t>3.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при движении по правильному пути для оказания помощи </a:t>
            </a:r>
            <a:r>
              <a:rPr lang="ru-RU" sz="2000" dirty="0"/>
              <a:t>остановившемуся на перегоне поезду </a:t>
            </a:r>
            <a:r>
              <a:rPr lang="ru-RU" sz="2000" b="1" u="sng" dirty="0">
                <a:solidFill>
                  <a:srgbClr val="C00000"/>
                </a:solidFill>
              </a:rPr>
              <a:t>с хвоста состава </a:t>
            </a:r>
            <a:r>
              <a:rPr lang="ru-RU" sz="2000" b="1" dirty="0"/>
              <a:t>при </a:t>
            </a:r>
            <a:r>
              <a:rPr lang="ru-RU" sz="2000" b="1" u="sng" dirty="0">
                <a:solidFill>
                  <a:srgbClr val="C00000"/>
                </a:solidFill>
              </a:rPr>
              <a:t>ПАБ</a:t>
            </a:r>
            <a:r>
              <a:rPr lang="ru-RU" sz="2000" dirty="0"/>
              <a:t>,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60 км/ч</a:t>
            </a:r>
            <a:r>
              <a:rPr lang="ru-RU" sz="2000" dirty="0"/>
              <a:t>, а после остановки на расстоянии </a:t>
            </a:r>
            <a:r>
              <a:rPr lang="ru-RU" sz="2000" b="1" dirty="0">
                <a:solidFill>
                  <a:srgbClr val="7030A0"/>
                </a:solidFill>
              </a:rPr>
              <a:t>не менее 2 км </a:t>
            </a:r>
            <a:r>
              <a:rPr lang="ru-RU" sz="2000" dirty="0"/>
              <a:t>до места, указанного в разрешении на бланке ДУ-64 — </a:t>
            </a:r>
            <a:r>
              <a:rPr lang="ru-RU" sz="2000" b="1" dirty="0">
                <a:solidFill>
                  <a:srgbClr val="C00000"/>
                </a:solidFill>
              </a:rPr>
              <a:t>со скоростью не более 20 км/ч.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197288" y="1583423"/>
            <a:ext cx="3557" cy="2316758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7575776" y="1583423"/>
            <a:ext cx="3557" cy="2278893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200845" y="1764449"/>
            <a:ext cx="5378488" cy="21505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573335" y="1398757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 км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624388" y="1331796"/>
            <a:ext cx="1745221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   Поезд</a:t>
            </a:r>
          </a:p>
          <a:p>
            <a:r>
              <a:rPr lang="ru-RU" b="1" dirty="0" smtClean="0"/>
              <a:t>затребовавший</a:t>
            </a:r>
          </a:p>
          <a:p>
            <a:r>
              <a:rPr lang="ru-RU" b="1" dirty="0" smtClean="0"/>
              <a:t>      помощь</a:t>
            </a:r>
            <a:endParaRPr lang="ru-RU" b="1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51063"/>
          <a:stretch/>
        </p:blipFill>
        <p:spPr>
          <a:xfrm>
            <a:off x="430306" y="750627"/>
            <a:ext cx="1200061" cy="15532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Стрелка вправо 29"/>
          <p:cNvSpPr/>
          <p:nvPr/>
        </p:nvSpPr>
        <p:spPr>
          <a:xfrm>
            <a:off x="49487" y="3072776"/>
            <a:ext cx="1929044" cy="109844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</a:t>
            </a:r>
            <a:r>
              <a:rPr lang="ru-RU" b="1" dirty="0" smtClean="0">
                <a:solidFill>
                  <a:schemeClr val="tx1"/>
                </a:solidFill>
              </a:rPr>
              <a:t> не более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60 км/час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2395756" y="3114344"/>
            <a:ext cx="1929044" cy="1098448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</a:t>
            </a:r>
            <a:r>
              <a:rPr lang="ru-RU" b="1" dirty="0" smtClean="0">
                <a:solidFill>
                  <a:schemeClr val="tx1"/>
                </a:solidFill>
              </a:rPr>
              <a:t> не более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 км/час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981114" y="2353160"/>
            <a:ext cx="8565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стоп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07" y="2413528"/>
            <a:ext cx="1804572" cy="53649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/>
          <a:srcRect t="31724" r="29389"/>
          <a:stretch/>
        </p:blipFill>
        <p:spPr>
          <a:xfrm>
            <a:off x="7624388" y="2564478"/>
            <a:ext cx="1999966" cy="43445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" y="2922953"/>
            <a:ext cx="9730854" cy="832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9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69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7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30" y="4445973"/>
            <a:ext cx="9126126" cy="19362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Восстановительные и пожарные поезда, </a:t>
            </a:r>
            <a:r>
              <a:rPr lang="ru-RU" sz="2000" b="1" dirty="0" smtClean="0">
                <a:solidFill>
                  <a:srgbClr val="C00000"/>
                </a:solidFill>
              </a:rPr>
              <a:t>ССПС и </a:t>
            </a:r>
            <a:r>
              <a:rPr lang="ru-RU" sz="2000" b="1" dirty="0">
                <a:solidFill>
                  <a:srgbClr val="C00000"/>
                </a:solidFill>
              </a:rPr>
              <a:t>вспомогательные локомотивы </a:t>
            </a:r>
            <a:r>
              <a:rPr lang="ru-RU" sz="2000" b="1" dirty="0">
                <a:solidFill>
                  <a:srgbClr val="002060"/>
                </a:solidFill>
              </a:rPr>
              <a:t>назначаются на основании требования о помощи </a:t>
            </a:r>
            <a:r>
              <a:rPr lang="ru-RU" sz="2000" dirty="0"/>
              <a:t>(письменного, переданного по устройствам технологической железнодорожной электросвязи), </a:t>
            </a:r>
            <a:r>
              <a:rPr lang="ru-RU" sz="2000" b="1" dirty="0">
                <a:solidFill>
                  <a:srgbClr val="002060"/>
                </a:solidFill>
              </a:rPr>
              <a:t>полученного от машиниста </a:t>
            </a:r>
            <a:r>
              <a:rPr lang="ru-RU" sz="2000" dirty="0"/>
              <a:t>(помощника машиниста) </a:t>
            </a:r>
            <a:r>
              <a:rPr lang="ru-RU" sz="2000" b="1" dirty="0">
                <a:solidFill>
                  <a:srgbClr val="002060"/>
                </a:solidFill>
              </a:rPr>
              <a:t>остановившегося в пути на перегоне поезда, а также по требованию работников подразделений пути, электроснабжения, автоматики и </a:t>
            </a:r>
            <a:r>
              <a:rPr lang="ru-RU" sz="2000" b="1" dirty="0" smtClean="0">
                <a:solidFill>
                  <a:srgbClr val="002060"/>
                </a:solidFill>
              </a:rPr>
              <a:t>телемеханики, </a:t>
            </a:r>
            <a:r>
              <a:rPr lang="ru-RU" sz="2000" b="1" dirty="0">
                <a:solidFill>
                  <a:srgbClr val="002060"/>
                </a:solidFill>
              </a:rPr>
              <a:t>связи.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940" b="40484"/>
          <a:stretch/>
        </p:blipFill>
        <p:spPr>
          <a:xfrm>
            <a:off x="68236" y="458019"/>
            <a:ext cx="8966580" cy="38199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п.1)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5405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4806" y="212946"/>
            <a:ext cx="516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Отправление поезда </a:t>
            </a:r>
            <a:r>
              <a:rPr lang="ru-RU" sz="2000" b="1" u="sng" dirty="0" smtClean="0">
                <a:solidFill>
                  <a:srgbClr val="002060"/>
                </a:solidFill>
              </a:rPr>
              <a:t>со станции </a:t>
            </a:r>
            <a:r>
              <a:rPr lang="ru-RU" sz="2000" b="1" u="sng" dirty="0">
                <a:solidFill>
                  <a:srgbClr val="002060"/>
                </a:solidFill>
              </a:rPr>
              <a:t>на перегон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п.7) </a:t>
            </a:r>
            <a:endParaRPr lang="ru-RU" sz="14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3884" y="3693916"/>
            <a:ext cx="9007522" cy="1014157"/>
          </a:xfrm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Не </a:t>
            </a:r>
            <a:r>
              <a:rPr lang="ru-RU" sz="2000" dirty="0"/>
              <a:t>доезжая до поезда, с которого затребована помощь, </a:t>
            </a:r>
            <a:r>
              <a:rPr lang="ru-RU" sz="2000" b="1" dirty="0">
                <a:solidFill>
                  <a:srgbClr val="002060"/>
                </a:solidFill>
              </a:rPr>
              <a:t>машинист вспомогательного локомотива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должен</a:t>
            </a:r>
            <a:r>
              <a:rPr lang="ru-RU" sz="2000" dirty="0"/>
              <a:t> остановиться </a:t>
            </a:r>
            <a:r>
              <a:rPr lang="ru-RU" sz="2000" dirty="0" smtClean="0"/>
              <a:t>и </a:t>
            </a:r>
            <a:r>
              <a:rPr lang="ru-RU" sz="2000" dirty="0"/>
              <a:t>согласовать свои действия с машинистом, затребовавшим помощь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51063"/>
          <a:stretch/>
        </p:blipFill>
        <p:spPr>
          <a:xfrm>
            <a:off x="248663" y="972885"/>
            <a:ext cx="918967" cy="10358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6157" y="2074870"/>
            <a:ext cx="2877226" cy="88424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27303" y="2936772"/>
            <a:ext cx="9730854" cy="832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18000" r="19077" b="25071"/>
          <a:stretch/>
        </p:blipFill>
        <p:spPr>
          <a:xfrm>
            <a:off x="2052161" y="536734"/>
            <a:ext cx="4820104" cy="23435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03465" y="2470245"/>
            <a:ext cx="289359" cy="383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31997" y="807144"/>
            <a:ext cx="1285914" cy="1076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137" y="679486"/>
            <a:ext cx="1694835" cy="1698679"/>
          </a:xfrm>
          <a:prstGeom prst="roundRect">
            <a:avLst/>
          </a:prstGeom>
        </p:spPr>
      </p:pic>
      <p:sp>
        <p:nvSpPr>
          <p:cNvPr id="13" name="Стрелка вправо 12"/>
          <p:cNvSpPr/>
          <p:nvPr/>
        </p:nvSpPr>
        <p:spPr>
          <a:xfrm>
            <a:off x="4367284" y="1098933"/>
            <a:ext cx="379115" cy="300251"/>
          </a:xfrm>
          <a:prstGeom prst="rightArrow">
            <a:avLst/>
          </a:prstGeom>
          <a:solidFill>
            <a:srgbClr val="C0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0800000">
            <a:off x="4339988" y="1687912"/>
            <a:ext cx="379115" cy="300251"/>
          </a:xfrm>
          <a:prstGeom prst="rightArrow">
            <a:avLst/>
          </a:prstGeom>
          <a:solidFill>
            <a:srgbClr val="C00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688183" y="2464828"/>
            <a:ext cx="291437" cy="448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3901" y="2106500"/>
            <a:ext cx="2888927" cy="8873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l="8209" r="10335"/>
          <a:stretch/>
        </p:blipFill>
        <p:spPr>
          <a:xfrm>
            <a:off x="4810265" y="679486"/>
            <a:ext cx="1559303" cy="169867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403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08012"/>
            <a:ext cx="91440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29.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заполнения разрешений по форме ДУ-64, поездной документации. Открытие перегона для движения поездов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(п. 8 – 9).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6" name="Picture 2" descr="https://fs.znanio.ru/8c0997/c1/ca/0455f312e786f21ec4ca26da75639635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3" y="1839278"/>
            <a:ext cx="9100369" cy="357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654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468" y="4813172"/>
            <a:ext cx="9144000" cy="20448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особой бдительностью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 км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места указанного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бланке ДУ-64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уточнения места работ поскольку с момента затребования помощи ситуация могла измениться (расширение зоны возгорания, утечки груза, изменение положения подвижного состава) и избежания ухудшения аварийной ситуации. При приближении к месту работ и остановке машинист обязан выполнять все указания руководителя работ для оперативного восстановления движения поездов.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п.7) </a:t>
            </a:r>
            <a:endParaRPr lang="ru-RU" sz="14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360" y="374176"/>
            <a:ext cx="6270879" cy="4438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18305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5397295"/>
            <a:ext cx="9159513" cy="14769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Приказ </a:t>
            </a:r>
            <a:r>
              <a:rPr lang="ru-RU" sz="2000" b="1" dirty="0">
                <a:solidFill>
                  <a:srgbClr val="002060"/>
                </a:solidFill>
              </a:rPr>
              <a:t>на закрытие перегона для движения поездов </a:t>
            </a:r>
            <a:r>
              <a:rPr lang="ru-RU" sz="2000" dirty="0"/>
              <a:t>ДНЦ передает ДСП, ограничивающим перегон, машинисту поезда, затребовавшему помощь и машинисту вспомогательного локомотива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Разрешения </a:t>
            </a:r>
            <a:r>
              <a:rPr lang="ru-RU" sz="2000" dirty="0"/>
              <a:t>формы ДУ-64 выдаются дежурным по станции машинисту после получения приказа поездного диспетчера о закрытии перегона (пути перегона).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0" y="4005064"/>
            <a:ext cx="4163929" cy="9327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3783" t="27509" r="6652" b="17319"/>
          <a:stretch/>
        </p:blipFill>
        <p:spPr>
          <a:xfrm>
            <a:off x="35496" y="1556792"/>
            <a:ext cx="1354742" cy="1193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0854" t="18177" r="8003" b="27025"/>
          <a:stretch/>
        </p:blipFill>
        <p:spPr>
          <a:xfrm>
            <a:off x="7762190" y="1579026"/>
            <a:ext cx="1346314" cy="11715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0804" y="2530537"/>
            <a:ext cx="1880434" cy="1533277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19" name="Блок-схема: узел 18"/>
          <p:cNvSpPr/>
          <p:nvPr/>
        </p:nvSpPr>
        <p:spPr>
          <a:xfrm>
            <a:off x="1754227" y="4529780"/>
            <a:ext cx="297493" cy="284565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/>
          <a:srcRect b="30741"/>
          <a:stretch/>
        </p:blipFill>
        <p:spPr>
          <a:xfrm>
            <a:off x="6012160" y="3965643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2430" y="3896979"/>
            <a:ext cx="2092992" cy="5732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/>
          <a:srcRect t="27254" r="29187" b="-1875"/>
          <a:stretch/>
        </p:blipFill>
        <p:spPr>
          <a:xfrm>
            <a:off x="3674674" y="4073559"/>
            <a:ext cx="1617064" cy="428302"/>
          </a:xfrm>
          <a:prstGeom prst="rect">
            <a:avLst/>
          </a:prstGeom>
        </p:spPr>
      </p:pic>
      <p:sp>
        <p:nvSpPr>
          <p:cNvPr id="21" name="Блок-схема: узел 20"/>
          <p:cNvSpPr/>
          <p:nvPr/>
        </p:nvSpPr>
        <p:spPr>
          <a:xfrm>
            <a:off x="8184724" y="4509856"/>
            <a:ext cx="192946" cy="228039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7991778" y="4516068"/>
            <a:ext cx="192946" cy="228039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7617" y="1184974"/>
            <a:ext cx="1086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ДСП ст. А</a:t>
            </a:r>
            <a:endParaRPr lang="ru-RU" b="1" u="sng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839894" y="1245879"/>
            <a:ext cx="1075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ДСП ст. Б</a:t>
            </a:r>
            <a:endParaRPr lang="ru-RU" b="1" u="sng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476356" y="4471450"/>
            <a:ext cx="7632148" cy="401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9"/>
          <a:srcRect l="16926" r="31888" b="14547"/>
          <a:stretch/>
        </p:blipFill>
        <p:spPr>
          <a:xfrm>
            <a:off x="3216595" y="1050876"/>
            <a:ext cx="1468851" cy="1380903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-35528" y="4637889"/>
            <a:ext cx="204838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Вспомогательный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локомотив</a:t>
            </a:r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574220" y="4524813"/>
            <a:ext cx="1745221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   Поезд</a:t>
            </a:r>
          </a:p>
          <a:p>
            <a:r>
              <a:rPr lang="ru-RU" b="1" dirty="0" smtClean="0"/>
              <a:t>затребовавший</a:t>
            </a:r>
          </a:p>
          <a:p>
            <a:r>
              <a:rPr lang="ru-RU" b="1" dirty="0" smtClean="0"/>
              <a:t>      помощь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9653" y="2257787"/>
            <a:ext cx="1249788" cy="189376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1"/>
          <a:srcRect l="56826" r="4234" b="14250"/>
          <a:stretch/>
        </p:blipFill>
        <p:spPr>
          <a:xfrm>
            <a:off x="6155140" y="2330087"/>
            <a:ext cx="1097287" cy="1505260"/>
          </a:xfrm>
          <a:prstGeom prst="round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7968161" y="3694482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Б</a:t>
            </a:r>
            <a:endParaRPr lang="ru-RU" b="1" u="sng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123229" y="1003688"/>
            <a:ext cx="691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/>
              <a:t>ДНЦ </a:t>
            </a:r>
          </a:p>
        </p:txBody>
      </p:sp>
      <p:sp>
        <p:nvSpPr>
          <p:cNvPr id="31" name="Стрелка вправо 30"/>
          <p:cNvSpPr/>
          <p:nvPr/>
        </p:nvSpPr>
        <p:spPr>
          <a:xfrm rot="2164293">
            <a:off x="4660865" y="2236919"/>
            <a:ext cx="1394265" cy="263483"/>
          </a:xfrm>
          <a:prstGeom prst="rightArrow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4814444" y="1670506"/>
            <a:ext cx="2880842" cy="235191"/>
          </a:xfrm>
          <a:prstGeom prst="rightArrow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4238293"/>
            <a:ext cx="1260582" cy="214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2"/>
          <a:srcRect b="14955"/>
          <a:stretch/>
        </p:blipFill>
        <p:spPr>
          <a:xfrm>
            <a:off x="568105" y="4023727"/>
            <a:ext cx="1343540" cy="46514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0004" y="2257787"/>
            <a:ext cx="1431802" cy="1847248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80220" y="3467885"/>
            <a:ext cx="1202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А</a:t>
            </a:r>
            <a:endParaRPr lang="ru-RU" b="1" u="sng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761504" y="2971081"/>
            <a:ext cx="896190" cy="113395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4"/>
          <a:srcRect l="22131"/>
          <a:stretch/>
        </p:blipFill>
        <p:spPr>
          <a:xfrm>
            <a:off x="1501407" y="2343458"/>
            <a:ext cx="1319757" cy="1491889"/>
          </a:xfrm>
          <a:prstGeom prst="roundRect">
            <a:avLst/>
          </a:prstGeom>
        </p:spPr>
      </p:pic>
      <p:sp>
        <p:nvSpPr>
          <p:cNvPr id="37" name="Стрелка влево 36"/>
          <p:cNvSpPr/>
          <p:nvPr/>
        </p:nvSpPr>
        <p:spPr>
          <a:xfrm rot="20955852">
            <a:off x="1515744" y="1662660"/>
            <a:ext cx="1509397" cy="240957"/>
          </a:xfrm>
          <a:prstGeom prst="leftArrow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 rot="3197134">
            <a:off x="2693411" y="1682502"/>
            <a:ext cx="242151" cy="650212"/>
          </a:xfrm>
          <a:prstGeom prst="downArrow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-159509" y="83063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27226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3845" y="4928329"/>
            <a:ext cx="9144000" cy="13335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Ограждение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проводник последнего пассажирского вагона по указанию машиниста в случаях:</a:t>
            </a:r>
          </a:p>
          <a:p>
            <a:pPr marL="0" indent="26670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затребования восстановительного или пожарного поезда, а также вспомогательного локомотива, если помощь оказывается с хвоста поезда;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7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</a:t>
            </a:r>
            <a:r>
              <a:rPr lang="ru-RU" sz="1400" dirty="0"/>
              <a:t>ИСИ Раздел </a:t>
            </a:r>
            <a:r>
              <a:rPr lang="en-US" sz="1400" dirty="0"/>
              <a:t>IV </a:t>
            </a:r>
            <a:r>
              <a:rPr lang="ru-RU" sz="1400" dirty="0"/>
              <a:t>п. </a:t>
            </a:r>
            <a:r>
              <a:rPr lang="ru-RU" sz="1400" dirty="0" smtClean="0"/>
              <a:t>54)</a:t>
            </a:r>
            <a:endParaRPr lang="ru-RU" sz="140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1" b="39194"/>
          <a:stretch/>
        </p:blipFill>
        <p:spPr bwMode="auto">
          <a:xfrm>
            <a:off x="0" y="895349"/>
            <a:ext cx="9144000" cy="329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4375" y="4112824"/>
            <a:ext cx="8734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Ограждение на перегоне пассажирского поезда при вынужденной остановке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60443" y="351042"/>
            <a:ext cx="72442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</a:p>
        </p:txBody>
      </p:sp>
    </p:spTree>
    <p:extLst>
      <p:ext uri="{BB962C8B-B14F-4D97-AF65-F5344CB8AC3E}">
        <p14:creationId xmlns:p14="http://schemas.microsoft.com/office/powerpoint/2010/main" val="9556909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70017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0" y="4380947"/>
            <a:ext cx="9144000" cy="1121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двухпутном или многопутном перегоне вследствие схода с рельсов, столкновения.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Машинист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подавать сигнал общей тревоги (▬ ● ● ● ▬ ● ● ● ▬ ● ● ●).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7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</a:t>
            </a:r>
            <a:r>
              <a:rPr lang="ru-RU" sz="1400" dirty="0"/>
              <a:t>ИСИ Раздел </a:t>
            </a:r>
            <a:r>
              <a:rPr lang="en-US" sz="1400" dirty="0"/>
              <a:t>IV </a:t>
            </a:r>
            <a:r>
              <a:rPr lang="ru-RU" sz="1400" dirty="0"/>
              <a:t>п. </a:t>
            </a:r>
            <a:r>
              <a:rPr lang="ru-RU" sz="1400" dirty="0" smtClean="0"/>
              <a:t>55)</a:t>
            </a:r>
            <a:endParaRPr lang="ru-RU" sz="1400" dirty="0"/>
          </a:p>
        </p:txBody>
      </p:sp>
      <p:pic>
        <p:nvPicPr>
          <p:cNvPr id="3074" name="Picture 2" descr="https://cf.ppt-online.org/files1/slide/u/UlBmWE5uoQ3HiTxVgYXIzjtrkbPqaFZJnOARdLC9w/slide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" t="14584" b="39322"/>
          <a:stretch/>
        </p:blipFill>
        <p:spPr bwMode="auto">
          <a:xfrm>
            <a:off x="0" y="852424"/>
            <a:ext cx="9144000" cy="322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36478" y="3992869"/>
            <a:ext cx="98393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Ограждение поезда на двухпутном перегоне вследствие схода с рельсов или столкновения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94145" y="5159656"/>
            <a:ext cx="9144000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При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этом в случае остановки пассажирского поезда ограждение производится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стороны головы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поезда помощником машиниста, а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хвоста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проводником последнего пассажирского вагона укладкой петард на расстоянии 1000 м от головы и хвоста поезда.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60443" y="360042"/>
            <a:ext cx="72442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</a:p>
        </p:txBody>
      </p:sp>
    </p:spTree>
    <p:extLst>
      <p:ext uri="{BB962C8B-B14F-4D97-AF65-F5344CB8AC3E}">
        <p14:creationId xmlns:p14="http://schemas.microsoft.com/office/powerpoint/2010/main" val="251444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2399" y="-8065"/>
            <a:ext cx="9689910" cy="65663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13262" y="4526128"/>
            <a:ext cx="9144000" cy="14795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остановке остальных поездов ограждение производится помощником машиниста укладкой петард на смежном железнодорожном пути со стороны ожидаемого по этому железнодорожному пути поезда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1000 м от места препятствия.</a:t>
            </a: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8" b="31030"/>
          <a:stretch/>
        </p:blipFill>
        <p:spPr bwMode="auto">
          <a:xfrm>
            <a:off x="135671" y="937498"/>
            <a:ext cx="8899182" cy="349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7414683" y="6550223"/>
            <a:ext cx="177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</a:t>
            </a:r>
            <a:r>
              <a:rPr lang="ru-RU" sz="1400" dirty="0"/>
              <a:t>ИСИ Раздел </a:t>
            </a:r>
            <a:r>
              <a:rPr lang="en-US" sz="1400" dirty="0"/>
              <a:t>IV </a:t>
            </a:r>
            <a:r>
              <a:rPr lang="ru-RU" sz="1400" dirty="0"/>
              <a:t>п. </a:t>
            </a:r>
            <a:r>
              <a:rPr lang="ru-RU" sz="1400" dirty="0" smtClean="0"/>
              <a:t>56)</a:t>
            </a:r>
            <a:endParaRPr lang="ru-RU" sz="1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060443" y="367753"/>
            <a:ext cx="72442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</a:p>
        </p:txBody>
      </p:sp>
    </p:spTree>
    <p:extLst>
      <p:ext uri="{BB962C8B-B14F-4D97-AF65-F5344CB8AC3E}">
        <p14:creationId xmlns:p14="http://schemas.microsoft.com/office/powerpoint/2010/main" val="268207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05414"/>
            <a:ext cx="9144000" cy="335258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Если </a:t>
            </a:r>
            <a:r>
              <a:rPr lang="ru-RU" sz="2000" dirty="0"/>
              <a:t>голова поезда находится от места препятствия на расстоянии </a:t>
            </a:r>
            <a:r>
              <a:rPr lang="ru-RU" sz="2000" b="1" dirty="0">
                <a:solidFill>
                  <a:srgbClr val="C00000"/>
                </a:solidFill>
              </a:rPr>
              <a:t>более 1000 м</a:t>
            </a:r>
            <a:r>
              <a:rPr lang="ru-RU" sz="2000" dirty="0"/>
              <a:t>, </a:t>
            </a:r>
            <a:r>
              <a:rPr lang="ru-RU" sz="2000" b="1" dirty="0"/>
              <a:t>петарды на смежном </a:t>
            </a:r>
            <a:r>
              <a:rPr lang="ru-RU" sz="2000" b="1" dirty="0" smtClean="0"/>
              <a:t>пути </a:t>
            </a:r>
            <a:r>
              <a:rPr lang="ru-RU" sz="2000" b="1" dirty="0"/>
              <a:t>укладываются напротив локомотива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Если </a:t>
            </a:r>
            <a:r>
              <a:rPr lang="ru-RU" sz="2000" dirty="0"/>
              <a:t>машинистом поезда будет получено сообщение о том, что по смежному </a:t>
            </a:r>
            <a:r>
              <a:rPr lang="ru-RU" sz="2000" dirty="0" smtClean="0"/>
              <a:t>пути </a:t>
            </a:r>
            <a:r>
              <a:rPr lang="ru-RU" sz="2000" b="1" dirty="0"/>
              <a:t>отправлен поезд в неправильном направлении</a:t>
            </a:r>
            <a:r>
              <a:rPr lang="ru-RU" sz="2000" dirty="0"/>
              <a:t>, он должен по радиосвязи или свистком локомотива вызвать помощника машиниста для укладки петард на таком же расстоянии от места препятствия с противоположной стороны,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для ограждения препятствия с противоположной стороны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i="1" dirty="0" smtClean="0"/>
              <a:t>После </a:t>
            </a:r>
            <a:r>
              <a:rPr lang="ru-RU" sz="2000" b="1" i="1" dirty="0"/>
              <a:t>укладки петард </a:t>
            </a:r>
            <a:r>
              <a:rPr lang="ru-RU" sz="2000" dirty="0"/>
              <a:t>помощник машиниста и проводник вагона должны отойти от места уложенных петард обратно к поезду </a:t>
            </a:r>
            <a:r>
              <a:rPr lang="ru-RU" sz="2000" b="1" dirty="0">
                <a:solidFill>
                  <a:srgbClr val="C00000"/>
                </a:solidFill>
              </a:rPr>
              <a:t>на 20 м </a:t>
            </a:r>
            <a:r>
              <a:rPr lang="ru-RU" sz="2000" dirty="0"/>
              <a:t>и показывать красный сигнал в сторону возможного приближения поезда.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3149" y="268803"/>
            <a:ext cx="72442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поезда при вынужденной остановке на перегоне</a:t>
            </a:r>
          </a:p>
        </p:txBody>
      </p:sp>
      <p:pic>
        <p:nvPicPr>
          <p:cNvPr id="35842" name="Picture 2" descr="https://topuch.ru/uchebnoe-posobie-dlya-podgotovki-lokomotivnih-brigad-po-predme-v2/11553_html_78e04f1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0"/>
          <a:stretch/>
        </p:blipFill>
        <p:spPr bwMode="auto">
          <a:xfrm>
            <a:off x="251520" y="647700"/>
            <a:ext cx="8047373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AutoShape 9"/>
          <p:cNvCxnSpPr>
            <a:cxnSpLocks noChangeShapeType="1"/>
          </p:cNvCxnSpPr>
          <p:nvPr/>
        </p:nvCxnSpPr>
        <p:spPr bwMode="auto">
          <a:xfrm flipH="1" flipV="1">
            <a:off x="8062915" y="2418663"/>
            <a:ext cx="1045589" cy="2225"/>
          </a:xfrm>
          <a:prstGeom prst="straightConnector1">
            <a:avLst/>
          </a:prstGeom>
          <a:noFill/>
          <a:ln w="38100">
            <a:solidFill>
              <a:srgbClr val="C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Прямая соединительная линия 10"/>
          <p:cNvCxnSpPr/>
          <p:nvPr/>
        </p:nvCxnSpPr>
        <p:spPr>
          <a:xfrm>
            <a:off x="5004048" y="1700808"/>
            <a:ext cx="0" cy="16826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041" y="1639125"/>
            <a:ext cx="129692" cy="1233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277" y="1628613"/>
            <a:ext cx="128027" cy="1219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05" y="1844824"/>
            <a:ext cx="128027" cy="121931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7836887" y="1750544"/>
            <a:ext cx="0" cy="1678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524328" y="1966755"/>
            <a:ext cx="19990" cy="1416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236296" y="1762491"/>
            <a:ext cx="28425" cy="1620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004048" y="3180379"/>
            <a:ext cx="223224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244290" y="3180379"/>
            <a:ext cx="5925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40" name="Прямая со стрелкой 35839"/>
          <p:cNvCxnSpPr/>
          <p:nvPr/>
        </p:nvCxnSpPr>
        <p:spPr>
          <a:xfrm flipH="1">
            <a:off x="7836887" y="3180379"/>
            <a:ext cx="46200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3" name="Прямоугольник 35842"/>
          <p:cNvSpPr/>
          <p:nvPr/>
        </p:nvSpPr>
        <p:spPr>
          <a:xfrm>
            <a:off x="7164288" y="287812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20</a:t>
            </a:r>
            <a:endParaRPr lang="ru-RU" b="1" i="1" dirty="0"/>
          </a:p>
        </p:txBody>
      </p:sp>
      <p:pic>
        <p:nvPicPr>
          <p:cNvPr id="35844" name="Рисунок 358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0424" y="2850103"/>
            <a:ext cx="518205" cy="493819"/>
          </a:xfrm>
          <a:prstGeom prst="rect">
            <a:avLst/>
          </a:prstGeom>
        </p:spPr>
      </p:pic>
      <p:sp>
        <p:nvSpPr>
          <p:cNvPr id="35846" name="Прямоугольник 35845"/>
          <p:cNvSpPr/>
          <p:nvPr/>
        </p:nvSpPr>
        <p:spPr>
          <a:xfrm>
            <a:off x="5759789" y="2836676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1000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80686" b="80653"/>
          <a:stretch/>
        </p:blipFill>
        <p:spPr>
          <a:xfrm>
            <a:off x="7307983" y="730006"/>
            <a:ext cx="1490122" cy="449655"/>
          </a:xfrm>
          <a:prstGeom prst="rect">
            <a:avLst/>
          </a:prstGeom>
        </p:spPr>
      </p:pic>
      <p:sp>
        <p:nvSpPr>
          <p:cNvPr id="35861" name="Прямоугольник 35860"/>
          <p:cNvSpPr/>
          <p:nvPr/>
        </p:nvSpPr>
        <p:spPr>
          <a:xfrm>
            <a:off x="5076056" y="1330256"/>
            <a:ext cx="2016224" cy="2983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56" name="Рисунок 358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605" y="1172206"/>
            <a:ext cx="518205" cy="493819"/>
          </a:xfrm>
          <a:prstGeom prst="rect">
            <a:avLst/>
          </a:prstGeom>
        </p:spPr>
      </p:pic>
      <p:cxnSp>
        <p:nvCxnSpPr>
          <p:cNvPr id="35850" name="Прямая соединительная линия 35849"/>
          <p:cNvCxnSpPr/>
          <p:nvPr/>
        </p:nvCxnSpPr>
        <p:spPr>
          <a:xfrm>
            <a:off x="7236296" y="1196752"/>
            <a:ext cx="0" cy="42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48" name="Прямая соединительная линия 35847"/>
          <p:cNvCxnSpPr/>
          <p:nvPr/>
        </p:nvCxnSpPr>
        <p:spPr>
          <a:xfrm>
            <a:off x="6884616" y="1340768"/>
            <a:ext cx="0" cy="2983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7" name="Блок-схема: узел 35856"/>
          <p:cNvSpPr/>
          <p:nvPr/>
        </p:nvSpPr>
        <p:spPr>
          <a:xfrm>
            <a:off x="6815380" y="1321296"/>
            <a:ext cx="122595" cy="8233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852" name="Прямая со стрелкой 35851"/>
          <p:cNvCxnSpPr/>
          <p:nvPr/>
        </p:nvCxnSpPr>
        <p:spPr>
          <a:xfrm flipV="1">
            <a:off x="6864824" y="1514272"/>
            <a:ext cx="397068" cy="6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414683" y="6550223"/>
            <a:ext cx="177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</a:t>
            </a:r>
            <a:r>
              <a:rPr lang="ru-RU" sz="1400" dirty="0"/>
              <a:t>ИСИ Раздел </a:t>
            </a:r>
            <a:r>
              <a:rPr lang="en-US" sz="1400" dirty="0"/>
              <a:t>IV </a:t>
            </a:r>
            <a:r>
              <a:rPr lang="ru-RU" sz="1400" dirty="0"/>
              <a:t>п. </a:t>
            </a:r>
            <a:r>
              <a:rPr lang="ru-RU" sz="1400" dirty="0" smtClean="0"/>
              <a:t>56)</a:t>
            </a:r>
            <a:endParaRPr lang="ru-RU" sz="1400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7"/>
          <a:srcRect l="15107" r="80726" b="78944"/>
          <a:stretch/>
        </p:blipFill>
        <p:spPr>
          <a:xfrm>
            <a:off x="6491907" y="1204519"/>
            <a:ext cx="290103" cy="484085"/>
          </a:xfrm>
          <a:prstGeom prst="rect">
            <a:avLst/>
          </a:prstGeom>
        </p:spPr>
      </p:pic>
      <p:sp>
        <p:nvSpPr>
          <p:cNvPr id="35860" name="Прямоугольник 35859"/>
          <p:cNvSpPr/>
          <p:nvPr/>
        </p:nvSpPr>
        <p:spPr>
          <a:xfrm>
            <a:off x="5887569" y="1226744"/>
            <a:ext cx="7134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ТЧМП</a:t>
            </a:r>
            <a:endParaRPr lang="ru-RU" sz="1600" b="1" dirty="0"/>
          </a:p>
        </p:txBody>
      </p:sp>
      <p:sp>
        <p:nvSpPr>
          <p:cNvPr id="31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70017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528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п.8) </a:t>
            </a:r>
            <a:endParaRPr lang="ru-RU" sz="1400" dirty="0"/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0" y="5151535"/>
            <a:ext cx="9144000" cy="1552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восстановительного, пожарного поезда, вспомогательного локомотива, специального самоходного подвижного состава на перегон, а также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возвращения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перегона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 в журнале движения поездов и немедленно сообщить дежурному по смежной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ограничивающей перегон и диспетчеру поездному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4" y="307075"/>
            <a:ext cx="5718175" cy="495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63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п.8) </a:t>
            </a:r>
            <a:endParaRPr lang="ru-RU" sz="1400" dirty="0"/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-3128" y="5133974"/>
            <a:ext cx="9144000" cy="172402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передаваемое дежурным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диспетчеру поездному и дежурному по соседней станции, ограничивающей перегон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несёт в себе задачу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за ситуацией на перегоне и выдачу устных предупреждений машинистам поездов встречного и попутного направления, движущихся по соседним путям, а также анализа проведения аварийно-восстановительных работ и непроизводительных потерь времени при восстановлении движения.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7" y="398145"/>
            <a:ext cx="8561521" cy="44280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425096" y="4723092"/>
            <a:ext cx="6566761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Образец заполнения журнала движения поездов ДУ-2</a:t>
            </a:r>
            <a:endParaRPr lang="ru-RU" sz="1400" b="1" i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53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55" y="3998794"/>
            <a:ext cx="9021170" cy="297521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Отправление и следование </a:t>
            </a:r>
            <a:r>
              <a:rPr lang="ru-RU" sz="2000" dirty="0"/>
              <a:t>восстановительных и пожарных поездов, </a:t>
            </a:r>
            <a:r>
              <a:rPr lang="ru-RU" sz="2000" dirty="0" smtClean="0"/>
              <a:t>ССПС и </a:t>
            </a:r>
            <a:r>
              <a:rPr lang="ru-RU" sz="2000" dirty="0"/>
              <a:t>вспомогательных локомотивов к месту назначения осуществляются </a:t>
            </a:r>
            <a:r>
              <a:rPr lang="ru-RU" sz="2000" b="1" dirty="0">
                <a:solidFill>
                  <a:srgbClr val="002060"/>
                </a:solidFill>
              </a:rPr>
              <a:t>по приказу диспетчера поездного.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На основании разработанного технологического графика  (регламента) определено </a:t>
            </a:r>
            <a:r>
              <a:rPr lang="ru-RU" sz="2000" b="1" dirty="0" smtClean="0"/>
              <a:t>минимальное время </a:t>
            </a:r>
            <a:r>
              <a:rPr lang="ru-RU" sz="2000" dirty="0" smtClean="0"/>
              <a:t>с момента получения приказа до отправления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восстановительного поезда 40 минут</a:t>
            </a:r>
            <a:r>
              <a:rPr lang="ru-RU" sz="2000" b="1" dirty="0" smtClean="0"/>
              <a:t>, </a:t>
            </a:r>
            <a:r>
              <a:rPr lang="ru-RU" sz="2000" b="1" dirty="0" smtClean="0">
                <a:solidFill>
                  <a:srgbClr val="FF0000"/>
                </a:solidFill>
              </a:rPr>
              <a:t>пожарного поезда 18 минут.</a:t>
            </a:r>
          </a:p>
          <a:p>
            <a:pPr marL="0" indent="0" algn="just">
              <a:buNone/>
            </a:pPr>
            <a:r>
              <a:rPr lang="ru-RU" sz="2000" dirty="0"/>
              <a:t>  </a:t>
            </a:r>
            <a:r>
              <a:rPr lang="ru-RU" sz="2000" i="1" dirty="0"/>
              <a:t>На электрифицированных </a:t>
            </a:r>
            <a:r>
              <a:rPr lang="ru-RU" sz="2000" i="1" dirty="0" smtClean="0"/>
              <a:t>участках пожарные </a:t>
            </a:r>
            <a:r>
              <a:rPr lang="ru-RU" sz="2000" i="1" dirty="0"/>
              <a:t>поезда отправляются тепловозом. При отправлении пожарного поезда электровозом к его прибытию на конечную станцию перед местом пожара должен быть подготовлен тепловоз для замены электровоза.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п.1) 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5" y="373457"/>
            <a:ext cx="9099645" cy="356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3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п.9) </a:t>
            </a:r>
            <a:endParaRPr lang="ru-RU" sz="1400" dirty="0"/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0" y="4962675"/>
            <a:ext cx="9144000" cy="14668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Перегон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соответствующий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движения поездов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диспетчера поездного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уведомления (письменного или переданного по устройствам технологической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работника подразделения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руководившего работами по ликвидации возникших препятствий, о возможности возобновления движения поездов по перегону.</a:t>
            </a: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7"/>
          <a:stretch/>
        </p:blipFill>
        <p:spPr bwMode="auto">
          <a:xfrm>
            <a:off x="0" y="421124"/>
            <a:ext cx="5810250" cy="411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4660" t="6609" r="1750" b="9845"/>
          <a:stretch/>
        </p:blipFill>
        <p:spPr>
          <a:xfrm>
            <a:off x="5731067" y="1358813"/>
            <a:ext cx="3367232" cy="29956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4972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п.9) </a:t>
            </a:r>
            <a:endParaRPr lang="ru-RU" sz="1400" dirty="0"/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0" y="4475261"/>
            <a:ext cx="9144000" cy="22288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об устранении повреждений контактной сети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передается энергодиспетчером на основании сообщения работника подразделения электроснабжения, руководившего восстановительными работами.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перегонах, оборудованных автоматической блокировкой, если ее устройства были повреждены, диспетчер поездной для открытия движения поездов по автоматической блокировке должен получить соответствующее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от работника подразделения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телемеханики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366" t="34880" b="17241"/>
          <a:stretch/>
        </p:blipFill>
        <p:spPr>
          <a:xfrm>
            <a:off x="0" y="914121"/>
            <a:ext cx="8439024" cy="33435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531" y="530589"/>
            <a:ext cx="4573469" cy="28272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687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п.9) </a:t>
            </a:r>
            <a:endParaRPr lang="ru-RU" sz="1400" dirty="0"/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13468" y="4057649"/>
            <a:ext cx="9144000" cy="28068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с рельсов и повреждений каких-либо устройств на перегоне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было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движение открывается после доклада машиниста вспомогательного локомотива или работника, руководившего оказанием помощи, о выводе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и свободности перегона.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двухпутных перегонах, оборудованных автоматической блокировкой, соответствующий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перегона разрешается открыть после сообщения машиниста вспомогательного локомотива по устройствам технологической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начале вывода состава остановившегося поезда по 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0"/>
          <a:stretch/>
        </p:blipFill>
        <p:spPr bwMode="auto">
          <a:xfrm>
            <a:off x="13468" y="386543"/>
            <a:ext cx="5711057" cy="355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3457" t="14271" r="1600" b="12813"/>
          <a:stretch/>
        </p:blipFill>
        <p:spPr>
          <a:xfrm>
            <a:off x="4708477" y="583651"/>
            <a:ext cx="4378030" cy="1464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55411" t="15871" r="2652" b="15000"/>
          <a:stretch/>
        </p:blipFill>
        <p:spPr>
          <a:xfrm>
            <a:off x="4708477" y="2164674"/>
            <a:ext cx="4378030" cy="14876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31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2090" t="18378" r="18358" b="20280"/>
          <a:stretch/>
        </p:blipFill>
        <p:spPr>
          <a:xfrm>
            <a:off x="0" y="739615"/>
            <a:ext cx="5445456" cy="34688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п.9) </a:t>
            </a:r>
            <a:endParaRPr lang="ru-RU" sz="1400" dirty="0"/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0" y="4305300"/>
            <a:ext cx="9144000" cy="2466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Уведомление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служащее основанием для открытия перегона (пути перегона),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 поездной записывает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журнал диспетчерских распоряжений.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Движение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перегону возобновляется после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 диспетчера поездного.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двухпутных участках возможно открытие движение по перегону по автоматической блокировке, автоматической локомотивной сигнализации, применяемой как самостоятельная система интервального регулирования, после получения от машиниста вспомогательного локомотива уведомления о начале вывода поезда с перегона в правильном направлении.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4804" y="2684588"/>
            <a:ext cx="4072097" cy="15081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Уведомление №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Поезд №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2502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прибыл в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часов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минут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Иловля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полном составе, перегон от поездов свободен. Машинист поезда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2502 Молчанов</a:t>
            </a:r>
            <a:endParaRPr lang="ru-RU" sz="1600" b="1" i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804" y="395805"/>
            <a:ext cx="4072097" cy="21919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16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Объект 3"/>
          <p:cNvSpPr>
            <a:spLocks noGrp="1"/>
          </p:cNvSpPr>
          <p:nvPr>
            <p:ph idx="1"/>
          </p:nvPr>
        </p:nvSpPr>
        <p:spPr>
          <a:xfrm>
            <a:off x="0" y="750627"/>
            <a:ext cx="9144000" cy="610737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чего назначаются восстановительные и пожарные поезда, ССПС и вспомогательные локомотивы в случае нештатных ситуаций на железной дороге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отправление и следование восстановительных и пожарных поездов, ССПС и вспомогательных локомотивов к месту назначения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оповещения причастных работников ОАО «РЖД» машинистом поезда при вынужденной остановке на перегоне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Что обязан сообщить машинист поезда, остановившегося на перегоне при затребовании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помощи?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Как передается требование о помощи при отсутствии телефонной и радиосвязи?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 Какой локомотив запрещается использовать для доставки требования о помощи на станцию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Какой порядок отправления восстановительных, пожарных поездов, ССПС и вспомогательных локомотивов на перегон об оказании помощи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Движение вспомогательных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локомотивов.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При оказании помощи с хвоста состава как определяется место километраж нахождения хвостового вагона?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Когда и как производится ограждение поезда с головы в ожидании вспомогательного локомотива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Порядок действий машиниста вспомогательного локомотива при оказании помощи с головы поезда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66227" y="307075"/>
            <a:ext cx="29581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92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577" y="5959"/>
            <a:ext cx="8419564" cy="92035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Схема регламента действий локомотивной бригады вспомогательного локомотива при оказании помощи остановившемуся поезду на перегоне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2"/>
          <a:stretch/>
        </p:blipFill>
        <p:spPr bwMode="auto">
          <a:xfrm>
            <a:off x="-1" y="791571"/>
            <a:ext cx="9144000" cy="606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6811" y="2636397"/>
            <a:ext cx="319326" cy="4429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51063"/>
          <a:stretch/>
        </p:blipFill>
        <p:spPr>
          <a:xfrm>
            <a:off x="53825" y="778124"/>
            <a:ext cx="918967" cy="10358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665259" y="2416654"/>
            <a:ext cx="6169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ТЧМП </a:t>
            </a:r>
            <a:endParaRPr lang="ru-RU" sz="1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90765" y="2245659"/>
            <a:ext cx="443753" cy="28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790765" y="2245659"/>
            <a:ext cx="443753" cy="282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12270" y="2220270"/>
            <a:ext cx="7729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10-15 м</a:t>
            </a:r>
            <a:endParaRPr lang="ru-RU" sz="1400" b="1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165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88710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локомотивов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" y="4311399"/>
            <a:ext cx="9021170" cy="254088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По получении приказа об отправлении восстановительного (пожарного)  поезда </a:t>
            </a:r>
            <a:r>
              <a:rPr lang="ru-RU" sz="2000" b="1" dirty="0" smtClean="0">
                <a:solidFill>
                  <a:srgbClr val="C00000"/>
                </a:solidFill>
              </a:rPr>
              <a:t>ДСП, дежурный по депо  обязаны обеспечить подачу локомотива</a:t>
            </a:r>
            <a:r>
              <a:rPr lang="ru-RU" sz="2000" dirty="0" smtClean="0"/>
              <a:t>, удовлетворяющего по своим характеристикам весовой норме на данном участке обслуживания, </a:t>
            </a:r>
            <a:r>
              <a:rPr lang="ru-RU" sz="2000" b="1" dirty="0" smtClean="0">
                <a:solidFill>
                  <a:srgbClr val="C00000"/>
                </a:solidFill>
              </a:rPr>
              <a:t>не позднее 15 минут с момента получения приказа</a:t>
            </a:r>
            <a:r>
              <a:rPr lang="ru-RU" sz="2000" dirty="0" smtClean="0"/>
              <a:t>. При отсутствии поездного локомотива на станции, под восстановительный (пожарный) поезд выдается локомотив из-под любого поезда.</a:t>
            </a:r>
            <a:r>
              <a:rPr lang="ru-RU" sz="2000" b="1" dirty="0" smtClean="0"/>
              <a:t> </a:t>
            </a:r>
            <a:r>
              <a:rPr lang="ru-RU" sz="2000" dirty="0" smtClean="0"/>
              <a:t>ТЧД после определения поездного локомотива направляет на него дежурного машиниста-инструктора для сопровождения его в кабине машиниста до места аварийно-восстановительных работ с целью осуществления контроля за работой локомотивной работы. </a:t>
            </a:r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7649" t="27985" b="13806"/>
          <a:stretch/>
        </p:blipFill>
        <p:spPr>
          <a:xfrm>
            <a:off x="-1" y="407046"/>
            <a:ext cx="9075761" cy="381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" y="4311399"/>
            <a:ext cx="9021170" cy="25408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6824" y="3058293"/>
            <a:ext cx="9144000" cy="379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Диспетчер поездной, получив сообщение о вынужденной остановке поезда на перегоне или станции:</a:t>
            </a: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исключает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отправление поездов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путь перегона, на котором остановился поезд, в необходимых случаях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исключает отправление поездов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соседние пути двухпутных или многопутных перегонов (пропуск поездов по соседним путям станции, а также маневровых составов, локомотивов, ССПС).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случае, если такие поезда были ранее отправлены на перегон, сообщает машинистам отправленных поездов,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через дежурных по станциям, ограничивающих перегон, или лично при диспетчерской централизации,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об остановке поезда на перегоне (станции). В случае принадлежности одной из станций, ограничивающих перегон, соседнему диспетчерскому участку -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предупреждает диспетчера поездного соседнего участка.</a:t>
            </a: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Движение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поездов (маневровых составов, локомотивов, ССПС) по соседним путям восстанавливается после получения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уведомления о том, что препятствие для движения отсутствует.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Уведомление записывается в журнал диспетчерских распоряжений;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081" y="340103"/>
            <a:ext cx="6092190" cy="279527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п.1)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36724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" y="4311399"/>
            <a:ext cx="9021170" cy="25408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6824" y="4765119"/>
            <a:ext cx="9144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Диспетчер поездной, получив сообщение о вынужденной остановке поезда на перегоне или станции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вынужденной остановке поезда </a:t>
            </a:r>
            <a:r>
              <a:rPr lang="ru-RU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станции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направляет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для его осмотра работника железнодорожного транспорта.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3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делает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соответствующую отметку на графике исполненного движения поездов (в автоматизированной информационной системе управления при ее наличии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5" r="2141" b="6133"/>
          <a:stretch/>
        </p:blipFill>
        <p:spPr bwMode="auto">
          <a:xfrm>
            <a:off x="107098" y="377365"/>
            <a:ext cx="8916155" cy="431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518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6478" y="-136477"/>
            <a:ext cx="9689910" cy="62110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Движение восстановительных, пожарных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и вспомогательных локомотивов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" y="4311399"/>
            <a:ext cx="9021170" cy="25408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989958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Диспетчер поездной, получив сообщение о вынужденной остановке поезда на перегоне или станции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сообщает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 вынужденной остановке поезда диспетчеру по управлению перевозками района управления, дежурному персоналу подразделений причастных хозяйств (локомотивного, пассажирского, мотор-вагонного, вагонного, пути и т.д.);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С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момента передачи сообщения о вынужденной остановке поезда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запрещается в течение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 минут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отвлекать локомотивную бригаду поезда вызовами по радиосвязи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683" y="6550223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(ИДП Прил. №8 п.2) </a:t>
            </a:r>
            <a:endParaRPr lang="ru-RU" sz="140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793" y="338670"/>
            <a:ext cx="5670890" cy="377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925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3949</TotalTime>
  <Words>4812</Words>
  <Application>Microsoft Office PowerPoint</Application>
  <PresentationFormat>Экран (4:3)</PresentationFormat>
  <Paragraphs>350</Paragraphs>
  <Slides>55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Движение восстановительных, пожарных поездов и вспомогательных локомотивов </vt:lpstr>
      <vt:lpstr>  Схема регламента действий локомотивной бригады вспомогательного локомотива при оказании помощи остановившемуся поезду на перегоне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757</cp:revision>
  <dcterms:created xsi:type="dcterms:W3CDTF">2020-04-22T10:21:16Z</dcterms:created>
  <dcterms:modified xsi:type="dcterms:W3CDTF">2026-02-27T18:25:54Z</dcterms:modified>
</cp:coreProperties>
</file>