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1"/>
  </p:notesMasterIdLst>
  <p:sldIdLst>
    <p:sldId id="257" r:id="rId2"/>
    <p:sldId id="269" r:id="rId3"/>
    <p:sldId id="316" r:id="rId4"/>
    <p:sldId id="313" r:id="rId5"/>
    <p:sldId id="314" r:id="rId6"/>
    <p:sldId id="315" r:id="rId7"/>
    <p:sldId id="270" r:id="rId8"/>
    <p:sldId id="271" r:id="rId9"/>
    <p:sldId id="272" r:id="rId10"/>
    <p:sldId id="273" r:id="rId11"/>
    <p:sldId id="289" r:id="rId12"/>
    <p:sldId id="290" r:id="rId13"/>
    <p:sldId id="291" r:id="rId14"/>
    <p:sldId id="292" r:id="rId15"/>
    <p:sldId id="279" r:id="rId16"/>
    <p:sldId id="280" r:id="rId17"/>
    <p:sldId id="274" r:id="rId18"/>
    <p:sldId id="275" r:id="rId19"/>
    <p:sldId id="293" r:id="rId20"/>
    <p:sldId id="294" r:id="rId21"/>
    <p:sldId id="295" r:id="rId22"/>
    <p:sldId id="296" r:id="rId23"/>
    <p:sldId id="298" r:id="rId24"/>
    <p:sldId id="299" r:id="rId25"/>
    <p:sldId id="297" r:id="rId26"/>
    <p:sldId id="302" r:id="rId27"/>
    <p:sldId id="301" r:id="rId28"/>
    <p:sldId id="300" r:id="rId29"/>
    <p:sldId id="305" r:id="rId30"/>
    <p:sldId id="304" r:id="rId31"/>
    <p:sldId id="306" r:id="rId32"/>
    <p:sldId id="307" r:id="rId33"/>
    <p:sldId id="278" r:id="rId34"/>
    <p:sldId id="309" r:id="rId35"/>
    <p:sldId id="308" r:id="rId36"/>
    <p:sldId id="311" r:id="rId37"/>
    <p:sldId id="310" r:id="rId38"/>
    <p:sldId id="276" r:id="rId39"/>
    <p:sldId id="277" r:id="rId40"/>
    <p:sldId id="282" r:id="rId41"/>
    <p:sldId id="285" r:id="rId42"/>
    <p:sldId id="281" r:id="rId43"/>
    <p:sldId id="283" r:id="rId44"/>
    <p:sldId id="312" r:id="rId45"/>
    <p:sldId id="284" r:id="rId46"/>
    <p:sldId id="260" r:id="rId47"/>
    <p:sldId id="287" r:id="rId48"/>
    <p:sldId id="288" r:id="rId49"/>
    <p:sldId id="286" r:id="rId5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12" autoAdjust="0"/>
    <p:restoredTop sz="94434" autoAdjust="0"/>
  </p:normalViewPr>
  <p:slideViewPr>
    <p:cSldViewPr snapToGrid="0">
      <p:cViewPr>
        <p:scale>
          <a:sx n="80" d="100"/>
          <a:sy n="80" d="100"/>
        </p:scale>
        <p:origin x="1272" y="15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t>17.12.2025</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t>‹#›</a:t>
            </a:fld>
            <a:endParaRPr lang="ru-RU"/>
          </a:p>
        </p:txBody>
      </p:sp>
    </p:spTree>
    <p:extLst>
      <p:ext uri="{BB962C8B-B14F-4D97-AF65-F5344CB8AC3E}">
        <p14:creationId xmlns:p14="http://schemas.microsoft.com/office/powerpoint/2010/main"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17.12.2025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17606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17.12.2025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1809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17.12.2025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51590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17.12.2025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131164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t>17.12.2025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66822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t>17.12.2025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09898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t>17.12.2025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94710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t>17.12.2025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09267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t>17.12.2025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60728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17.12.2025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84728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17.12.2025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40272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t>17.12.2025</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t>‹#›</a:t>
            </a:fld>
            <a:endParaRPr lang="ru-RU"/>
          </a:p>
        </p:txBody>
      </p:sp>
    </p:spTree>
    <p:extLst>
      <p:ext uri="{BB962C8B-B14F-4D97-AF65-F5344CB8AC3E}">
        <p14:creationId xmlns:p14="http://schemas.microsoft.com/office/powerpoint/2010/main"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u-RU" b="1" dirty="0" smtClean="0"/>
              <a:t>ОАО </a:t>
            </a:r>
            <a:r>
              <a:rPr lang="ru-RU" b="1" dirty="0"/>
              <a:t>"РЖД"</a:t>
            </a:r>
          </a:p>
        </p:txBody>
      </p:sp>
      <p:sp>
        <p:nvSpPr>
          <p:cNvPr id="3" name="Подзаголовок 2"/>
          <p:cNvSpPr>
            <a:spLocks noGrp="1"/>
          </p:cNvSpPr>
          <p:nvPr>
            <p:ph sz="half" idx="1"/>
          </p:nvPr>
        </p:nvSpPr>
        <p:spPr>
          <a:xfrm>
            <a:off x="161365" y="5935479"/>
            <a:ext cx="8982635" cy="922521"/>
          </a:xfrm>
        </p:spPr>
        <p:txBody>
          <a:bodyPr>
            <a:noAutofit/>
          </a:bodyPr>
          <a:lstStyle/>
          <a:p>
            <a:pPr marL="0" indent="0" algn="ctr">
              <a:buNone/>
            </a:pPr>
            <a:r>
              <a:rPr lang="ru-RU" sz="2400" b="1" dirty="0" smtClean="0">
                <a:solidFill>
                  <a:srgbClr val="C00000"/>
                </a:solidFill>
              </a:rPr>
              <a:t>Действия оператора сортировочной горки </a:t>
            </a:r>
            <a:r>
              <a:rPr lang="ru-RU" sz="2400" b="1" dirty="0">
                <a:solidFill>
                  <a:srgbClr val="C00000"/>
                </a:solidFill>
              </a:rPr>
              <a:t>при </a:t>
            </a:r>
            <a:r>
              <a:rPr lang="ru-RU" sz="2400" b="1" dirty="0" smtClean="0">
                <a:solidFill>
                  <a:srgbClr val="C00000"/>
                </a:solidFill>
              </a:rPr>
              <a:t>неисправности горочных устройств (ГУ)</a:t>
            </a:r>
            <a:endParaRPr lang="ru-RU" sz="2400" dirty="0">
              <a:solidFill>
                <a:srgbClr val="C00000"/>
              </a:solidFill>
            </a:endParaRPr>
          </a:p>
        </p:txBody>
      </p:sp>
      <p:pic>
        <p:nvPicPr>
          <p:cNvPr id="1036"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80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68499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106759"/>
            <a:ext cx="9103659" cy="1539699"/>
          </a:xfrm>
        </p:spPr>
        <p:txBody>
          <a:bodyPr>
            <a:normAutofit/>
          </a:bodyPr>
          <a:lstStyle/>
          <a:p>
            <a:pPr marL="0" indent="0" algn="just">
              <a:buNone/>
            </a:pPr>
            <a:r>
              <a:rPr lang="ru-RU" sz="2000" dirty="0"/>
              <a:t> </a:t>
            </a:r>
            <a:r>
              <a:rPr lang="ru-RU" sz="2000" b="1" dirty="0" smtClean="0">
                <a:solidFill>
                  <a:srgbClr val="C00000"/>
                </a:solidFill>
              </a:rPr>
              <a:t>1.1. При </a:t>
            </a:r>
            <a:r>
              <a:rPr lang="ru-RU" sz="2000" b="1" dirty="0">
                <a:solidFill>
                  <a:srgbClr val="C00000"/>
                </a:solidFill>
              </a:rPr>
              <a:t>ремонте или неисправности стрелки</a:t>
            </a:r>
            <a:r>
              <a:rPr lang="ru-RU" sz="2000" dirty="0">
                <a:solidFill>
                  <a:srgbClr val="C00000"/>
                </a:solidFill>
              </a:rPr>
              <a:t>, </a:t>
            </a:r>
            <a:r>
              <a:rPr lang="ru-RU" sz="2000" b="1" dirty="0"/>
              <a:t>когда стрелка не может быть переведена с пульта управления </a:t>
            </a:r>
            <a:r>
              <a:rPr lang="ru-RU" sz="2000" b="1" dirty="0">
                <a:solidFill>
                  <a:srgbClr val="002060"/>
                </a:solidFill>
              </a:rPr>
              <a:t>и отсутствует контроль ее положения</a:t>
            </a:r>
            <a:r>
              <a:rPr lang="ru-RU" sz="2000" dirty="0"/>
              <a:t>, </a:t>
            </a:r>
            <a:r>
              <a:rPr lang="ru-RU" sz="2000" b="1" dirty="0">
                <a:solidFill>
                  <a:srgbClr val="C00000"/>
                </a:solidFill>
              </a:rPr>
              <a:t>стрелка выключается из централизации. </a:t>
            </a:r>
            <a:r>
              <a:rPr lang="ru-RU" sz="2000" dirty="0"/>
              <a:t>Роспуск и маневровые передвижения по данной стрелке производятся после закрепления и запирания ее в одном из крайних положений.</a:t>
            </a:r>
          </a:p>
        </p:txBody>
      </p:sp>
      <p:pic>
        <p:nvPicPr>
          <p:cNvPr id="3" name="Рисунок 2"/>
          <p:cNvPicPr>
            <a:picLocks noChangeAspect="1"/>
          </p:cNvPicPr>
          <p:nvPr/>
        </p:nvPicPr>
        <p:blipFill>
          <a:blip r:embed="rId2"/>
          <a:stretch>
            <a:fillRect/>
          </a:stretch>
        </p:blipFill>
        <p:spPr>
          <a:xfrm>
            <a:off x="368004" y="342900"/>
            <a:ext cx="3599060" cy="4469725"/>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pPr algn="ctr"/>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4" name="Рисунок 3"/>
          <p:cNvPicPr>
            <a:picLocks noChangeAspect="1"/>
          </p:cNvPicPr>
          <p:nvPr/>
        </p:nvPicPr>
        <p:blipFill>
          <a:blip r:embed="rId3"/>
          <a:stretch>
            <a:fillRect/>
          </a:stretch>
        </p:blipFill>
        <p:spPr>
          <a:xfrm>
            <a:off x="4210611" y="342900"/>
            <a:ext cx="4641625" cy="4469725"/>
          </a:xfrm>
          <a:prstGeom prst="rect">
            <a:avLst/>
          </a:prstGeom>
        </p:spPr>
      </p:pic>
    </p:spTree>
    <p:extLst>
      <p:ext uri="{BB962C8B-B14F-4D97-AF65-F5344CB8AC3E}">
        <p14:creationId xmlns:p14="http://schemas.microsoft.com/office/powerpoint/2010/main" val="2558603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106759"/>
            <a:ext cx="9103659" cy="1539699"/>
          </a:xfrm>
        </p:spPr>
        <p:txBody>
          <a:bodyPr>
            <a:normAutofit/>
          </a:bodyPr>
          <a:lstStyle/>
          <a:p>
            <a:pPr marL="0" indent="0" algn="just">
              <a:buNone/>
            </a:pPr>
            <a:r>
              <a:rPr lang="ru-RU" sz="2000" b="1" dirty="0" smtClean="0">
                <a:solidFill>
                  <a:srgbClr val="C00000"/>
                </a:solidFill>
              </a:rPr>
              <a:t> 1.2. При </a:t>
            </a:r>
            <a:r>
              <a:rPr lang="ru-RU" sz="2000" b="1" dirty="0">
                <a:solidFill>
                  <a:srgbClr val="C00000"/>
                </a:solidFill>
              </a:rPr>
              <a:t>потере контроля </a:t>
            </a:r>
            <a:r>
              <a:rPr lang="ru-RU" sz="2000" b="1" dirty="0" smtClean="0">
                <a:solidFill>
                  <a:srgbClr val="C00000"/>
                </a:solidFill>
              </a:rPr>
              <a:t>положения </a:t>
            </a:r>
            <a:r>
              <a:rPr lang="ru-RU" sz="2000" b="1" dirty="0" smtClean="0">
                <a:solidFill>
                  <a:srgbClr val="002060"/>
                </a:solidFill>
              </a:rPr>
              <a:t>после </a:t>
            </a:r>
            <a:r>
              <a:rPr lang="ru-RU" sz="2000" b="1" dirty="0">
                <a:solidFill>
                  <a:srgbClr val="002060"/>
                </a:solidFill>
              </a:rPr>
              <a:t>перевода стрелки в процессе роспуска</a:t>
            </a:r>
            <a:r>
              <a:rPr lang="ru-RU" sz="2000" dirty="0"/>
              <a:t>, стрелочную рукоятку необходимо немедленно вернуть в первоначальное положение, в котором она находилась до перевода стрелки, и прекратить роспуск состава по данной стрелке.</a:t>
            </a:r>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4" name="Рисунок 3"/>
          <p:cNvPicPr>
            <a:picLocks noChangeAspect="1"/>
          </p:cNvPicPr>
          <p:nvPr/>
        </p:nvPicPr>
        <p:blipFill>
          <a:blip r:embed="rId2"/>
          <a:stretch>
            <a:fillRect/>
          </a:stretch>
        </p:blipFill>
        <p:spPr>
          <a:xfrm>
            <a:off x="666291" y="381000"/>
            <a:ext cx="7088639" cy="4725759"/>
          </a:xfrm>
          <a:prstGeom prst="rect">
            <a:avLst/>
          </a:prstGeom>
        </p:spPr>
      </p:pic>
      <p:sp>
        <p:nvSpPr>
          <p:cNvPr id="5" name="Прямоугольник 4"/>
          <p:cNvSpPr/>
          <p:nvPr/>
        </p:nvSpPr>
        <p:spPr>
          <a:xfrm>
            <a:off x="6535271" y="4585447"/>
            <a:ext cx="1237129" cy="363071"/>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63998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106759"/>
            <a:ext cx="9103659" cy="1539699"/>
          </a:xfrm>
        </p:spPr>
        <p:txBody>
          <a:bodyPr>
            <a:normAutofit/>
          </a:bodyPr>
          <a:lstStyle/>
          <a:p>
            <a:pPr marL="0" indent="0" algn="just">
              <a:buNone/>
            </a:pPr>
            <a:r>
              <a:rPr lang="ru-RU" sz="2000" dirty="0" smtClean="0"/>
              <a:t>   </a:t>
            </a:r>
            <a:r>
              <a:rPr lang="ru-RU" sz="2000" b="1" dirty="0" smtClean="0">
                <a:solidFill>
                  <a:srgbClr val="002060"/>
                </a:solidFill>
              </a:rPr>
              <a:t>В </a:t>
            </a:r>
            <a:r>
              <a:rPr lang="ru-RU" sz="2000" b="1" dirty="0">
                <a:solidFill>
                  <a:srgbClr val="002060"/>
                </a:solidFill>
              </a:rPr>
              <a:t>случае необходимости перевода стрелки </a:t>
            </a:r>
            <a:r>
              <a:rPr lang="ru-RU" sz="2000" dirty="0"/>
              <a:t>при неисправности привода, кабеля, и т.п. перевод стрелки можно осуществлять </a:t>
            </a:r>
            <a:r>
              <a:rPr lang="ru-RU" sz="2000" b="1" dirty="0"/>
              <a:t>при помощи курбеля, </a:t>
            </a:r>
            <a:r>
              <a:rPr lang="ru-RU" sz="2000" dirty="0"/>
              <a:t>который хранится в помещении дежурного по горке на Объединенном посту. </a:t>
            </a:r>
            <a:r>
              <a:rPr lang="ru-RU" sz="2000" dirty="0" smtClean="0"/>
              <a:t>    </a:t>
            </a:r>
            <a:r>
              <a:rPr lang="ru-RU" sz="2000" b="1" dirty="0" smtClean="0"/>
              <a:t>Перевод </a:t>
            </a:r>
            <a:r>
              <a:rPr lang="ru-RU" sz="2000" b="1" dirty="0"/>
              <a:t>стрелки производится </a:t>
            </a:r>
            <a:r>
              <a:rPr lang="ru-RU" sz="2000" dirty="0"/>
              <a:t>работником хозяйства движения, который должен быть проинструктирован ДСПГ о порядке ее перевода.</a:t>
            </a:r>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3" name="Рисунок 2"/>
          <p:cNvPicPr>
            <a:picLocks noChangeAspect="1"/>
          </p:cNvPicPr>
          <p:nvPr/>
        </p:nvPicPr>
        <p:blipFill>
          <a:blip r:embed="rId2"/>
          <a:stretch>
            <a:fillRect/>
          </a:stretch>
        </p:blipFill>
        <p:spPr>
          <a:xfrm>
            <a:off x="0" y="282388"/>
            <a:ext cx="9144000" cy="4800600"/>
          </a:xfrm>
          <a:prstGeom prst="rect">
            <a:avLst/>
          </a:prstGeom>
        </p:spPr>
      </p:pic>
    </p:spTree>
    <p:extLst>
      <p:ext uri="{BB962C8B-B14F-4D97-AF65-F5344CB8AC3E}">
        <p14:creationId xmlns:p14="http://schemas.microsoft.com/office/powerpoint/2010/main" val="2129394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029200"/>
            <a:ext cx="9103659" cy="1828800"/>
          </a:xfrm>
        </p:spPr>
        <p:txBody>
          <a:bodyPr>
            <a:normAutofit/>
          </a:bodyPr>
          <a:lstStyle/>
          <a:p>
            <a:pPr marL="0" indent="0" algn="just">
              <a:buNone/>
            </a:pPr>
            <a:r>
              <a:rPr lang="ru-RU" sz="2000" b="1" dirty="0">
                <a:solidFill>
                  <a:srgbClr val="002060"/>
                </a:solidFill>
              </a:rPr>
              <a:t>Для перевода стрелки курбелем необходимо:</a:t>
            </a:r>
          </a:p>
          <a:p>
            <a:pPr marL="0" indent="0" algn="just">
              <a:buNone/>
            </a:pPr>
            <a:r>
              <a:rPr lang="ru-RU" sz="2000" dirty="0"/>
              <a:t>- с помощью курбеля вывернуть болт фиксации курбельной заслонки и опустить ее вниз;</a:t>
            </a:r>
          </a:p>
          <a:p>
            <a:pPr marL="0" indent="0" algn="just">
              <a:buNone/>
            </a:pPr>
            <a:r>
              <a:rPr lang="ru-RU" sz="2000" dirty="0"/>
              <a:t>- вставить курбель в отверстие привода и вращением рукоятки перевести стрелку в крайнее положение до щелчка.</a:t>
            </a:r>
          </a:p>
          <a:p>
            <a:pPr marL="0" indent="0" algn="just">
              <a:buNone/>
            </a:pPr>
            <a:endParaRPr lang="ru-RU" sz="2000" dirty="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4131429" y="1747697"/>
            <a:ext cx="4972230" cy="3300892"/>
          </a:xfrm>
          <a:prstGeom prst="rect">
            <a:avLst/>
          </a:prstGeom>
        </p:spPr>
      </p:pic>
      <p:pic>
        <p:nvPicPr>
          <p:cNvPr id="3" name="Рисунок 2"/>
          <p:cNvPicPr>
            <a:picLocks noChangeAspect="1"/>
          </p:cNvPicPr>
          <p:nvPr/>
        </p:nvPicPr>
        <p:blipFill>
          <a:blip r:embed="rId3"/>
          <a:stretch>
            <a:fillRect/>
          </a:stretch>
        </p:blipFill>
        <p:spPr>
          <a:xfrm>
            <a:off x="0" y="282388"/>
            <a:ext cx="4921608" cy="3047720"/>
          </a:xfrm>
          <a:prstGeom prst="rect">
            <a:avLst/>
          </a:prstGeom>
        </p:spPr>
      </p:pic>
    </p:spTree>
    <p:extLst>
      <p:ext uri="{BB962C8B-B14F-4D97-AF65-F5344CB8AC3E}">
        <p14:creationId xmlns:p14="http://schemas.microsoft.com/office/powerpoint/2010/main" val="80887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572000"/>
            <a:ext cx="9144000" cy="2286000"/>
          </a:xfrm>
        </p:spPr>
        <p:txBody>
          <a:bodyPr>
            <a:normAutofit/>
          </a:bodyPr>
          <a:lstStyle/>
          <a:p>
            <a:pPr marL="0" indent="0" algn="just">
              <a:buNone/>
            </a:pPr>
            <a:r>
              <a:rPr lang="ru-RU" sz="2000" dirty="0" smtClean="0"/>
              <a:t>     </a:t>
            </a:r>
            <a:r>
              <a:rPr lang="ru-RU" sz="2000" b="1" dirty="0" smtClean="0">
                <a:solidFill>
                  <a:srgbClr val="002060"/>
                </a:solidFill>
              </a:rPr>
              <a:t>При </a:t>
            </a:r>
            <a:r>
              <a:rPr lang="ru-RU" sz="2000" b="1" dirty="0">
                <a:solidFill>
                  <a:srgbClr val="002060"/>
                </a:solidFill>
              </a:rPr>
              <a:t>выключении стрелки из централизации </a:t>
            </a:r>
            <a:r>
              <a:rPr lang="ru-RU" sz="2000" dirty="0"/>
              <a:t>(при замене привода, замене стрелочного перевода, остряков, рамных рельсов, ремонта кабеля и т.д.) также </a:t>
            </a:r>
            <a:r>
              <a:rPr lang="ru-RU" sz="2000" b="1" dirty="0"/>
              <a:t>выключается из централизации охранная стрелка</a:t>
            </a:r>
            <a:r>
              <a:rPr lang="ru-RU" sz="2000" dirty="0"/>
              <a:t>, ее остряки закрепляются в охранном положении.</a:t>
            </a:r>
          </a:p>
          <a:p>
            <a:pPr marL="0" indent="0" algn="just">
              <a:buNone/>
            </a:pPr>
            <a:r>
              <a:rPr lang="ru-RU" sz="2000" b="1" dirty="0" smtClean="0"/>
              <a:t>     ДСПГ </a:t>
            </a:r>
            <a:r>
              <a:rPr lang="ru-RU" sz="2000" b="1" dirty="0"/>
              <a:t>и ОСГ обязаны </a:t>
            </a:r>
            <a:r>
              <a:rPr lang="ru-RU" sz="2000" dirty="0"/>
              <a:t>при отсутствии роспуска составов и маневровых передвижений, а также в технологические окна переводить стрелки для проверки их работы по требованию работников ПЧ и ШЧ.</a:t>
            </a:r>
          </a:p>
          <a:p>
            <a:pPr marL="0" indent="0" algn="just">
              <a:buNone/>
            </a:pPr>
            <a:endParaRPr lang="ru-RU" sz="2000" dirty="0"/>
          </a:p>
        </p:txBody>
      </p:sp>
      <p:sp>
        <p:nvSpPr>
          <p:cNvPr id="4" name="Заголовок 4"/>
          <p:cNvSpPr txBox="1">
            <a:spLocks/>
          </p:cNvSpPr>
          <p:nvPr/>
        </p:nvSpPr>
        <p:spPr>
          <a:xfrm>
            <a:off x="1603562" y="0"/>
            <a:ext cx="5214098" cy="5647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Действие работников при неисправности ГУ</a:t>
            </a:r>
            <a:br>
              <a:rPr lang="ru-RU" sz="2000" b="1" smtClean="0">
                <a:solidFill>
                  <a:srgbClr val="C00000"/>
                </a:solidFill>
                <a:latin typeface="+mn-lt"/>
              </a:rPr>
            </a:br>
            <a:endParaRPr lang="ru-RU" sz="2000" b="1" dirty="0">
              <a:solidFill>
                <a:srgbClr val="C00000"/>
              </a:solidFill>
              <a:latin typeface="+mn-lt"/>
            </a:endParaRPr>
          </a:p>
        </p:txBody>
      </p:sp>
      <p:pic>
        <p:nvPicPr>
          <p:cNvPr id="6" name="Рисунок 5"/>
          <p:cNvPicPr>
            <a:picLocks noChangeAspect="1"/>
          </p:cNvPicPr>
          <p:nvPr/>
        </p:nvPicPr>
        <p:blipFill rotWithShape="1">
          <a:blip r:embed="rId2"/>
          <a:srcRect r="13235"/>
          <a:stretch/>
        </p:blipFill>
        <p:spPr>
          <a:xfrm>
            <a:off x="1948225" y="364142"/>
            <a:ext cx="4869435" cy="4207858"/>
          </a:xfrm>
          <a:prstGeom prst="rect">
            <a:avLst/>
          </a:prstGeom>
        </p:spPr>
      </p:pic>
    </p:spTree>
    <p:extLst>
      <p:ext uri="{BB962C8B-B14F-4D97-AF65-F5344CB8AC3E}">
        <p14:creationId xmlns:p14="http://schemas.microsoft.com/office/powerpoint/2010/main" val="4096921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3648" y="5153636"/>
            <a:ext cx="9103659" cy="1553347"/>
          </a:xfrm>
        </p:spPr>
        <p:txBody>
          <a:bodyPr>
            <a:normAutofit/>
          </a:bodyPr>
          <a:lstStyle/>
          <a:p>
            <a:pPr marL="0" indent="0" algn="just">
              <a:buNone/>
            </a:pPr>
            <a:r>
              <a:rPr lang="ru-RU" sz="2000" b="1" dirty="0" smtClean="0">
                <a:solidFill>
                  <a:srgbClr val="C00000"/>
                </a:solidFill>
              </a:rPr>
              <a:t> 1.3. При </a:t>
            </a:r>
            <a:r>
              <a:rPr lang="ru-RU" sz="2000" b="1" dirty="0">
                <a:solidFill>
                  <a:srgbClr val="C00000"/>
                </a:solidFill>
              </a:rPr>
              <a:t>потере </a:t>
            </a:r>
            <a:r>
              <a:rPr lang="ru-RU" sz="2000" b="1" dirty="0">
                <a:solidFill>
                  <a:srgbClr val="FF0000"/>
                </a:solidFill>
              </a:rPr>
              <a:t>контроля положения стрелки </a:t>
            </a:r>
            <a:r>
              <a:rPr lang="ru-RU" sz="2000" b="1" dirty="0">
                <a:solidFill>
                  <a:srgbClr val="C00000"/>
                </a:solidFill>
              </a:rPr>
              <a:t>контрольные полосы </a:t>
            </a:r>
            <a:r>
              <a:rPr lang="ru-RU" sz="2000" b="1" dirty="0">
                <a:solidFill>
                  <a:srgbClr val="002060"/>
                </a:solidFill>
              </a:rPr>
              <a:t>у стрелочной рукоятки гаснут и включается звонок взреза. </a:t>
            </a:r>
            <a:r>
              <a:rPr lang="ru-RU" sz="2000" dirty="0"/>
              <a:t>Для выключения звонка предусмотрена кнопка на пульте. При восстановлении контроля положения стрелки снова включается звонок взреза, кнопка выключения звонка вытягивается, звонок перестает звонить. </a:t>
            </a:r>
          </a:p>
        </p:txBody>
      </p:sp>
      <p:pic>
        <p:nvPicPr>
          <p:cNvPr id="2" name="Рисунок 1"/>
          <p:cNvPicPr>
            <a:picLocks noChangeAspect="1"/>
          </p:cNvPicPr>
          <p:nvPr/>
        </p:nvPicPr>
        <p:blipFill rotWithShape="1">
          <a:blip r:embed="rId2"/>
          <a:srcRect l="1940" t="10097" r="2388" b="33112"/>
          <a:stretch/>
        </p:blipFill>
        <p:spPr>
          <a:xfrm>
            <a:off x="177421" y="632012"/>
            <a:ext cx="8748216" cy="4404012"/>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val="1175001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271749"/>
            <a:ext cx="9103659" cy="2586251"/>
          </a:xfrm>
        </p:spPr>
        <p:txBody>
          <a:bodyPr>
            <a:normAutofit/>
          </a:bodyPr>
          <a:lstStyle/>
          <a:p>
            <a:pPr marL="0" indent="0" algn="just">
              <a:buNone/>
            </a:pPr>
            <a:r>
              <a:rPr lang="ru-RU" sz="2000" dirty="0">
                <a:solidFill>
                  <a:srgbClr val="FF0000"/>
                </a:solidFill>
              </a:rPr>
              <a:t> </a:t>
            </a:r>
            <a:r>
              <a:rPr lang="ru-RU" sz="2000" b="1" dirty="0" smtClean="0">
                <a:solidFill>
                  <a:srgbClr val="C00000"/>
                </a:solidFill>
              </a:rPr>
              <a:t>1.4.</a:t>
            </a:r>
            <a:r>
              <a:rPr lang="ru-RU" sz="2000" dirty="0" smtClean="0">
                <a:solidFill>
                  <a:srgbClr val="FF0000"/>
                </a:solidFill>
              </a:rPr>
              <a:t> </a:t>
            </a:r>
            <a:r>
              <a:rPr lang="ru-RU" sz="2000" b="1" dirty="0" smtClean="0"/>
              <a:t>Если </a:t>
            </a:r>
            <a:r>
              <a:rPr lang="ru-RU" sz="2000" b="1" dirty="0"/>
              <a:t>стрелки при автоматическом режиме управления по какой-то причине </a:t>
            </a:r>
            <a:r>
              <a:rPr lang="ru-RU" sz="2000" b="1" dirty="0">
                <a:solidFill>
                  <a:srgbClr val="FF0000"/>
                </a:solidFill>
              </a:rPr>
              <a:t>не доходят до крайнего положения </a:t>
            </a:r>
            <a:r>
              <a:rPr lang="ru-RU" sz="2000" b="1" dirty="0"/>
              <a:t>и</a:t>
            </a:r>
            <a:r>
              <a:rPr lang="ru-RU" sz="2000" b="1" dirty="0">
                <a:solidFill>
                  <a:srgbClr val="FF0000"/>
                </a:solidFill>
              </a:rPr>
              <a:t> не имеют контроля, а стрелочный участок свободен</a:t>
            </a:r>
            <a:r>
              <a:rPr lang="ru-RU" sz="2000" dirty="0">
                <a:solidFill>
                  <a:srgbClr val="FF0000"/>
                </a:solidFill>
              </a:rPr>
              <a:t>,</a:t>
            </a:r>
            <a:r>
              <a:rPr lang="ru-RU" sz="2000" dirty="0"/>
              <a:t> </a:t>
            </a:r>
            <a:r>
              <a:rPr lang="ru-RU" sz="2000" b="1" dirty="0"/>
              <a:t>то через 1,5-1,8 </a:t>
            </a:r>
            <a:r>
              <a:rPr lang="ru-RU" sz="2000" b="1" dirty="0" smtClean="0"/>
              <a:t>сек </a:t>
            </a:r>
            <a:r>
              <a:rPr lang="ru-RU" sz="2000" b="1" dirty="0"/>
              <a:t>стрелка автоматически возвращается в исходное положение. </a:t>
            </a:r>
            <a:r>
              <a:rPr lang="ru-RU" sz="2000" b="1" dirty="0">
                <a:solidFill>
                  <a:srgbClr val="002060"/>
                </a:solidFill>
              </a:rPr>
              <a:t>В этом случае дежурный по горке должен </a:t>
            </a:r>
            <a:r>
              <a:rPr lang="ru-RU" sz="2000" b="1" dirty="0">
                <a:solidFill>
                  <a:srgbClr val="C00000"/>
                </a:solidFill>
              </a:rPr>
              <a:t>немедленно</a:t>
            </a:r>
            <a:r>
              <a:rPr lang="ru-RU" sz="2000" b="1" dirty="0">
                <a:solidFill>
                  <a:srgbClr val="002060"/>
                </a:solidFill>
              </a:rPr>
              <a:t> прекратить надвиг состава, а стрелочную рукоятку неисправной стрелки установить в положение, имеющее контроль. </a:t>
            </a:r>
            <a:r>
              <a:rPr lang="ru-RU" sz="2000" dirty="0"/>
              <a:t>Отцепы, оторвавшиеся от горба горки, дежурный по горке направляет на сортировочные пути индивидуальным переводом стрелок с пульта. Для выяснения причины неисправности дежурный по горке немедленно вызывает электромеханика.</a:t>
            </a:r>
          </a:p>
        </p:txBody>
      </p:sp>
      <p:pic>
        <p:nvPicPr>
          <p:cNvPr id="2" name="Рисунок 1"/>
          <p:cNvPicPr>
            <a:picLocks noChangeAspect="1"/>
          </p:cNvPicPr>
          <p:nvPr/>
        </p:nvPicPr>
        <p:blipFill rotWithShape="1">
          <a:blip r:embed="rId2"/>
          <a:srcRect t="9716" r="2686" b="10863"/>
          <a:stretch/>
        </p:blipFill>
        <p:spPr>
          <a:xfrm>
            <a:off x="1284645" y="316006"/>
            <a:ext cx="6783138" cy="3963766"/>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val="1518963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3648" y="5707264"/>
            <a:ext cx="9103659" cy="1089323"/>
          </a:xfrm>
        </p:spPr>
        <p:txBody>
          <a:bodyPr>
            <a:normAutofit/>
          </a:bodyPr>
          <a:lstStyle/>
          <a:p>
            <a:pPr marL="0" indent="0" algn="just">
              <a:buNone/>
            </a:pPr>
            <a:r>
              <a:rPr lang="ru-RU" sz="2000" dirty="0" smtClean="0"/>
              <a:t>      </a:t>
            </a:r>
            <a:r>
              <a:rPr lang="ru-RU" sz="2000" b="1" dirty="0" smtClean="0"/>
              <a:t>Убедившись </a:t>
            </a:r>
            <a:r>
              <a:rPr lang="ru-RU" sz="2000" b="1" dirty="0"/>
              <a:t>лично </a:t>
            </a:r>
            <a:r>
              <a:rPr lang="ru-RU" sz="2000" dirty="0"/>
              <a:t>в правильности установки стрелки по маршруту и имея контроль положения стрелки на пульте, дежурный по горке открывает горочный светофор и продолжает производить роспуск состава. </a:t>
            </a:r>
            <a:endParaRPr lang="ru-RU" sz="2000" dirty="0" smtClean="0"/>
          </a:p>
        </p:txBody>
      </p:sp>
      <p:pic>
        <p:nvPicPr>
          <p:cNvPr id="4" name="Рисунок 3"/>
          <p:cNvPicPr>
            <a:picLocks noChangeAspect="1"/>
          </p:cNvPicPr>
          <p:nvPr/>
        </p:nvPicPr>
        <p:blipFill>
          <a:blip r:embed="rId2"/>
          <a:stretch>
            <a:fillRect/>
          </a:stretch>
        </p:blipFill>
        <p:spPr>
          <a:xfrm>
            <a:off x="456530" y="316006"/>
            <a:ext cx="8058820" cy="5368857"/>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val="3678964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0341" y="5652671"/>
            <a:ext cx="9103659" cy="1062028"/>
          </a:xfrm>
        </p:spPr>
        <p:txBody>
          <a:bodyPr>
            <a:normAutofit/>
          </a:bodyPr>
          <a:lstStyle/>
          <a:p>
            <a:pPr marL="0" indent="0" algn="just">
              <a:buNone/>
            </a:pPr>
            <a:r>
              <a:rPr lang="ru-RU" sz="2000" dirty="0" smtClean="0"/>
              <a:t>    </a:t>
            </a:r>
            <a:r>
              <a:rPr lang="ru-RU" sz="2000" b="1" dirty="0" smtClean="0">
                <a:solidFill>
                  <a:srgbClr val="002060"/>
                </a:solidFill>
              </a:rPr>
              <a:t>Производство </a:t>
            </a:r>
            <a:r>
              <a:rPr lang="ru-RU" sz="2000" b="1" dirty="0">
                <a:solidFill>
                  <a:srgbClr val="002060"/>
                </a:solidFill>
              </a:rPr>
              <a:t>работ</a:t>
            </a:r>
            <a:r>
              <a:rPr lang="ru-RU" sz="2000" dirty="0">
                <a:solidFill>
                  <a:srgbClr val="002060"/>
                </a:solidFill>
              </a:rPr>
              <a:t> </a:t>
            </a:r>
            <a:r>
              <a:rPr lang="ru-RU" sz="2000" dirty="0"/>
              <a:t>на вагонных замедлителях, централизованных стрелках и светофорах </a:t>
            </a:r>
            <a:r>
              <a:rPr lang="ru-RU" sz="2000" b="1" dirty="0">
                <a:solidFill>
                  <a:srgbClr val="002060"/>
                </a:solidFill>
              </a:rPr>
              <a:t>во время</a:t>
            </a:r>
            <a:r>
              <a:rPr lang="ru-RU" sz="2000" dirty="0"/>
              <a:t> роспуска состава с горки, прохождения локомотивов или подачи через зону работ составов из подгорочного парка </a:t>
            </a:r>
            <a:r>
              <a:rPr lang="ru-RU" sz="2000" b="1" dirty="0">
                <a:solidFill>
                  <a:srgbClr val="C00000"/>
                </a:solidFill>
              </a:rPr>
              <a:t>запрещается.</a:t>
            </a:r>
          </a:p>
        </p:txBody>
      </p:sp>
      <p:pic>
        <p:nvPicPr>
          <p:cNvPr id="2" name="Рисунок 1"/>
          <p:cNvPicPr>
            <a:picLocks noChangeAspect="1"/>
          </p:cNvPicPr>
          <p:nvPr/>
        </p:nvPicPr>
        <p:blipFill rotWithShape="1">
          <a:blip r:embed="rId2"/>
          <a:srcRect t="13104"/>
          <a:stretch/>
        </p:blipFill>
        <p:spPr>
          <a:xfrm>
            <a:off x="81285" y="343301"/>
            <a:ext cx="8930705" cy="5170394"/>
          </a:xfrm>
          <a:prstGeom prst="rect">
            <a:avLst/>
          </a:prstGeom>
        </p:spPr>
      </p:pic>
      <p:sp>
        <p:nvSpPr>
          <p:cNvPr id="3" name="Прямоугольник 2"/>
          <p:cNvSpPr/>
          <p:nvPr/>
        </p:nvSpPr>
        <p:spPr>
          <a:xfrm>
            <a:off x="6672902" y="4940489"/>
            <a:ext cx="2298144" cy="43672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val="1463225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3648" y="5707264"/>
            <a:ext cx="9103659" cy="1089323"/>
          </a:xfrm>
        </p:spPr>
        <p:txBody>
          <a:bodyPr>
            <a:normAutofit/>
          </a:bodyPr>
          <a:lstStyle/>
          <a:p>
            <a:pPr marL="0" indent="0" algn="just">
              <a:buNone/>
            </a:pPr>
            <a:r>
              <a:rPr lang="ru-RU" sz="2000" b="1" dirty="0" smtClean="0">
                <a:solidFill>
                  <a:srgbClr val="C00000"/>
                </a:solidFill>
              </a:rPr>
              <a:t>   2. При </a:t>
            </a:r>
            <a:r>
              <a:rPr lang="ru-RU" sz="2000" b="1" dirty="0">
                <a:solidFill>
                  <a:srgbClr val="C00000"/>
                </a:solidFill>
              </a:rPr>
              <a:t>невозможности открытия горочных светофоров </a:t>
            </a:r>
            <a:r>
              <a:rPr lang="ru-RU" sz="2000" b="1" dirty="0" smtClean="0">
                <a:solidFill>
                  <a:srgbClr val="002060"/>
                </a:solidFill>
              </a:rPr>
              <a:t>при </a:t>
            </a:r>
            <a:r>
              <a:rPr lang="ru-RU" sz="2000" b="1" dirty="0">
                <a:solidFill>
                  <a:srgbClr val="002060"/>
                </a:solidFill>
              </a:rPr>
              <a:t>наличии контроля стрелок,</a:t>
            </a:r>
            <a:r>
              <a:rPr lang="ru-RU" sz="2000" dirty="0"/>
              <a:t> </a:t>
            </a:r>
            <a:r>
              <a:rPr lang="ru-RU" sz="2000" b="1" dirty="0"/>
              <a:t>надвиг составов производится по распоряжению ДСПГ, переданному машинисту по поездной радиосвязи.</a:t>
            </a:r>
            <a:endParaRPr lang="ru-RU" sz="2000" b="1"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4809"/>
          <a:stretch/>
        </p:blipFill>
        <p:spPr>
          <a:xfrm>
            <a:off x="279227" y="430306"/>
            <a:ext cx="8572500" cy="5276958"/>
          </a:xfrm>
          <a:prstGeom prst="rect">
            <a:avLst/>
          </a:prstGeom>
        </p:spPr>
      </p:pic>
    </p:spTree>
    <p:extLst>
      <p:ext uri="{BB962C8B-B14F-4D97-AF65-F5344CB8AC3E}">
        <p14:creationId xmlns:p14="http://schemas.microsoft.com/office/powerpoint/2010/main" val="2129958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753035" y="368579"/>
            <a:ext cx="8390965" cy="1043362"/>
          </a:xfrm>
        </p:spPr>
        <p:txBody>
          <a:bodyPr>
            <a:normAutofit/>
          </a:bodyPr>
          <a:lstStyle/>
          <a:p>
            <a:pPr marL="0" indent="0" algn="just">
              <a:buNone/>
            </a:pPr>
            <a:r>
              <a:rPr lang="ru-RU" sz="2200" b="1" u="sng" dirty="0">
                <a:solidFill>
                  <a:srgbClr val="002060"/>
                </a:solidFill>
              </a:rPr>
              <a:t> Действия дежурного по горке при нарушении </a:t>
            </a:r>
            <a:r>
              <a:rPr lang="ru-RU" sz="2200" b="1" u="sng" dirty="0" smtClean="0">
                <a:solidFill>
                  <a:srgbClr val="002060"/>
                </a:solidFill>
              </a:rPr>
              <a:t>нормальной</a:t>
            </a:r>
          </a:p>
          <a:p>
            <a:pPr marL="0" indent="0" algn="just">
              <a:buNone/>
            </a:pPr>
            <a:r>
              <a:rPr lang="ru-RU" sz="2200" b="1" dirty="0">
                <a:solidFill>
                  <a:srgbClr val="002060"/>
                </a:solidFill>
              </a:rPr>
              <a:t> </a:t>
            </a:r>
            <a:r>
              <a:rPr lang="ru-RU" sz="2200" b="1" dirty="0" smtClean="0">
                <a:solidFill>
                  <a:srgbClr val="002060"/>
                </a:solidFill>
              </a:rPr>
              <a:t>            </a:t>
            </a:r>
            <a:r>
              <a:rPr lang="ru-RU" sz="2200" b="1" u="sng" dirty="0">
                <a:solidFill>
                  <a:srgbClr val="002060"/>
                </a:solidFill>
              </a:rPr>
              <a:t>работы устройств автоматизации и </a:t>
            </a:r>
            <a:r>
              <a:rPr lang="ru-RU" sz="2200" b="1" u="sng" dirty="0" smtClean="0">
                <a:solidFill>
                  <a:srgbClr val="002060"/>
                </a:solidFill>
              </a:rPr>
              <a:t>механизации </a:t>
            </a:r>
            <a:endParaRPr lang="ru-RU" sz="2200" b="1" u="sng" dirty="0">
              <a:solidFill>
                <a:srgbClr val="002060"/>
              </a:solidFill>
            </a:endParaRPr>
          </a:p>
        </p:txBody>
      </p:sp>
      <p:pic>
        <p:nvPicPr>
          <p:cNvPr id="3" name="Рисунок 2"/>
          <p:cNvPicPr>
            <a:picLocks noChangeAspect="1"/>
          </p:cNvPicPr>
          <p:nvPr/>
        </p:nvPicPr>
        <p:blipFill rotWithShape="1">
          <a:blip r:embed="rId2"/>
          <a:srcRect l="1764" t="20588" r="2353" b="1765"/>
          <a:stretch/>
        </p:blipFill>
        <p:spPr>
          <a:xfrm>
            <a:off x="188796" y="1238205"/>
            <a:ext cx="8767483" cy="5325036"/>
          </a:xfrm>
          <a:prstGeom prst="rect">
            <a:avLst/>
          </a:prstGeom>
        </p:spPr>
      </p:pic>
      <p:sp>
        <p:nvSpPr>
          <p:cNvPr id="7" name="Заголовок 4"/>
          <p:cNvSpPr>
            <a:spLocks noGrp="1"/>
          </p:cNvSpPr>
          <p:nvPr>
            <p:ph type="title"/>
          </p:nvPr>
        </p:nvSpPr>
        <p:spPr>
          <a:xfrm>
            <a:off x="1603562" y="0"/>
            <a:ext cx="5214098" cy="658368"/>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val="519743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217458"/>
            <a:ext cx="9103659" cy="1546412"/>
          </a:xfrm>
        </p:spPr>
        <p:txBody>
          <a:bodyPr>
            <a:normAutofit/>
          </a:bodyPr>
          <a:lstStyle/>
          <a:p>
            <a:pPr marL="0" indent="0" algn="just">
              <a:buNone/>
            </a:pPr>
            <a:r>
              <a:rPr lang="ru-RU" sz="2000" b="1" dirty="0">
                <a:solidFill>
                  <a:srgbClr val="C00000"/>
                </a:solidFill>
              </a:rPr>
              <a:t>3. </a:t>
            </a:r>
            <a:r>
              <a:rPr lang="ru-RU" sz="2000" b="1" dirty="0" smtClean="0">
                <a:solidFill>
                  <a:srgbClr val="C00000"/>
                </a:solidFill>
              </a:rPr>
              <a:t>При неисправности фотоэлектрических устройств, </a:t>
            </a:r>
            <a:r>
              <a:rPr lang="ru-RU" sz="2000" b="1" dirty="0">
                <a:solidFill>
                  <a:srgbClr val="C00000"/>
                </a:solidFill>
              </a:rPr>
              <a:t>РТД-С</a:t>
            </a:r>
            <a:r>
              <a:rPr lang="ru-RU" sz="2000" dirty="0"/>
              <a:t> </a:t>
            </a:r>
            <a:r>
              <a:rPr lang="ru-RU" sz="2000" b="1" dirty="0"/>
              <a:t>или </a:t>
            </a:r>
            <a:r>
              <a:rPr lang="ru-RU" sz="2000" b="1" dirty="0">
                <a:solidFill>
                  <a:srgbClr val="C00000"/>
                </a:solidFill>
              </a:rPr>
              <a:t>ИПД </a:t>
            </a:r>
            <a:r>
              <a:rPr lang="ru-RU" sz="2000" b="1" dirty="0"/>
              <a:t>невозможен перевод стрелки </a:t>
            </a:r>
            <a:r>
              <a:rPr lang="ru-RU" sz="2000" dirty="0"/>
              <a:t>при фактической свободности изолированного стрелочного участка от отцепов, контрольная ячейка занятости стрелочного участка горит красным светом, а лампочка «ФОТОУСТРОЙСТВ» или РТД-С соответствующей стрелки горит ровным белым светом.</a:t>
            </a: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3" name="Рисунок 2"/>
          <p:cNvPicPr>
            <a:picLocks noChangeAspect="1"/>
          </p:cNvPicPr>
          <p:nvPr/>
        </p:nvPicPr>
        <p:blipFill>
          <a:blip r:embed="rId2"/>
          <a:stretch>
            <a:fillRect/>
          </a:stretch>
        </p:blipFill>
        <p:spPr>
          <a:xfrm>
            <a:off x="1041605" y="436410"/>
            <a:ext cx="7020447" cy="4781048"/>
          </a:xfrm>
          <a:prstGeom prst="rect">
            <a:avLst/>
          </a:prstGeom>
        </p:spPr>
      </p:pic>
    </p:spTree>
    <p:extLst>
      <p:ext uri="{BB962C8B-B14F-4D97-AF65-F5344CB8AC3E}">
        <p14:creationId xmlns:p14="http://schemas.microsoft.com/office/powerpoint/2010/main" val="2847343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988859"/>
            <a:ext cx="9103659" cy="1775011"/>
          </a:xfrm>
        </p:spPr>
        <p:txBody>
          <a:bodyPr>
            <a:normAutofit/>
          </a:bodyPr>
          <a:lstStyle/>
          <a:p>
            <a:pPr marL="0" indent="0" algn="just">
              <a:buNone/>
            </a:pPr>
            <a:r>
              <a:rPr lang="ru-RU" sz="2000" dirty="0" smtClean="0"/>
              <a:t>    </a:t>
            </a:r>
            <a:r>
              <a:rPr lang="ru-RU" sz="2000" b="1" dirty="0" smtClean="0">
                <a:solidFill>
                  <a:srgbClr val="C00000"/>
                </a:solidFill>
              </a:rPr>
              <a:t>ДСПГ </a:t>
            </a:r>
            <a:r>
              <a:rPr lang="ru-RU" sz="2000" b="1" dirty="0">
                <a:solidFill>
                  <a:srgbClr val="C00000"/>
                </a:solidFill>
              </a:rPr>
              <a:t>обязан </a:t>
            </a:r>
            <a:r>
              <a:rPr lang="ru-RU" sz="2000" dirty="0"/>
              <a:t>сделать запись в Журнале осмотра формы ДУ-46 и сообщить электромеханику СЦБ.</a:t>
            </a:r>
          </a:p>
          <a:p>
            <a:pPr marL="0" indent="0" algn="just">
              <a:buNone/>
            </a:pPr>
            <a:r>
              <a:rPr lang="ru-RU" sz="2000" dirty="0" smtClean="0"/>
              <a:t>   </a:t>
            </a:r>
            <a:r>
              <a:rPr lang="ru-RU" sz="2000" b="1" dirty="0" smtClean="0">
                <a:solidFill>
                  <a:srgbClr val="C00000"/>
                </a:solidFill>
              </a:rPr>
              <a:t>ДСПГ </a:t>
            </a:r>
            <a:r>
              <a:rPr lang="ru-RU" sz="2000" b="1" dirty="0">
                <a:solidFill>
                  <a:srgbClr val="C00000"/>
                </a:solidFill>
              </a:rPr>
              <a:t>снимает пломбу </a:t>
            </a:r>
            <a:r>
              <a:rPr lang="ru-RU" sz="2000" dirty="0"/>
              <a:t>с кнопки «ФОТОУСТРОЙСТВА» или «ИПД» соответствующей стрелки и нажимает для выключения неисправного ФЭУ, РТД-С, ИПД. О срыве пломбы делается запись в Журнале осмотра формы ДУ-46.</a:t>
            </a:r>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12353"/>
          <a:stretch/>
        </p:blipFill>
        <p:spPr>
          <a:xfrm>
            <a:off x="726141" y="282388"/>
            <a:ext cx="8041342" cy="4735374"/>
          </a:xfrm>
          <a:prstGeom prst="rect">
            <a:avLst/>
          </a:prstGeom>
        </p:spPr>
      </p:pic>
    </p:spTree>
    <p:extLst>
      <p:ext uri="{BB962C8B-B14F-4D97-AF65-F5344CB8AC3E}">
        <p14:creationId xmlns:p14="http://schemas.microsoft.com/office/powerpoint/2010/main" val="2893209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975412"/>
            <a:ext cx="9103659" cy="1882588"/>
          </a:xfrm>
        </p:spPr>
        <p:txBody>
          <a:bodyPr>
            <a:normAutofit/>
          </a:bodyPr>
          <a:lstStyle/>
          <a:p>
            <a:pPr marL="0" indent="0" algn="just">
              <a:buNone/>
            </a:pPr>
            <a:r>
              <a:rPr lang="ru-RU" sz="2000" dirty="0" smtClean="0"/>
              <a:t>      Белая </a:t>
            </a:r>
            <a:r>
              <a:rPr lang="ru-RU" sz="2000" dirty="0"/>
              <a:t>лампочка контроля состояния фотоэлектрических устройств гаснет, сигнализируя, что фотоэлемент, радиотехнический датчик или индуктивно – проводной датчик выключены, ДСПГ и ОСГ перед переводом стрелки, на которой выключен фотоэлемент, РТД-С или ИПД обязаны убедиться визуально и по показаниям приборов, что последняя тележка предыдущего отцепа освободила изолированный стрелочный участок.</a:t>
            </a: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3" name="Рисунок 2"/>
          <p:cNvPicPr>
            <a:picLocks noChangeAspect="1"/>
          </p:cNvPicPr>
          <p:nvPr/>
        </p:nvPicPr>
        <p:blipFill>
          <a:blip r:embed="rId2"/>
          <a:stretch>
            <a:fillRect/>
          </a:stretch>
        </p:blipFill>
        <p:spPr>
          <a:xfrm>
            <a:off x="131846" y="444998"/>
            <a:ext cx="8839966" cy="4261473"/>
          </a:xfrm>
          <a:prstGeom prst="rect">
            <a:avLst/>
          </a:prstGeom>
          <a:ln>
            <a:solidFill>
              <a:schemeClr val="tx1"/>
            </a:solidFill>
          </a:ln>
        </p:spPr>
      </p:pic>
      <p:sp>
        <p:nvSpPr>
          <p:cNvPr id="4" name="Прямоугольник 3"/>
          <p:cNvSpPr/>
          <p:nvPr/>
        </p:nvSpPr>
        <p:spPr>
          <a:xfrm>
            <a:off x="4403911" y="993310"/>
            <a:ext cx="3921523" cy="400110"/>
          </a:xfrm>
          <a:prstGeom prst="rect">
            <a:avLst/>
          </a:prstGeom>
        </p:spPr>
        <p:txBody>
          <a:bodyPr wrap="none">
            <a:spAutoFit/>
          </a:bodyPr>
          <a:lstStyle/>
          <a:p>
            <a:r>
              <a:rPr lang="ru-RU" sz="2000" b="1" dirty="0"/>
              <a:t>Радиотехнический датчик РТД-С. </a:t>
            </a:r>
          </a:p>
        </p:txBody>
      </p:sp>
    </p:spTree>
    <p:extLst>
      <p:ext uri="{BB962C8B-B14F-4D97-AF65-F5344CB8AC3E}">
        <p14:creationId xmlns:p14="http://schemas.microsoft.com/office/powerpoint/2010/main" val="77451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988859"/>
            <a:ext cx="9103659" cy="1775011"/>
          </a:xfrm>
        </p:spPr>
        <p:txBody>
          <a:bodyPr>
            <a:normAutofit/>
          </a:bodyPr>
          <a:lstStyle/>
          <a:p>
            <a:pPr marL="0" indent="0" algn="just">
              <a:buNone/>
            </a:pPr>
            <a:r>
              <a:rPr lang="ru-RU" sz="2000" b="1" dirty="0" smtClean="0"/>
              <a:t>       Электромеханик </a:t>
            </a:r>
            <a:r>
              <a:rPr lang="ru-RU" sz="2000" b="1" dirty="0"/>
              <a:t>СЦБ</a:t>
            </a:r>
            <a:r>
              <a:rPr lang="ru-RU" sz="2000" dirty="0"/>
              <a:t>, прежде чем приступить к устранению отказа фотоэлемента (РТД–С или ИПД), должен проверить чистоту головок рельсов в зоне изолированного участка и надёжность шунтирования рельсовой цепи при проходе вагонов. Если шунтирование обеспечивается, разрешает оператору или дежурному по горке вести роспуск обычным порядком, кроме длиннобазных вагонов.</a:t>
            </a: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1048871" y="282388"/>
            <a:ext cx="7196567" cy="4732305"/>
          </a:xfrm>
          <a:prstGeom prst="rect">
            <a:avLst/>
          </a:prstGeom>
        </p:spPr>
      </p:pic>
    </p:spTree>
    <p:extLst>
      <p:ext uri="{BB962C8B-B14F-4D97-AF65-F5344CB8AC3E}">
        <p14:creationId xmlns:p14="http://schemas.microsoft.com/office/powerpoint/2010/main" val="23037598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365377"/>
            <a:ext cx="9103659" cy="1371600"/>
          </a:xfrm>
        </p:spPr>
        <p:txBody>
          <a:bodyPr>
            <a:normAutofit/>
          </a:bodyPr>
          <a:lstStyle/>
          <a:p>
            <a:pPr marL="0" indent="0" algn="just">
              <a:buNone/>
            </a:pPr>
            <a:r>
              <a:rPr lang="ru-RU" sz="2000" dirty="0" smtClean="0"/>
              <a:t>          При </a:t>
            </a:r>
            <a:r>
              <a:rPr lang="ru-RU" sz="2000" dirty="0"/>
              <a:t>роспуске по стрелке, на которой выключен фотоэлемент (РТД – С или ИПД), длиннобазных вагонов, дежурный по горке или ОСГ должны маршруты готовить заранее. При необходимости следует уменьшить скорость роспуска или приостановить его.</a:t>
            </a: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631153" y="282387"/>
            <a:ext cx="7624484" cy="5082989"/>
          </a:xfrm>
          <a:prstGeom prst="rect">
            <a:avLst/>
          </a:prstGeom>
        </p:spPr>
      </p:pic>
    </p:spTree>
    <p:extLst>
      <p:ext uri="{BB962C8B-B14F-4D97-AF65-F5344CB8AC3E}">
        <p14:creationId xmlns:p14="http://schemas.microsoft.com/office/powerpoint/2010/main" val="5352452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3899647"/>
            <a:ext cx="9103659" cy="2864223"/>
          </a:xfrm>
        </p:spPr>
        <p:txBody>
          <a:bodyPr>
            <a:normAutofit/>
          </a:bodyPr>
          <a:lstStyle/>
          <a:p>
            <a:pPr marL="0" indent="0" algn="just">
              <a:buNone/>
            </a:pPr>
            <a:r>
              <a:rPr lang="ru-RU" sz="2000" b="1" dirty="0" smtClean="0">
                <a:solidFill>
                  <a:srgbClr val="C00000"/>
                </a:solidFill>
              </a:rPr>
              <a:t>      При </a:t>
            </a:r>
            <a:r>
              <a:rPr lang="ru-RU" sz="2000" b="1" dirty="0">
                <a:solidFill>
                  <a:srgbClr val="C00000"/>
                </a:solidFill>
              </a:rPr>
              <a:t>загрязнении головок рельсов </a:t>
            </a:r>
            <a:r>
              <a:rPr lang="ru-RU" sz="2000" b="1" dirty="0">
                <a:solidFill>
                  <a:srgbClr val="002060"/>
                </a:solidFill>
              </a:rPr>
              <a:t>электромеханик вызывает работников пути для очистки рельс.</a:t>
            </a:r>
            <a:r>
              <a:rPr lang="ru-RU" sz="2000" dirty="0"/>
              <a:t> О характере производимых работ и порядке роспуска составов и маневровых передвижений по ним работником дистанции пути должна быть сделана соответствующая </a:t>
            </a:r>
            <a:r>
              <a:rPr lang="ru-RU" sz="2000" b="1" dirty="0"/>
              <a:t>запись в Журнале осмотра формы ДУ-46 </a:t>
            </a:r>
            <a:r>
              <a:rPr lang="ru-RU" sz="2000" dirty="0"/>
              <a:t>по установленной форме. На основании этой записи электромеханик СЦБ производит выключение горочных устройств. Только после выключения изолированного участка дежурный по горке расписывается под текстом записи работника дистанции пути с указанием времени, разрешая тем самым приступить к работам. </a:t>
            </a:r>
            <a:r>
              <a:rPr lang="ru-RU" sz="2000" b="1" dirty="0">
                <a:solidFill>
                  <a:srgbClr val="002060"/>
                </a:solidFill>
              </a:rPr>
              <a:t>До окончания работ роспуск по данному изолированному участку запрещается.</a:t>
            </a:r>
            <a:endParaRPr lang="ru-RU" sz="2000" b="1" dirty="0" smtClean="0">
              <a:solidFill>
                <a:srgbClr val="002060"/>
              </a:solidFill>
            </a:endParaRPr>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7703"/>
          <a:stretch/>
        </p:blipFill>
        <p:spPr>
          <a:xfrm>
            <a:off x="1438835" y="282388"/>
            <a:ext cx="5983943" cy="3667640"/>
          </a:xfrm>
          <a:prstGeom prst="rect">
            <a:avLst/>
          </a:prstGeom>
        </p:spPr>
      </p:pic>
    </p:spTree>
    <p:extLst>
      <p:ext uri="{BB962C8B-B14F-4D97-AF65-F5344CB8AC3E}">
        <p14:creationId xmlns:p14="http://schemas.microsoft.com/office/powerpoint/2010/main" val="1749627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695840"/>
            <a:ext cx="9103659" cy="2097741"/>
          </a:xfrm>
        </p:spPr>
        <p:txBody>
          <a:bodyPr>
            <a:normAutofit/>
          </a:bodyPr>
          <a:lstStyle/>
          <a:p>
            <a:pPr marL="0" indent="0" algn="just">
              <a:buNone/>
            </a:pPr>
            <a:r>
              <a:rPr lang="ru-RU" sz="2000" dirty="0" smtClean="0"/>
              <a:t>    </a:t>
            </a:r>
            <a:r>
              <a:rPr lang="ru-RU" sz="2000" b="1" dirty="0" smtClean="0">
                <a:solidFill>
                  <a:srgbClr val="C00000"/>
                </a:solidFill>
              </a:rPr>
              <a:t>После </a:t>
            </a:r>
            <a:r>
              <a:rPr lang="ru-RU" sz="2000" b="1" dirty="0">
                <a:solidFill>
                  <a:srgbClr val="C00000"/>
                </a:solidFill>
              </a:rPr>
              <a:t>устранения неисправности </a:t>
            </a:r>
            <a:r>
              <a:rPr lang="ru-RU" sz="2000" dirty="0"/>
              <a:t>и совместно с ДСПГ опробования правильности работы фотоэлектрических устройств (РТД-С или ИПД) сменный электромеханик СЦБ оформляет запись в Журнале осмотра формы ДУ-46: </a:t>
            </a:r>
            <a:r>
              <a:rPr lang="ru-RU" sz="2000" i="1" dirty="0"/>
              <a:t>Неисправность ФУ (РТД-С или ИПД) на стрелке №… устранена, «ФУ» (РТД-С и ИПД) проверено, работает нормально, включено в зависимость. Кнопка «Фотоустройства» стрелки №… опломбирована</a:t>
            </a:r>
            <a:r>
              <a:rPr lang="ru-RU" sz="2000" i="1" dirty="0" smtClean="0"/>
              <a:t>. ШНЦ____________ ДСПГ</a:t>
            </a:r>
            <a:r>
              <a:rPr lang="ru-RU" sz="2000" i="1" dirty="0"/>
              <a:t>___________</a:t>
            </a:r>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924657" y="282388"/>
            <a:ext cx="7203364" cy="4413452"/>
          </a:xfrm>
          <a:prstGeom prst="rect">
            <a:avLst/>
          </a:prstGeom>
        </p:spPr>
      </p:pic>
    </p:spTree>
    <p:extLst>
      <p:ext uri="{BB962C8B-B14F-4D97-AF65-F5344CB8AC3E}">
        <p14:creationId xmlns:p14="http://schemas.microsoft.com/office/powerpoint/2010/main" val="3490861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432612"/>
            <a:ext cx="9103659" cy="1425388"/>
          </a:xfrm>
        </p:spPr>
        <p:txBody>
          <a:bodyPr>
            <a:normAutofit/>
          </a:bodyPr>
          <a:lstStyle/>
          <a:p>
            <a:pPr marL="0" indent="0" algn="just">
              <a:buNone/>
            </a:pPr>
            <a:r>
              <a:rPr lang="ru-RU" sz="2000" b="1" dirty="0" smtClean="0">
                <a:solidFill>
                  <a:srgbClr val="C00000"/>
                </a:solidFill>
              </a:rPr>
              <a:t>4</a:t>
            </a:r>
            <a:r>
              <a:rPr lang="ru-RU" sz="2000" b="1" dirty="0">
                <a:solidFill>
                  <a:srgbClr val="C00000"/>
                </a:solidFill>
              </a:rPr>
              <a:t>. </a:t>
            </a:r>
            <a:r>
              <a:rPr lang="ru-RU" sz="2000" b="1" dirty="0" smtClean="0">
                <a:solidFill>
                  <a:srgbClr val="C00000"/>
                </a:solidFill>
              </a:rPr>
              <a:t>Неисправности замедлителей. </a:t>
            </a:r>
            <a:r>
              <a:rPr lang="ru-RU" sz="2000" b="1" dirty="0">
                <a:solidFill>
                  <a:srgbClr val="002060"/>
                </a:solidFill>
              </a:rPr>
              <a:t>Если один из замедлителей не затормаживает, </a:t>
            </a:r>
            <a:r>
              <a:rPr lang="ru-RU" sz="2000" b="1" dirty="0">
                <a:solidFill>
                  <a:srgbClr val="C00000"/>
                </a:solidFill>
              </a:rPr>
              <a:t>ДСПГ обязан </a:t>
            </a:r>
            <a:r>
              <a:rPr lang="ru-RU" sz="2000" dirty="0"/>
              <a:t>предупредить ОСГ о неисправности замедлителя данного направления и снизить скорость роспуска. Роспуск состава производить только по желтому огню горочного светофора.</a:t>
            </a: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744547" y="282388"/>
            <a:ext cx="7614564" cy="5072312"/>
          </a:xfrm>
          <a:prstGeom prst="rect">
            <a:avLst/>
          </a:prstGeom>
        </p:spPr>
      </p:pic>
    </p:spTree>
    <p:extLst>
      <p:ext uri="{BB962C8B-B14F-4D97-AF65-F5344CB8AC3E}">
        <p14:creationId xmlns:p14="http://schemas.microsoft.com/office/powerpoint/2010/main" val="4387418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639237"/>
            <a:ext cx="9103659" cy="2218763"/>
          </a:xfrm>
        </p:spPr>
        <p:txBody>
          <a:bodyPr>
            <a:normAutofit/>
          </a:bodyPr>
          <a:lstStyle/>
          <a:p>
            <a:pPr marL="0" indent="0" algn="just">
              <a:buNone/>
            </a:pPr>
            <a:r>
              <a:rPr lang="ru-RU" sz="2000" dirty="0" smtClean="0"/>
              <a:t>   </a:t>
            </a:r>
            <a:r>
              <a:rPr lang="ru-RU" sz="2000" b="1" dirty="0" smtClean="0">
                <a:solidFill>
                  <a:srgbClr val="C00000"/>
                </a:solidFill>
              </a:rPr>
              <a:t>При </a:t>
            </a:r>
            <a:r>
              <a:rPr lang="ru-RU" sz="2000" b="1" u="sng" dirty="0">
                <a:solidFill>
                  <a:srgbClr val="C00000"/>
                </a:solidFill>
              </a:rPr>
              <a:t>не затормаживании </a:t>
            </a:r>
            <a:r>
              <a:rPr lang="ru-RU" sz="2000" b="1" dirty="0">
                <a:solidFill>
                  <a:srgbClr val="C00000"/>
                </a:solidFill>
              </a:rPr>
              <a:t>замедлителей </a:t>
            </a:r>
            <a:r>
              <a:rPr lang="ru-RU" sz="2000" b="1" dirty="0"/>
              <a:t>на второй или третьей позиции</a:t>
            </a:r>
            <a:r>
              <a:rPr lang="ru-RU" sz="2000" dirty="0"/>
              <a:t>, ОСГ обязан предупредить об этом ДСПГ, чтобы он снизил скорость роспуска и дал распоряжение регулировщику скорости движения вагонов на торможение отцепов.</a:t>
            </a:r>
          </a:p>
          <a:p>
            <a:pPr marL="0" indent="0" algn="just">
              <a:buNone/>
            </a:pPr>
            <a:r>
              <a:rPr lang="ru-RU" sz="2000" dirty="0" smtClean="0"/>
              <a:t>  </a:t>
            </a:r>
            <a:r>
              <a:rPr lang="ru-RU" sz="2000" b="1" dirty="0" smtClean="0">
                <a:solidFill>
                  <a:srgbClr val="C00000"/>
                </a:solidFill>
              </a:rPr>
              <a:t>Если </a:t>
            </a:r>
            <a:r>
              <a:rPr lang="ru-RU" sz="2000" b="1" dirty="0">
                <a:solidFill>
                  <a:srgbClr val="C00000"/>
                </a:solidFill>
              </a:rPr>
              <a:t>один из замедлителей </a:t>
            </a:r>
            <a:r>
              <a:rPr lang="ru-RU" sz="2000" b="1" u="sng" dirty="0">
                <a:solidFill>
                  <a:srgbClr val="C00000"/>
                </a:solidFill>
              </a:rPr>
              <a:t>не растормаживается</a:t>
            </a:r>
            <a:r>
              <a:rPr lang="ru-RU" sz="2000" dirty="0"/>
              <a:t>, ДСПГ и ОСГ должны немедленно прекратить в данном направлении роспуск состава и маневровые передвижения до устранения неисправности.</a:t>
            </a:r>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739588" y="282388"/>
            <a:ext cx="7950530" cy="4430581"/>
          </a:xfrm>
          <a:prstGeom prst="rect">
            <a:avLst/>
          </a:prstGeom>
        </p:spPr>
      </p:pic>
    </p:spTree>
    <p:extLst>
      <p:ext uri="{BB962C8B-B14F-4D97-AF65-F5344CB8AC3E}">
        <p14:creationId xmlns:p14="http://schemas.microsoft.com/office/powerpoint/2010/main" val="10671739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365377"/>
            <a:ext cx="9103659" cy="1492623"/>
          </a:xfrm>
        </p:spPr>
        <p:txBody>
          <a:bodyPr>
            <a:normAutofit/>
          </a:bodyPr>
          <a:lstStyle/>
          <a:p>
            <a:pPr marL="0" indent="0" algn="just">
              <a:buNone/>
            </a:pPr>
            <a:r>
              <a:rPr lang="ru-RU" sz="2000" dirty="0" smtClean="0"/>
              <a:t>   </a:t>
            </a:r>
            <a:r>
              <a:rPr lang="ru-RU" sz="2000" b="1" dirty="0" smtClean="0">
                <a:solidFill>
                  <a:srgbClr val="C00000"/>
                </a:solidFill>
              </a:rPr>
              <a:t>При </a:t>
            </a:r>
            <a:r>
              <a:rPr lang="ru-RU" sz="2000" b="1" dirty="0">
                <a:solidFill>
                  <a:srgbClr val="C00000"/>
                </a:solidFill>
              </a:rPr>
              <a:t>плановых работах </a:t>
            </a:r>
            <a:r>
              <a:rPr lang="ru-RU" sz="2000" dirty="0"/>
              <a:t>разрешается выключить только один замедлитель или по одной половине 2-х замедлителей по маршруту движения отцепа (убрать). В случае выключения двух и более замедлителей по маршруту движения отцепа роспуск прекращается по этому маршруту.</a:t>
            </a: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167637" y="336177"/>
            <a:ext cx="8902853" cy="4921624"/>
          </a:xfrm>
          <a:prstGeom prst="rect">
            <a:avLst/>
          </a:prstGeom>
        </p:spPr>
      </p:pic>
    </p:spTree>
    <p:extLst>
      <p:ext uri="{BB962C8B-B14F-4D97-AF65-F5344CB8AC3E}">
        <p14:creationId xmlns:p14="http://schemas.microsoft.com/office/powerpoint/2010/main" val="152954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a:xfrm>
            <a:off x="1947854" y="0"/>
            <a:ext cx="5214098" cy="658368"/>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5" name="Рисунок 4"/>
          <p:cNvPicPr>
            <a:picLocks noChangeAspect="1"/>
          </p:cNvPicPr>
          <p:nvPr/>
        </p:nvPicPr>
        <p:blipFill rotWithShape="1">
          <a:blip r:embed="rId2"/>
          <a:srcRect b="5933"/>
          <a:stretch/>
        </p:blipFill>
        <p:spPr>
          <a:xfrm>
            <a:off x="75351" y="36577"/>
            <a:ext cx="1564603" cy="1892808"/>
          </a:xfrm>
          <a:prstGeom prst="rect">
            <a:avLst/>
          </a:prstGeom>
        </p:spPr>
      </p:pic>
      <p:sp>
        <p:nvSpPr>
          <p:cNvPr id="2" name="Объект 1"/>
          <p:cNvSpPr>
            <a:spLocks noGrp="1"/>
          </p:cNvSpPr>
          <p:nvPr>
            <p:ph idx="1"/>
          </p:nvPr>
        </p:nvSpPr>
        <p:spPr>
          <a:xfrm>
            <a:off x="0" y="2006728"/>
            <a:ext cx="9031889" cy="4775072"/>
          </a:xfrm>
        </p:spPr>
        <p:txBody>
          <a:bodyPr>
            <a:normAutofit fontScale="77500" lnSpcReduction="20000"/>
          </a:bodyPr>
          <a:lstStyle/>
          <a:p>
            <a:pPr marL="0" indent="0">
              <a:buNone/>
            </a:pPr>
            <a:r>
              <a:rPr lang="ru-RU" sz="2000" b="1" dirty="0" smtClean="0">
                <a:latin typeface="Times New Roman" panose="02020603050405020304" pitchFamily="18" charset="0"/>
                <a:cs typeface="Times New Roman" panose="02020603050405020304" pitchFamily="18" charset="0"/>
              </a:rPr>
              <a:t>Отказы </a:t>
            </a:r>
            <a:r>
              <a:rPr lang="ru-RU" sz="2000" b="1" dirty="0">
                <a:latin typeface="Times New Roman" panose="02020603050405020304" pitchFamily="18" charset="0"/>
                <a:cs typeface="Times New Roman" panose="02020603050405020304" pitchFamily="18" charset="0"/>
              </a:rPr>
              <a:t>в работе горочных </a:t>
            </a:r>
            <a:r>
              <a:rPr lang="ru-RU" sz="2000" b="1" dirty="0" smtClean="0">
                <a:latin typeface="Times New Roman" panose="02020603050405020304" pitchFamily="18" charset="0"/>
                <a:cs typeface="Times New Roman" panose="02020603050405020304" pitchFamily="18" charset="0"/>
              </a:rPr>
              <a:t>устройств</a:t>
            </a:r>
            <a:r>
              <a:rPr lang="ru-RU" sz="2000" dirty="0" smtClean="0">
                <a:latin typeface="Times New Roman" panose="02020603050405020304" pitchFamily="18" charset="0"/>
                <a:cs typeface="Times New Roman" panose="02020603050405020304" pitchFamily="18" charset="0"/>
              </a:rPr>
              <a:t>:</a:t>
            </a:r>
          </a:p>
          <a:p>
            <a:pPr marL="0" indent="0" algn="just">
              <a:lnSpc>
                <a:spcPct val="100000"/>
              </a:lnSpc>
              <a:buNone/>
            </a:pPr>
            <a:r>
              <a:rPr lang="ru-RU" sz="2000" dirty="0">
                <a:latin typeface="Times New Roman" panose="02020603050405020304" pitchFamily="18" charset="0"/>
                <a:cs typeface="Times New Roman" panose="02020603050405020304" pitchFamily="18" charset="0"/>
              </a:rPr>
              <a:t>1.1. При ремонте или неисправности </a:t>
            </a:r>
            <a:r>
              <a:rPr lang="ru-RU" sz="2000" dirty="0" smtClean="0">
                <a:latin typeface="Times New Roman" panose="02020603050405020304" pitchFamily="18" charset="0"/>
                <a:cs typeface="Times New Roman" panose="02020603050405020304" pitchFamily="18" charset="0"/>
              </a:rPr>
              <a:t>стрелки, когда </a:t>
            </a:r>
            <a:r>
              <a:rPr lang="ru-RU" sz="2000" dirty="0">
                <a:latin typeface="Times New Roman" panose="02020603050405020304" pitchFamily="18" charset="0"/>
                <a:cs typeface="Times New Roman" panose="02020603050405020304" pitchFamily="18" charset="0"/>
              </a:rPr>
              <a:t>стрелка не может быть переведена с пульта </a:t>
            </a:r>
            <a:r>
              <a:rPr lang="ru-RU" sz="2000" dirty="0" smtClean="0">
                <a:latin typeface="Times New Roman" panose="02020603050405020304" pitchFamily="18" charset="0"/>
                <a:cs typeface="Times New Roman" panose="02020603050405020304" pitchFamily="18" charset="0"/>
              </a:rPr>
              <a:t>управления.</a:t>
            </a:r>
          </a:p>
          <a:p>
            <a:pPr marL="0" indent="0" algn="just">
              <a:lnSpc>
                <a:spcPct val="100000"/>
              </a:lnSpc>
              <a:buNone/>
            </a:pPr>
            <a:r>
              <a:rPr lang="ru-RU" sz="2000" dirty="0" smtClean="0">
                <a:latin typeface="Times New Roman" panose="02020603050405020304" pitchFamily="18" charset="0"/>
                <a:cs typeface="Times New Roman" panose="02020603050405020304" pitchFamily="18" charset="0"/>
              </a:rPr>
              <a:t>1.2</a:t>
            </a:r>
            <a:r>
              <a:rPr lang="ru-RU" sz="2000" dirty="0">
                <a:latin typeface="Times New Roman" panose="02020603050405020304" pitchFamily="18" charset="0"/>
                <a:cs typeface="Times New Roman" panose="02020603050405020304" pitchFamily="18" charset="0"/>
              </a:rPr>
              <a:t>. При потере </a:t>
            </a:r>
            <a:r>
              <a:rPr lang="ru-RU" sz="2000" dirty="0" smtClean="0">
                <a:latin typeface="Times New Roman" panose="02020603050405020304" pitchFamily="18" charset="0"/>
                <a:cs typeface="Times New Roman" panose="02020603050405020304" pitchFamily="18" charset="0"/>
              </a:rPr>
              <a:t>контроля положения </a:t>
            </a:r>
            <a:r>
              <a:rPr lang="ru-RU" sz="2000" dirty="0">
                <a:latin typeface="Times New Roman" panose="02020603050405020304" pitchFamily="18" charset="0"/>
                <a:cs typeface="Times New Roman" panose="02020603050405020304" pitchFamily="18" charset="0"/>
              </a:rPr>
              <a:t>после перевода стрелки в процессе </a:t>
            </a:r>
            <a:r>
              <a:rPr lang="ru-RU" sz="2000" dirty="0" smtClean="0">
                <a:latin typeface="Times New Roman" panose="02020603050405020304" pitchFamily="18" charset="0"/>
                <a:cs typeface="Times New Roman" panose="02020603050405020304" pitchFamily="18" charset="0"/>
              </a:rPr>
              <a:t>роспуска.</a:t>
            </a:r>
          </a:p>
          <a:p>
            <a:pPr marL="0" indent="0" algn="just">
              <a:lnSpc>
                <a:spcPct val="100000"/>
              </a:lnSpc>
              <a:buNone/>
            </a:pPr>
            <a:r>
              <a:rPr lang="ru-RU" sz="2000" dirty="0">
                <a:latin typeface="Times New Roman" panose="02020603050405020304" pitchFamily="18" charset="0"/>
                <a:cs typeface="Times New Roman" panose="02020603050405020304" pitchFamily="18" charset="0"/>
              </a:rPr>
              <a:t>1.3. Если стрелки при автоматическом режиме управления по какой-то причине не доходят до крайнего положения и не имеют контроля, а стрелочный участок </a:t>
            </a:r>
            <a:r>
              <a:rPr lang="ru-RU" sz="2000" dirty="0" smtClean="0">
                <a:latin typeface="Times New Roman" panose="02020603050405020304" pitchFamily="18" charset="0"/>
                <a:cs typeface="Times New Roman" panose="02020603050405020304" pitchFamily="18" charset="0"/>
              </a:rPr>
              <a:t>свободен.</a:t>
            </a:r>
          </a:p>
          <a:p>
            <a:pPr marL="0" indent="0" algn="just">
              <a:lnSpc>
                <a:spcPct val="100000"/>
              </a:lnSpc>
              <a:buNone/>
            </a:pPr>
            <a:r>
              <a:rPr lang="ru-RU" sz="2000" dirty="0">
                <a:latin typeface="Times New Roman" panose="02020603050405020304" pitchFamily="18" charset="0"/>
                <a:cs typeface="Times New Roman" panose="02020603050405020304" pitchFamily="18" charset="0"/>
              </a:rPr>
              <a:t> 2. При невозможности открытия горочных светофоров при наличии контроля </a:t>
            </a:r>
            <a:r>
              <a:rPr lang="ru-RU" sz="2000" dirty="0" smtClean="0">
                <a:latin typeface="Times New Roman" panose="02020603050405020304" pitchFamily="18" charset="0"/>
                <a:cs typeface="Times New Roman" panose="02020603050405020304" pitchFamily="18" charset="0"/>
              </a:rPr>
              <a:t>стрелок.</a:t>
            </a:r>
          </a:p>
          <a:p>
            <a:pPr marL="0" indent="0" algn="just">
              <a:lnSpc>
                <a:spcPct val="100000"/>
              </a:lnSpc>
              <a:buNone/>
            </a:pPr>
            <a:r>
              <a:rPr lang="ru-RU" sz="2000" dirty="0">
                <a:latin typeface="Times New Roman" panose="02020603050405020304" pitchFamily="18" charset="0"/>
                <a:cs typeface="Times New Roman" panose="02020603050405020304" pitchFamily="18" charset="0"/>
              </a:rPr>
              <a:t>3. При неисправности фотоэлектрических устройств, РТД-С или ИПД невозможен перевод </a:t>
            </a:r>
            <a:r>
              <a:rPr lang="ru-RU" sz="2000" dirty="0" smtClean="0">
                <a:latin typeface="Times New Roman" panose="02020603050405020304" pitchFamily="18" charset="0"/>
                <a:cs typeface="Times New Roman" panose="02020603050405020304" pitchFamily="18" charset="0"/>
              </a:rPr>
              <a:t>стрелки.</a:t>
            </a:r>
          </a:p>
          <a:p>
            <a:pPr marL="0" indent="0" algn="just">
              <a:lnSpc>
                <a:spcPct val="100000"/>
              </a:lnSpc>
              <a:buNone/>
            </a:pPr>
            <a:r>
              <a:rPr lang="ru-RU" sz="2000" dirty="0">
                <a:latin typeface="Times New Roman" panose="02020603050405020304" pitchFamily="18" charset="0"/>
                <a:cs typeface="Times New Roman" panose="02020603050405020304" pitchFamily="18" charset="0"/>
              </a:rPr>
              <a:t> 4. Неисправности </a:t>
            </a:r>
            <a:r>
              <a:rPr lang="ru-RU" sz="2000" dirty="0" smtClean="0">
                <a:latin typeface="Times New Roman" panose="02020603050405020304" pitchFamily="18" charset="0"/>
                <a:cs typeface="Times New Roman" panose="02020603050405020304" pitchFamily="18" charset="0"/>
              </a:rPr>
              <a:t>вагонных замедлителей.</a:t>
            </a:r>
          </a:p>
          <a:p>
            <a:pPr marL="0" indent="0" algn="just">
              <a:lnSpc>
                <a:spcPct val="100000"/>
              </a:lnSpc>
              <a:buNone/>
            </a:pPr>
            <a:r>
              <a:rPr lang="ru-RU" sz="2000" dirty="0">
                <a:latin typeface="Times New Roman" panose="02020603050405020304" pitchFamily="18" charset="0"/>
                <a:cs typeface="Times New Roman" panose="02020603050405020304" pitchFamily="18" charset="0"/>
              </a:rPr>
              <a:t>5. Неисправности изолированной </a:t>
            </a:r>
            <a:r>
              <a:rPr lang="ru-RU" sz="2000" dirty="0" smtClean="0">
                <a:latin typeface="Times New Roman" panose="02020603050405020304" pitchFamily="18" charset="0"/>
                <a:cs typeface="Times New Roman" panose="02020603050405020304" pitchFamily="18" charset="0"/>
              </a:rPr>
              <a:t>секции.</a:t>
            </a:r>
          </a:p>
          <a:p>
            <a:pPr marL="0" indent="0" algn="just">
              <a:lnSpc>
                <a:spcPct val="100000"/>
              </a:lnSpc>
              <a:buNone/>
            </a:pPr>
            <a:r>
              <a:rPr lang="ru-RU" sz="2000" dirty="0">
                <a:latin typeface="Times New Roman" panose="02020603050405020304" pitchFamily="18" charset="0"/>
                <a:cs typeface="Times New Roman" panose="02020603050405020304" pitchFamily="18" charset="0"/>
              </a:rPr>
              <a:t>6. Прекращение подачи электроэнергии переменного тока. </a:t>
            </a:r>
          </a:p>
          <a:p>
            <a:pPr marL="0" indent="0" algn="just">
              <a:lnSpc>
                <a:spcPct val="100000"/>
              </a:lnSpc>
              <a:buNone/>
            </a:pPr>
            <a:r>
              <a:rPr lang="ru-RU" sz="2000" dirty="0">
                <a:latin typeface="Times New Roman" panose="02020603050405020304" pitchFamily="18" charset="0"/>
                <a:cs typeface="Times New Roman" panose="02020603050405020304" pitchFamily="18" charset="0"/>
              </a:rPr>
              <a:t>7. Прекращение подачи напряжения постоянного тока 220в.</a:t>
            </a:r>
          </a:p>
          <a:p>
            <a:pPr marL="0" indent="0" algn="just">
              <a:lnSpc>
                <a:spcPct val="100000"/>
              </a:lnSpc>
              <a:buNone/>
            </a:pPr>
            <a:r>
              <a:rPr lang="ru-RU" sz="2000" dirty="0">
                <a:latin typeface="Times New Roman" panose="02020603050405020304" pitchFamily="18" charset="0"/>
                <a:cs typeface="Times New Roman" panose="02020603050405020304" pitchFamily="18" charset="0"/>
              </a:rPr>
              <a:t>8. Прекращение питания рельсовых цепей.</a:t>
            </a:r>
          </a:p>
          <a:p>
            <a:pPr marL="0" indent="0" algn="just">
              <a:lnSpc>
                <a:spcPct val="100000"/>
              </a:lnSpc>
              <a:buNone/>
            </a:pPr>
            <a:r>
              <a:rPr lang="ru-RU" sz="2000" dirty="0">
                <a:latin typeface="Times New Roman" panose="02020603050405020304" pitchFamily="18" charset="0"/>
                <a:cs typeface="Times New Roman" panose="02020603050405020304" pitchFamily="18" charset="0"/>
              </a:rPr>
              <a:t>9. При понижении давления в </a:t>
            </a:r>
            <a:r>
              <a:rPr lang="ru-RU" sz="2000" dirty="0" err="1">
                <a:latin typeface="Times New Roman" panose="02020603050405020304" pitchFamily="18" charset="0"/>
                <a:cs typeface="Times New Roman" panose="02020603050405020304" pitchFamily="18" charset="0"/>
              </a:rPr>
              <a:t>пневмосети</a:t>
            </a:r>
            <a:r>
              <a:rPr lang="ru-RU" sz="2000" dirty="0">
                <a:latin typeface="Times New Roman" panose="02020603050405020304" pitchFamily="18" charset="0"/>
                <a:cs typeface="Times New Roman" panose="02020603050405020304" pitchFamily="18" charset="0"/>
              </a:rPr>
              <a:t> ниже 600 кПа (</a:t>
            </a:r>
            <a:r>
              <a:rPr lang="ru-RU" sz="2000" dirty="0" err="1">
                <a:latin typeface="Times New Roman" panose="02020603050405020304" pitchFamily="18" charset="0"/>
                <a:cs typeface="Times New Roman" panose="02020603050405020304" pitchFamily="18" charset="0"/>
              </a:rPr>
              <a:t>килоПаскалей</a:t>
            </a:r>
            <a:r>
              <a:rPr lang="ru-RU" sz="2000" dirty="0" smtClean="0">
                <a:latin typeface="Times New Roman" panose="02020603050405020304" pitchFamily="18" charset="0"/>
                <a:cs typeface="Times New Roman" panose="02020603050405020304" pitchFamily="18" charset="0"/>
              </a:rPr>
              <a:t>). </a:t>
            </a:r>
          </a:p>
          <a:p>
            <a:pPr marL="0" indent="0">
              <a:buNone/>
            </a:pPr>
            <a:r>
              <a:rPr lang="ru-RU" sz="2000" dirty="0">
                <a:latin typeface="Times New Roman" panose="02020603050405020304" pitchFamily="18" charset="0"/>
                <a:cs typeface="Times New Roman" panose="02020603050405020304" pitchFamily="18" charset="0"/>
              </a:rPr>
              <a:t> 10. При неправильной индикации маршрутов следования отцепов или полном ее </a:t>
            </a:r>
            <a:r>
              <a:rPr lang="ru-RU" sz="2000" dirty="0" smtClean="0">
                <a:latin typeface="Times New Roman" panose="02020603050405020304" pitchFamily="18" charset="0"/>
                <a:cs typeface="Times New Roman" panose="02020603050405020304" pitchFamily="18" charset="0"/>
              </a:rPr>
              <a:t>отсутствии. </a:t>
            </a:r>
            <a:endParaRPr lang="ru-RU" sz="2000"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1685858" y="520275"/>
            <a:ext cx="7430893" cy="1400383"/>
          </a:xfrm>
          <a:prstGeom prst="rect">
            <a:avLst/>
          </a:prstGeom>
          <a:solidFill>
            <a:schemeClr val="accent3">
              <a:lumMod val="20000"/>
              <a:lumOff val="80000"/>
            </a:schemeClr>
          </a:solidFill>
          <a:ln>
            <a:solidFill>
              <a:schemeClr val="accent1">
                <a:lumMod val="50000"/>
              </a:schemeClr>
            </a:solidFill>
          </a:ln>
        </p:spPr>
        <p:txBody>
          <a:bodyPr wrap="square">
            <a:spAutoFit/>
          </a:bodyPr>
          <a:lstStyle/>
          <a:p>
            <a:pPr algn="just"/>
            <a:r>
              <a:rPr lang="ru-RU" sz="1700" dirty="0">
                <a:latin typeface="Times New Roman" panose="02020603050405020304" pitchFamily="18" charset="0"/>
                <a:cs typeface="Times New Roman" panose="02020603050405020304" pitchFamily="18" charset="0"/>
              </a:rPr>
              <a:t> </a:t>
            </a:r>
            <a:r>
              <a:rPr lang="ru-RU" sz="1700" b="1" dirty="0">
                <a:solidFill>
                  <a:srgbClr val="002060"/>
                </a:solidFill>
                <a:latin typeface="Times New Roman" panose="02020603050405020304" pitchFamily="18" charset="0"/>
                <a:cs typeface="Times New Roman" panose="02020603050405020304" pitchFamily="18" charset="0"/>
              </a:rPr>
              <a:t>Инструкция по обеспечению безопасности роспуска составов и </a:t>
            </a:r>
            <a:r>
              <a:rPr lang="ru-RU" sz="1700" b="1" dirty="0" smtClean="0">
                <a:solidFill>
                  <a:srgbClr val="002060"/>
                </a:solidFill>
                <a:latin typeface="Times New Roman" panose="02020603050405020304" pitchFamily="18" charset="0"/>
                <a:cs typeface="Times New Roman" panose="02020603050405020304" pitchFamily="18" charset="0"/>
              </a:rPr>
              <a:t>маневровых </a:t>
            </a:r>
            <a:r>
              <a:rPr lang="ru-RU" sz="1700" b="1" dirty="0">
                <a:solidFill>
                  <a:srgbClr val="002060"/>
                </a:solidFill>
                <a:latin typeface="Times New Roman" panose="02020603050405020304" pitchFamily="18" charset="0"/>
                <a:cs typeface="Times New Roman" panose="02020603050405020304" pitchFamily="18" charset="0"/>
              </a:rPr>
              <a:t>передвижений на механизированных и </a:t>
            </a:r>
            <a:r>
              <a:rPr lang="ru-RU" sz="1700" b="1" dirty="0" smtClean="0">
                <a:solidFill>
                  <a:srgbClr val="002060"/>
                </a:solidFill>
                <a:latin typeface="Times New Roman" panose="02020603050405020304" pitchFamily="18" charset="0"/>
                <a:cs typeface="Times New Roman" panose="02020603050405020304" pitchFamily="18" charset="0"/>
              </a:rPr>
              <a:t>                                        </a:t>
            </a:r>
            <a:r>
              <a:rPr lang="ru-RU" sz="1700" b="1" dirty="0">
                <a:solidFill>
                  <a:srgbClr val="002060"/>
                </a:solidFill>
                <a:latin typeface="Times New Roman" panose="02020603050405020304" pitchFamily="18" charset="0"/>
                <a:cs typeface="Times New Roman" panose="02020603050405020304" pitchFamily="18" charset="0"/>
              </a:rPr>
              <a:t>автоматизированных сортировочных горках при производстве </a:t>
            </a:r>
            <a:r>
              <a:rPr lang="ru-RU" sz="1700" b="1" dirty="0" smtClean="0">
                <a:solidFill>
                  <a:srgbClr val="002060"/>
                </a:solidFill>
                <a:latin typeface="Times New Roman" panose="02020603050405020304" pitchFamily="18" charset="0"/>
                <a:cs typeface="Times New Roman" panose="02020603050405020304" pitchFamily="18" charset="0"/>
              </a:rPr>
              <a:t>работ </a:t>
            </a:r>
            <a:r>
              <a:rPr lang="ru-RU" sz="1700" b="1" dirty="0">
                <a:solidFill>
                  <a:srgbClr val="002060"/>
                </a:solidFill>
                <a:latin typeface="Times New Roman" panose="02020603050405020304" pitchFamily="18" charset="0"/>
                <a:cs typeface="Times New Roman" panose="02020603050405020304" pitchFamily="18" charset="0"/>
              </a:rPr>
              <a:t>по техническому обслуживанию и ремонту горочных </a:t>
            </a:r>
            <a:r>
              <a:rPr lang="ru-RU" sz="1700" b="1" dirty="0" smtClean="0">
                <a:solidFill>
                  <a:srgbClr val="002060"/>
                </a:solidFill>
                <a:latin typeface="Times New Roman" panose="02020603050405020304" pitchFamily="18" charset="0"/>
                <a:cs typeface="Times New Roman" panose="02020603050405020304" pitchFamily="18" charset="0"/>
              </a:rPr>
              <a:t>устройств</a:t>
            </a:r>
            <a:r>
              <a:rPr lang="ru-RU" sz="1700" b="1" dirty="0">
                <a:solidFill>
                  <a:srgbClr val="002060"/>
                </a:solidFill>
                <a:latin typeface="Times New Roman" panose="02020603050405020304" pitchFamily="18" charset="0"/>
                <a:cs typeface="Times New Roman" panose="02020603050405020304" pitchFamily="18" charset="0"/>
              </a:rPr>
              <a:t>. Утверждена Распоряжением ОАО "РЖД" № 758р  от </a:t>
            </a:r>
            <a:r>
              <a:rPr lang="ru-RU" sz="1700" b="1" dirty="0" smtClean="0">
                <a:solidFill>
                  <a:srgbClr val="002060"/>
                </a:solidFill>
                <a:latin typeface="Times New Roman" panose="02020603050405020304" pitchFamily="18" charset="0"/>
                <a:cs typeface="Times New Roman" panose="02020603050405020304" pitchFamily="18" charset="0"/>
              </a:rPr>
              <a:t>                                         20.04.17г</a:t>
            </a:r>
            <a:r>
              <a:rPr lang="ru-RU" sz="1700" b="1" dirty="0">
                <a:solidFill>
                  <a:srgbClr val="00206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755712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249271"/>
            <a:ext cx="9103659" cy="2608729"/>
          </a:xfrm>
        </p:spPr>
        <p:txBody>
          <a:bodyPr>
            <a:normAutofit/>
          </a:bodyPr>
          <a:lstStyle/>
          <a:p>
            <a:pPr marL="0" indent="0" algn="just">
              <a:buNone/>
            </a:pPr>
            <a:r>
              <a:rPr lang="ru-RU" sz="2000" dirty="0" smtClean="0"/>
              <a:t>   </a:t>
            </a:r>
            <a:r>
              <a:rPr lang="ru-RU" sz="2000" b="1" dirty="0" smtClean="0">
                <a:solidFill>
                  <a:srgbClr val="C00000"/>
                </a:solidFill>
              </a:rPr>
              <a:t>При </a:t>
            </a:r>
            <a:r>
              <a:rPr lang="ru-RU" sz="2000" b="1" dirty="0">
                <a:solidFill>
                  <a:srgbClr val="C00000"/>
                </a:solidFill>
              </a:rPr>
              <a:t>выключении или не затормаживании замедлителя </a:t>
            </a:r>
            <a:r>
              <a:rPr lang="ru-RU" sz="2000" b="1" dirty="0"/>
              <a:t>на 3-й тормозной позиции</a:t>
            </a:r>
            <a:r>
              <a:rPr lang="ru-RU" sz="2000" dirty="0"/>
              <a:t> по распоряжению ДСПГ торможение производится регулировщиком скорости движения вагонов.</a:t>
            </a:r>
          </a:p>
          <a:p>
            <a:pPr marL="0" indent="0" algn="just">
              <a:buNone/>
            </a:pPr>
            <a:r>
              <a:rPr lang="ru-RU" sz="2000" dirty="0" smtClean="0"/>
              <a:t>    </a:t>
            </a:r>
            <a:r>
              <a:rPr lang="ru-RU" sz="2000" b="1" dirty="0" smtClean="0">
                <a:solidFill>
                  <a:srgbClr val="C00000"/>
                </a:solidFill>
              </a:rPr>
              <a:t>При </a:t>
            </a:r>
            <a:r>
              <a:rPr lang="ru-RU" sz="2000" b="1" dirty="0">
                <a:solidFill>
                  <a:srgbClr val="C00000"/>
                </a:solidFill>
              </a:rPr>
              <a:t>невозможности растормаживания </a:t>
            </a:r>
            <a:r>
              <a:rPr lang="ru-RU" sz="2000" b="1" dirty="0"/>
              <a:t>пользование этим замедлителем </a:t>
            </a:r>
            <a:r>
              <a:rPr lang="ru-RU" sz="2000" b="1" dirty="0">
                <a:solidFill>
                  <a:srgbClr val="C00000"/>
                </a:solidFill>
              </a:rPr>
              <a:t>запрещается</a:t>
            </a:r>
            <a:r>
              <a:rPr lang="ru-RU" sz="2000" dirty="0"/>
              <a:t>, о чем оператор оформляет соответствующую запись в Журнале осмотра формы ДУ-46.</a:t>
            </a:r>
          </a:p>
          <a:p>
            <a:pPr marL="0" indent="0" algn="just">
              <a:buNone/>
            </a:pPr>
            <a:r>
              <a:rPr lang="ru-RU" sz="2000" dirty="0" smtClean="0"/>
              <a:t>     Обо </a:t>
            </a:r>
            <a:r>
              <a:rPr lang="ru-RU" sz="2000" dirty="0"/>
              <a:t>всех неисправностях на замедлителях ОСГ сообщают ДСПГ</a:t>
            </a:r>
            <a:r>
              <a:rPr lang="ru-RU" sz="2000" dirty="0" smtClean="0"/>
              <a:t>. ДСПГ </a:t>
            </a:r>
            <a:r>
              <a:rPr lang="ru-RU" sz="2000" dirty="0"/>
              <a:t>сообщает электромеханику СЦБ.</a:t>
            </a:r>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1603562" y="282388"/>
            <a:ext cx="6014489" cy="3988149"/>
          </a:xfrm>
          <a:prstGeom prst="rect">
            <a:avLst/>
          </a:prstGeom>
        </p:spPr>
      </p:pic>
    </p:spTree>
    <p:extLst>
      <p:ext uri="{BB962C8B-B14F-4D97-AF65-F5344CB8AC3E}">
        <p14:creationId xmlns:p14="http://schemas.microsoft.com/office/powerpoint/2010/main" val="2185350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988859"/>
            <a:ext cx="9103659" cy="1775011"/>
          </a:xfrm>
        </p:spPr>
        <p:txBody>
          <a:bodyPr>
            <a:normAutofit/>
          </a:bodyPr>
          <a:lstStyle/>
          <a:p>
            <a:pPr marL="0" indent="0" algn="just">
              <a:buNone/>
            </a:pPr>
            <a:r>
              <a:rPr lang="ru-RU" sz="2000" b="1" dirty="0">
                <a:solidFill>
                  <a:srgbClr val="C00000"/>
                </a:solidFill>
              </a:rPr>
              <a:t>5. </a:t>
            </a:r>
            <a:r>
              <a:rPr lang="ru-RU" sz="2000" b="1" dirty="0" smtClean="0">
                <a:solidFill>
                  <a:srgbClr val="C00000"/>
                </a:solidFill>
              </a:rPr>
              <a:t>Неисправности изолированной секции. </a:t>
            </a:r>
            <a:r>
              <a:rPr lang="ru-RU" sz="2000" dirty="0"/>
              <a:t>При ремонте или неисправности изолированной секции </a:t>
            </a:r>
            <a:r>
              <a:rPr lang="ru-RU" sz="2000" b="1" dirty="0">
                <a:solidFill>
                  <a:srgbClr val="002060"/>
                </a:solidFill>
              </a:rPr>
              <a:t>производится обязательное выключение из централизации стрелки, входящей в данную секцию. </a:t>
            </a:r>
            <a:r>
              <a:rPr lang="ru-RU" sz="2000" dirty="0"/>
              <a:t>На стрелочную рукоятку надевается красный колпачок с надписью «Выключена». </a:t>
            </a:r>
            <a:r>
              <a:rPr lang="ru-RU" sz="2000" b="1" dirty="0"/>
              <a:t>При этом стрелка переводится при помощи курбеля.</a:t>
            </a:r>
            <a:endParaRPr lang="ru-RU" sz="2000" b="1"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a:blip r:embed="rId2"/>
          <a:stretch>
            <a:fillRect/>
          </a:stretch>
        </p:blipFill>
        <p:spPr>
          <a:xfrm>
            <a:off x="1021976" y="441480"/>
            <a:ext cx="6817659" cy="4547379"/>
          </a:xfrm>
          <a:prstGeom prst="rect">
            <a:avLst/>
          </a:prstGeom>
        </p:spPr>
      </p:pic>
    </p:spTree>
    <p:extLst>
      <p:ext uri="{BB962C8B-B14F-4D97-AF65-F5344CB8AC3E}">
        <p14:creationId xmlns:p14="http://schemas.microsoft.com/office/powerpoint/2010/main" val="38988984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988859"/>
            <a:ext cx="9103659" cy="1492623"/>
          </a:xfrm>
        </p:spPr>
        <p:txBody>
          <a:bodyPr>
            <a:normAutofit/>
          </a:bodyPr>
          <a:lstStyle/>
          <a:p>
            <a:pPr marL="0" indent="0" algn="just">
              <a:buNone/>
            </a:pPr>
            <a:r>
              <a:rPr lang="ru-RU" sz="2000" b="1" dirty="0" smtClean="0">
                <a:solidFill>
                  <a:srgbClr val="C00000"/>
                </a:solidFill>
              </a:rPr>
              <a:t>6. Прекращение подачи электроэнергии переменного тока. </a:t>
            </a:r>
          </a:p>
          <a:p>
            <a:pPr marL="0" indent="0" algn="just">
              <a:buNone/>
            </a:pPr>
            <a:r>
              <a:rPr lang="ru-RU" sz="2000" dirty="0" smtClean="0"/>
              <a:t>При </a:t>
            </a:r>
            <a:r>
              <a:rPr lang="ru-RU" sz="2000" dirty="0"/>
              <a:t>прекращении подачи энергии на секции увязки с ЭЦ загорается красная лампочка «Фидера», красная лампочка «КПТ» начинает мигать, звенит звонок. Звонок можно выключить нажатием кнопки «Выкл.звонка».</a:t>
            </a:r>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14042"/>
          <a:stretch/>
        </p:blipFill>
        <p:spPr>
          <a:xfrm>
            <a:off x="513228" y="375956"/>
            <a:ext cx="8069909" cy="4612903"/>
          </a:xfrm>
          <a:prstGeom prst="rect">
            <a:avLst/>
          </a:prstGeom>
        </p:spPr>
      </p:pic>
    </p:spTree>
    <p:extLst>
      <p:ext uri="{BB962C8B-B14F-4D97-AF65-F5344CB8AC3E}">
        <p14:creationId xmlns:p14="http://schemas.microsoft.com/office/powerpoint/2010/main" val="9328586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5052174"/>
            <a:ext cx="9103659" cy="1799007"/>
          </a:xfrm>
        </p:spPr>
        <p:txBody>
          <a:bodyPr>
            <a:normAutofit/>
          </a:bodyPr>
          <a:lstStyle/>
          <a:p>
            <a:pPr marL="0" indent="0" algn="just">
              <a:buNone/>
            </a:pPr>
            <a:r>
              <a:rPr lang="ru-RU" sz="2000" b="1" dirty="0" smtClean="0">
                <a:solidFill>
                  <a:srgbClr val="002060"/>
                </a:solidFill>
              </a:rPr>
              <a:t>          При </a:t>
            </a:r>
            <a:r>
              <a:rPr lang="ru-RU" sz="2000" b="1" dirty="0">
                <a:solidFill>
                  <a:srgbClr val="002060"/>
                </a:solidFill>
              </a:rPr>
              <a:t>пропадании переменного тока в рельсовых цепях </a:t>
            </a:r>
            <a:r>
              <a:rPr lang="ru-RU" sz="2000" b="1" dirty="0"/>
              <a:t>на пульте загорается белая лампочка «Контроль рельсовых цепей». </a:t>
            </a:r>
            <a:r>
              <a:rPr lang="ru-RU" sz="2000" b="1" dirty="0">
                <a:solidFill>
                  <a:srgbClr val="FF0000"/>
                </a:solidFill>
              </a:rPr>
              <a:t>Перевод всех стрелок при этом исключается, роспуск прекращается.</a:t>
            </a:r>
            <a:r>
              <a:rPr lang="ru-RU" sz="2000" dirty="0"/>
              <a:t> Дежурный по горке, установив причину неисправности, нажимает кнопку «Рельсовые цепи». Если при этом белая лампочка гаснет, дежурный по горке может производить нормально роспуск и извещает об этом дежурного электромеханика.</a:t>
            </a:r>
          </a:p>
        </p:txBody>
      </p:sp>
      <p:pic>
        <p:nvPicPr>
          <p:cNvPr id="2" name="Рисунок 1"/>
          <p:cNvPicPr>
            <a:picLocks noChangeAspect="1"/>
          </p:cNvPicPr>
          <p:nvPr/>
        </p:nvPicPr>
        <p:blipFill rotWithShape="1">
          <a:blip r:embed="rId2"/>
          <a:srcRect t="9322" b="14372"/>
          <a:stretch/>
        </p:blipFill>
        <p:spPr>
          <a:xfrm>
            <a:off x="13246" y="411935"/>
            <a:ext cx="9116704" cy="4640239"/>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val="1047873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3697941"/>
            <a:ext cx="9103659" cy="3065930"/>
          </a:xfrm>
        </p:spPr>
        <p:txBody>
          <a:bodyPr>
            <a:normAutofit/>
          </a:bodyPr>
          <a:lstStyle/>
          <a:p>
            <a:pPr marL="0" indent="0" algn="just">
              <a:buNone/>
            </a:pPr>
            <a:r>
              <a:rPr lang="ru-RU" sz="2000" b="1" dirty="0" smtClean="0">
                <a:solidFill>
                  <a:srgbClr val="C00000"/>
                </a:solidFill>
              </a:rPr>
              <a:t>      При </a:t>
            </a:r>
            <a:r>
              <a:rPr lang="ru-RU" sz="2000" b="1" dirty="0">
                <a:solidFill>
                  <a:srgbClr val="C00000"/>
                </a:solidFill>
              </a:rPr>
              <a:t>выключении переменного тока:</a:t>
            </a:r>
          </a:p>
          <a:p>
            <a:pPr marL="0" indent="0" algn="just">
              <a:buNone/>
            </a:pPr>
            <a:r>
              <a:rPr lang="ru-RU" sz="2000" b="1" dirty="0"/>
              <a:t>- гаснут все светофоры;</a:t>
            </a:r>
          </a:p>
          <a:p>
            <a:pPr marL="0" indent="0" algn="just">
              <a:buNone/>
            </a:pPr>
            <a:r>
              <a:rPr lang="ru-RU" sz="2000" b="1" dirty="0"/>
              <a:t>- выключается питание рельсовых цепей, так как рельсовые цепи нормально разомкнуты, то они контроль занятости при этом не имеют;</a:t>
            </a:r>
          </a:p>
          <a:p>
            <a:pPr marL="0" indent="0" algn="just">
              <a:buNone/>
            </a:pPr>
            <a:r>
              <a:rPr lang="ru-RU" sz="2000" b="1" dirty="0"/>
              <a:t>- исключается электрический перевод стрелок, контроль положения стрелок;</a:t>
            </a:r>
          </a:p>
          <a:p>
            <a:pPr marL="0" indent="0" algn="just">
              <a:buNone/>
            </a:pPr>
            <a:r>
              <a:rPr lang="ru-RU" sz="2000" b="1" dirty="0"/>
              <a:t>- гаснут фотоэлектрические устройства;</a:t>
            </a:r>
          </a:p>
          <a:p>
            <a:pPr marL="0" indent="0" algn="just">
              <a:buNone/>
            </a:pPr>
            <a:r>
              <a:rPr lang="ru-RU" sz="2000" b="1" dirty="0"/>
              <a:t>- гаснет индикация на табло, кроме лампочек «Фидера» и «КПТ»;</a:t>
            </a:r>
          </a:p>
          <a:p>
            <a:pPr marL="0" indent="0" algn="just">
              <a:buNone/>
            </a:pPr>
            <a:r>
              <a:rPr lang="ru-RU" sz="2000" b="1" dirty="0"/>
              <a:t>- прекращается работа замедлителей.</a:t>
            </a:r>
          </a:p>
          <a:p>
            <a:pPr marL="0" indent="0" algn="just">
              <a:buNone/>
            </a:pPr>
            <a:endParaRPr lang="ru-RU" sz="2000" b="1"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3" name="Рисунок 2"/>
          <p:cNvPicPr>
            <a:picLocks noChangeAspect="1"/>
          </p:cNvPicPr>
          <p:nvPr/>
        </p:nvPicPr>
        <p:blipFill rotWithShape="1">
          <a:blip r:embed="rId2"/>
          <a:srcRect t="26829" b="4320"/>
          <a:stretch/>
        </p:blipFill>
        <p:spPr>
          <a:xfrm>
            <a:off x="931209" y="282388"/>
            <a:ext cx="7542120" cy="3460502"/>
          </a:xfrm>
          <a:prstGeom prst="rect">
            <a:avLst/>
          </a:prstGeom>
        </p:spPr>
      </p:pic>
    </p:spTree>
    <p:extLst>
      <p:ext uri="{BB962C8B-B14F-4D97-AF65-F5344CB8AC3E}">
        <p14:creationId xmlns:p14="http://schemas.microsoft.com/office/powerpoint/2010/main" val="22097756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13447" y="4666130"/>
            <a:ext cx="9103659" cy="2191870"/>
          </a:xfrm>
        </p:spPr>
        <p:txBody>
          <a:bodyPr>
            <a:normAutofit/>
          </a:bodyPr>
          <a:lstStyle/>
          <a:p>
            <a:pPr marL="0" indent="0" algn="just">
              <a:buNone/>
            </a:pPr>
            <a:r>
              <a:rPr lang="ru-RU" sz="2000" dirty="0" smtClean="0"/>
              <a:t>     При </a:t>
            </a:r>
            <a:r>
              <a:rPr lang="ru-RU" sz="2000" dirty="0"/>
              <a:t>этом </a:t>
            </a:r>
            <a:r>
              <a:rPr lang="ru-RU" sz="2000" b="1" dirty="0">
                <a:solidFill>
                  <a:srgbClr val="C00000"/>
                </a:solidFill>
              </a:rPr>
              <a:t>ЗАПРЕЩАЕТСЯ роспуск вагонов и передвижение локомотивов</a:t>
            </a:r>
            <a:r>
              <a:rPr lang="ru-RU" sz="2000" dirty="0"/>
              <a:t>. ДСПГ оформляет соответствующую запись в Журнале осмотра формы ДУ-46 и сообщает электромеханику СЦБ.</a:t>
            </a:r>
          </a:p>
          <a:p>
            <a:pPr marL="0" indent="0" algn="just">
              <a:buNone/>
            </a:pPr>
            <a:r>
              <a:rPr lang="ru-RU" sz="2000" dirty="0" smtClean="0"/>
              <a:t> </a:t>
            </a:r>
            <a:r>
              <a:rPr lang="ru-RU" sz="2000" b="1" dirty="0" smtClean="0">
                <a:solidFill>
                  <a:srgbClr val="C00000"/>
                </a:solidFill>
              </a:rPr>
              <a:t>До </a:t>
            </a:r>
            <a:r>
              <a:rPr lang="ru-RU" sz="2000" b="1" dirty="0">
                <a:solidFill>
                  <a:srgbClr val="C00000"/>
                </a:solidFill>
              </a:rPr>
              <a:t>появления напряжения пользоваться кнопками запрещается.</a:t>
            </a:r>
          </a:p>
          <a:p>
            <a:pPr marL="0" indent="0" algn="just">
              <a:buNone/>
            </a:pPr>
            <a:r>
              <a:rPr lang="ru-RU" sz="2000" dirty="0"/>
              <a:t>Во всех случаях отключения и переключения фидеров питания ДСПГ обязан сделать запись в Журнале осмотра формы ДУ-46 и сообщить диспетчеру </a:t>
            </a:r>
            <a:r>
              <a:rPr lang="ru-RU" sz="2000" dirty="0" smtClean="0"/>
              <a:t>ШЧ.</a:t>
            </a:r>
            <a:endParaRPr lang="ru-RU" sz="2000" dirty="0"/>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22199"/>
          <a:stretch/>
        </p:blipFill>
        <p:spPr>
          <a:xfrm>
            <a:off x="416858" y="282388"/>
            <a:ext cx="8458200" cy="4385949"/>
          </a:xfrm>
          <a:prstGeom prst="rect">
            <a:avLst/>
          </a:prstGeom>
        </p:spPr>
      </p:pic>
    </p:spTree>
    <p:extLst>
      <p:ext uri="{BB962C8B-B14F-4D97-AF65-F5344CB8AC3E}">
        <p14:creationId xmlns:p14="http://schemas.microsoft.com/office/powerpoint/2010/main" val="6914249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020671"/>
            <a:ext cx="9103659" cy="2743199"/>
          </a:xfrm>
        </p:spPr>
        <p:txBody>
          <a:bodyPr>
            <a:normAutofit lnSpcReduction="10000"/>
          </a:bodyPr>
          <a:lstStyle/>
          <a:p>
            <a:pPr marL="0" indent="0" algn="just">
              <a:buNone/>
            </a:pPr>
            <a:r>
              <a:rPr lang="ru-RU" sz="2000" b="1" dirty="0" smtClean="0">
                <a:solidFill>
                  <a:srgbClr val="C00000"/>
                </a:solidFill>
              </a:rPr>
              <a:t>7. Прекращение подачи напряжения постоянного тока 220в.</a:t>
            </a:r>
          </a:p>
          <a:p>
            <a:pPr marL="0" indent="0" algn="just">
              <a:buNone/>
            </a:pPr>
            <a:r>
              <a:rPr lang="ru-RU" sz="2000" dirty="0" smtClean="0"/>
              <a:t>   При </a:t>
            </a:r>
            <a:r>
              <a:rPr lang="ru-RU" sz="2000" dirty="0"/>
              <a:t>прекращении подачи напряжения постоянного тока 220В, на секции увязки с ЭЦ загораются красная лампочка «</a:t>
            </a:r>
            <a:r>
              <a:rPr lang="ru-RU" sz="2000" dirty="0" err="1"/>
              <a:t>Выпр</a:t>
            </a:r>
            <a:r>
              <a:rPr lang="ru-RU" sz="2000" dirty="0"/>
              <a:t>.» и красная мигающая лампочка «КПТ». Начинает звенеть звонок, который можно выключить кнопкой «Выкл. звонка». При этом прекращается перевод стрелок с пульта, контроль положения стрелок сохраняется.</a:t>
            </a:r>
          </a:p>
          <a:p>
            <a:pPr marL="0" indent="0" algn="just">
              <a:buNone/>
            </a:pPr>
            <a:r>
              <a:rPr lang="ru-RU" sz="2000" dirty="0" smtClean="0"/>
              <a:t>   </a:t>
            </a:r>
            <a:r>
              <a:rPr lang="ru-RU" sz="2000" b="1" dirty="0" smtClean="0">
                <a:solidFill>
                  <a:srgbClr val="C00000"/>
                </a:solidFill>
              </a:rPr>
              <a:t>ДСПГ </a:t>
            </a:r>
            <a:r>
              <a:rPr lang="ru-RU" sz="2000" b="1" dirty="0">
                <a:solidFill>
                  <a:srgbClr val="C00000"/>
                </a:solidFill>
              </a:rPr>
              <a:t>обязан </a:t>
            </a:r>
            <a:r>
              <a:rPr lang="ru-RU" sz="2000" b="1" dirty="0"/>
              <a:t>переключить сигналы на запрещающее показание, прекратить роспуск составов, оформить запись в Журнале осмотра формы ДУ-46 и сообщить электромеханику СЦБ.</a:t>
            </a:r>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33529" b="9804"/>
          <a:stretch/>
        </p:blipFill>
        <p:spPr>
          <a:xfrm>
            <a:off x="540255" y="349624"/>
            <a:ext cx="8321355" cy="3536576"/>
          </a:xfrm>
          <a:prstGeom prst="rect">
            <a:avLst/>
          </a:prstGeom>
        </p:spPr>
      </p:pic>
    </p:spTree>
    <p:extLst>
      <p:ext uri="{BB962C8B-B14F-4D97-AF65-F5344CB8AC3E}">
        <p14:creationId xmlns:p14="http://schemas.microsoft.com/office/powerpoint/2010/main" val="31175045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612341"/>
            <a:ext cx="9103659" cy="2245659"/>
          </a:xfrm>
        </p:spPr>
        <p:txBody>
          <a:bodyPr>
            <a:normAutofit lnSpcReduction="10000"/>
          </a:bodyPr>
          <a:lstStyle/>
          <a:p>
            <a:pPr marL="0" indent="0" algn="just">
              <a:buNone/>
            </a:pPr>
            <a:r>
              <a:rPr lang="ru-RU" sz="2000" b="1" dirty="0" smtClean="0">
                <a:solidFill>
                  <a:srgbClr val="C00000"/>
                </a:solidFill>
              </a:rPr>
              <a:t>8. Прекращение питания рельсовых цепей.</a:t>
            </a:r>
          </a:p>
          <a:p>
            <a:pPr marL="0" indent="0" algn="just">
              <a:buNone/>
            </a:pPr>
            <a:r>
              <a:rPr lang="ru-RU" sz="2000" dirty="0" smtClean="0"/>
              <a:t>  При </a:t>
            </a:r>
            <a:r>
              <a:rPr lang="ru-RU" sz="2000" dirty="0"/>
              <a:t>повреждении любого из лучей питания рельсовых цепей на секции увязки с ЭЦ мигает белая лампочка «РЦ». Загораются красным светом контрольные ячейки состояния изолированных участков, рельсовые цепи которых питаются от поврежденного луча. Перевод стрелок в этой зоне невозможен.</a:t>
            </a:r>
          </a:p>
          <a:p>
            <a:pPr marL="0" indent="0" algn="just">
              <a:buNone/>
            </a:pPr>
            <a:r>
              <a:rPr lang="ru-RU" sz="2000" b="1" dirty="0">
                <a:solidFill>
                  <a:srgbClr val="C00000"/>
                </a:solidFill>
              </a:rPr>
              <a:t>ДСПГ ОБЯЗАН </a:t>
            </a:r>
            <a:r>
              <a:rPr lang="ru-RU" sz="2000" b="1" dirty="0"/>
              <a:t>прекратить роспуск по этой зоне, оформить соответствующую запись в Журнале осмотра формы ДУ-46 и сообщить электромеханику СЦБ.</a:t>
            </a:r>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16925"/>
          <a:stretch/>
        </p:blipFill>
        <p:spPr>
          <a:xfrm>
            <a:off x="186714" y="520064"/>
            <a:ext cx="8730229" cy="4092277"/>
          </a:xfrm>
          <a:prstGeom prst="rect">
            <a:avLst/>
          </a:prstGeom>
        </p:spPr>
      </p:pic>
    </p:spTree>
    <p:extLst>
      <p:ext uri="{BB962C8B-B14F-4D97-AF65-F5344CB8AC3E}">
        <p14:creationId xmlns:p14="http://schemas.microsoft.com/office/powerpoint/2010/main" val="26523912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653887"/>
            <a:ext cx="9103659" cy="2204113"/>
          </a:xfrm>
        </p:spPr>
        <p:txBody>
          <a:bodyPr>
            <a:normAutofit lnSpcReduction="10000"/>
          </a:bodyPr>
          <a:lstStyle/>
          <a:p>
            <a:pPr marL="0" indent="0" algn="just">
              <a:buNone/>
            </a:pPr>
            <a:r>
              <a:rPr lang="ru-RU" sz="2000" dirty="0"/>
              <a:t> </a:t>
            </a:r>
            <a:r>
              <a:rPr lang="ru-RU" sz="2000" dirty="0" smtClean="0"/>
              <a:t>    </a:t>
            </a:r>
            <a:r>
              <a:rPr lang="ru-RU" sz="2000" b="1" dirty="0" smtClean="0">
                <a:solidFill>
                  <a:srgbClr val="002060"/>
                </a:solidFill>
              </a:rPr>
              <a:t>В </a:t>
            </a:r>
            <a:r>
              <a:rPr lang="ru-RU" sz="2000" b="1" dirty="0">
                <a:solidFill>
                  <a:srgbClr val="002060"/>
                </a:solidFill>
              </a:rPr>
              <a:t>случае пропадания шунтовой чувствительности рельсовых цепей </a:t>
            </a:r>
            <a:r>
              <a:rPr lang="ru-RU" sz="2000" b="1" dirty="0">
                <a:solidFill>
                  <a:srgbClr val="C00000"/>
                </a:solidFill>
              </a:rPr>
              <a:t>дежурный по горке обязан </a:t>
            </a:r>
            <a:r>
              <a:rPr lang="ru-RU" sz="2000" b="1" dirty="0"/>
              <a:t>перейти на ручное управление стрелками и переводить стрелки при свободном от отцепа стрелочном изолированном участке. </a:t>
            </a:r>
            <a:endParaRPr lang="ru-RU" sz="2000" b="1" dirty="0" smtClean="0"/>
          </a:p>
          <a:p>
            <a:pPr marL="0" indent="0" algn="just">
              <a:buNone/>
            </a:pPr>
            <a:r>
              <a:rPr lang="ru-RU" sz="2000" dirty="0" smtClean="0"/>
              <a:t>     Проверка </a:t>
            </a:r>
            <a:r>
              <a:rPr lang="ru-RU" sz="2000" dirty="0"/>
              <a:t>фактической свободности участков пути от подвижного состава, положения стрелок и приготовление маршрутов должны производиться в порядке, установленном ПТЭ России и предусмотренным для таких случаев в ТРА железнодорожной станции. </a:t>
            </a:r>
          </a:p>
          <a:p>
            <a:pPr marL="0" indent="0" algn="just">
              <a:buNone/>
            </a:pPr>
            <a:endParaRPr lang="ru-RU" sz="2000" dirty="0"/>
          </a:p>
        </p:txBody>
      </p:sp>
      <p:pic>
        <p:nvPicPr>
          <p:cNvPr id="2" name="Рисунок 1"/>
          <p:cNvPicPr>
            <a:picLocks noChangeAspect="1"/>
          </p:cNvPicPr>
          <p:nvPr/>
        </p:nvPicPr>
        <p:blipFill rotWithShape="1">
          <a:blip r:embed="rId2"/>
          <a:srcRect t="10067" r="5821" b="3422"/>
          <a:stretch/>
        </p:blipFill>
        <p:spPr>
          <a:xfrm>
            <a:off x="857528" y="316006"/>
            <a:ext cx="7657822" cy="4356987"/>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val="42240234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625378"/>
            <a:ext cx="9103659" cy="1225801"/>
          </a:xfrm>
        </p:spPr>
        <p:txBody>
          <a:bodyPr>
            <a:normAutofit/>
          </a:bodyPr>
          <a:lstStyle/>
          <a:p>
            <a:pPr marL="0" indent="0" algn="just">
              <a:buNone/>
            </a:pPr>
            <a:r>
              <a:rPr lang="ru-RU" sz="2000" b="1" dirty="0">
                <a:solidFill>
                  <a:srgbClr val="002060"/>
                </a:solidFill>
              </a:rPr>
              <a:t>Для обеспечения безопасности </a:t>
            </a:r>
            <a:r>
              <a:rPr lang="ru-RU" sz="2000" dirty="0"/>
              <a:t>роспуска вагонов с горки и надежной работы горочной автоматики </a:t>
            </a:r>
            <a:r>
              <a:rPr lang="ru-RU" sz="2000" b="1" dirty="0">
                <a:solidFill>
                  <a:srgbClr val="C00000"/>
                </a:solidFill>
              </a:rPr>
              <a:t>работники службы пути должны своевременно смазывать и очищать стрелочные переводы</a:t>
            </a:r>
            <a:r>
              <a:rPr lang="ru-RU" sz="2000" dirty="0"/>
              <a:t>, </a:t>
            </a:r>
            <a:r>
              <a:rPr lang="ru-RU" sz="2000" b="1" dirty="0"/>
              <a:t>а также очищать головки рельсов от грязи </a:t>
            </a:r>
            <a:r>
              <a:rPr lang="ru-RU" sz="2000" b="1" dirty="0">
                <a:solidFill>
                  <a:srgbClr val="002060"/>
                </a:solidFill>
              </a:rPr>
              <a:t>для обеспечения шунтового режима рельсовых цепей.</a:t>
            </a:r>
          </a:p>
        </p:txBody>
      </p:sp>
      <p:pic>
        <p:nvPicPr>
          <p:cNvPr id="3" name="Рисунок 2"/>
          <p:cNvPicPr>
            <a:picLocks noChangeAspect="1"/>
          </p:cNvPicPr>
          <p:nvPr/>
        </p:nvPicPr>
        <p:blipFill rotWithShape="1">
          <a:blip r:embed="rId2"/>
          <a:srcRect b="4631"/>
          <a:stretch/>
        </p:blipFill>
        <p:spPr>
          <a:xfrm>
            <a:off x="471501" y="316006"/>
            <a:ext cx="8346600" cy="5309372"/>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val="4292670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
        <p:nvSpPr>
          <p:cNvPr id="2" name="Объект 1"/>
          <p:cNvSpPr>
            <a:spLocks noGrp="1"/>
          </p:cNvSpPr>
          <p:nvPr>
            <p:ph idx="1"/>
          </p:nvPr>
        </p:nvSpPr>
        <p:spPr>
          <a:xfrm>
            <a:off x="0" y="4515036"/>
            <a:ext cx="9144001" cy="1899211"/>
          </a:xfrm>
        </p:spPr>
        <p:txBody>
          <a:bodyPr>
            <a:normAutofit/>
          </a:bodyPr>
          <a:lstStyle/>
          <a:p>
            <a:pPr marL="0" indent="0" algn="just">
              <a:buNone/>
            </a:pPr>
            <a:r>
              <a:rPr lang="ru-RU" sz="2000" dirty="0" smtClean="0"/>
              <a:t>     Нормальный </a:t>
            </a:r>
            <a:r>
              <a:rPr lang="ru-RU" sz="2000" dirty="0"/>
              <a:t>ход работы по расформированию составов на горке может прерываться </a:t>
            </a:r>
            <a:r>
              <a:rPr lang="ru-RU" sz="2000" dirty="0" smtClean="0"/>
              <a:t>возникновением </a:t>
            </a:r>
            <a:r>
              <a:rPr lang="ru-RU" sz="2000" dirty="0"/>
              <a:t>неисправностей и отказов технических устройств. Неисправности и отказы </a:t>
            </a:r>
            <a:r>
              <a:rPr lang="ru-RU" sz="2000" dirty="0" smtClean="0"/>
              <a:t>устраняют </a:t>
            </a:r>
            <a:r>
              <a:rPr lang="ru-RU" sz="2000" dirty="0"/>
              <a:t>работники дистанций сигнализации, централизации и блокировки, пути и контактной сети. Эти работники осуществляют текущее плановое обслуживание горочных устройств и устраняют внезапно возникающую причину потери их работоспособности.</a:t>
            </a:r>
          </a:p>
        </p:txBody>
      </p:sp>
      <p:pic>
        <p:nvPicPr>
          <p:cNvPr id="4" name="Рисунок 3"/>
          <p:cNvPicPr>
            <a:picLocks noChangeAspect="1"/>
          </p:cNvPicPr>
          <p:nvPr/>
        </p:nvPicPr>
        <p:blipFill rotWithShape="1">
          <a:blip r:embed="rId2"/>
          <a:srcRect t="12978" b="10473"/>
          <a:stretch/>
        </p:blipFill>
        <p:spPr>
          <a:xfrm>
            <a:off x="560293" y="389964"/>
            <a:ext cx="8088375" cy="4125071"/>
          </a:xfrm>
          <a:prstGeom prst="rect">
            <a:avLst/>
          </a:prstGeom>
        </p:spPr>
      </p:pic>
    </p:spTree>
    <p:extLst>
      <p:ext uri="{BB962C8B-B14F-4D97-AF65-F5344CB8AC3E}">
        <p14:creationId xmlns:p14="http://schemas.microsoft.com/office/powerpoint/2010/main" val="34644130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0341" y="5045345"/>
            <a:ext cx="9103659" cy="1812655"/>
          </a:xfrm>
        </p:spPr>
        <p:txBody>
          <a:bodyPr>
            <a:normAutofit/>
          </a:bodyPr>
          <a:lstStyle/>
          <a:p>
            <a:pPr marL="0" indent="0" algn="just">
              <a:buNone/>
            </a:pPr>
            <a:r>
              <a:rPr lang="ru-RU" sz="2000" dirty="0"/>
              <a:t> </a:t>
            </a:r>
            <a:r>
              <a:rPr lang="ru-RU" sz="2000" b="1" dirty="0" smtClean="0">
                <a:solidFill>
                  <a:srgbClr val="C00000"/>
                </a:solidFill>
              </a:rPr>
              <a:t>9. При </a:t>
            </a:r>
            <a:r>
              <a:rPr lang="ru-RU" sz="2000" b="1" dirty="0">
                <a:solidFill>
                  <a:srgbClr val="C00000"/>
                </a:solidFill>
              </a:rPr>
              <a:t>понижении давления в пневмосети </a:t>
            </a:r>
            <a:r>
              <a:rPr lang="ru-RU" sz="2000" b="1" dirty="0">
                <a:solidFill>
                  <a:srgbClr val="002060"/>
                </a:solidFill>
              </a:rPr>
              <a:t>ниже 600 кПа </a:t>
            </a:r>
            <a:r>
              <a:rPr lang="ru-RU" sz="2000" b="1" dirty="0" smtClean="0">
                <a:solidFill>
                  <a:srgbClr val="002060"/>
                </a:solidFill>
              </a:rPr>
              <a:t>(килоПаскалей) </a:t>
            </a:r>
            <a:r>
              <a:rPr lang="ru-RU" sz="2000" b="1" dirty="0">
                <a:solidFill>
                  <a:srgbClr val="C00000"/>
                </a:solidFill>
              </a:rPr>
              <a:t>дежурный по горке обязан </a:t>
            </a:r>
            <a:r>
              <a:rPr lang="ru-RU" sz="2000" b="1" dirty="0"/>
              <a:t>прекратить роспуск и сообщить об этом дежурному механику. </a:t>
            </a:r>
            <a:r>
              <a:rPr lang="ru-RU" sz="2000" dirty="0"/>
              <a:t>При невозможности оттормозить замедлитель установкой коммутатора в оттормаживающее положение, а также при невозможности перевести замедлитель в тормозное положение </a:t>
            </a:r>
            <a:r>
              <a:rPr lang="ru-RU" sz="2000" b="1" dirty="0"/>
              <a:t>дежурный по горке </a:t>
            </a:r>
            <a:r>
              <a:rPr lang="ru-RU" sz="2000" b="1" dirty="0">
                <a:solidFill>
                  <a:srgbClr val="C00000"/>
                </a:solidFill>
              </a:rPr>
              <a:t>обязан прекратить роспуск и сообщить об этом дежурному механику.</a:t>
            </a:r>
          </a:p>
        </p:txBody>
      </p:sp>
      <p:pic>
        <p:nvPicPr>
          <p:cNvPr id="3" name="Рисунок 2"/>
          <p:cNvPicPr>
            <a:picLocks noChangeAspect="1"/>
          </p:cNvPicPr>
          <p:nvPr/>
        </p:nvPicPr>
        <p:blipFill>
          <a:blip r:embed="rId2"/>
          <a:stretch>
            <a:fillRect/>
          </a:stretch>
        </p:blipFill>
        <p:spPr>
          <a:xfrm>
            <a:off x="191496" y="316006"/>
            <a:ext cx="6345782" cy="4729339"/>
          </a:xfrm>
          <a:prstGeom prst="rect">
            <a:avLst/>
          </a:prstGeom>
        </p:spPr>
      </p:pic>
      <p:pic>
        <p:nvPicPr>
          <p:cNvPr id="2" name="Рисунок 1"/>
          <p:cNvPicPr>
            <a:picLocks noChangeAspect="1"/>
          </p:cNvPicPr>
          <p:nvPr/>
        </p:nvPicPr>
        <p:blipFill>
          <a:blip r:embed="rId3"/>
          <a:stretch>
            <a:fillRect/>
          </a:stretch>
        </p:blipFill>
        <p:spPr>
          <a:xfrm>
            <a:off x="5090063" y="316006"/>
            <a:ext cx="3922578" cy="2902708"/>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val="32696485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256890"/>
            <a:ext cx="9103659" cy="1580643"/>
          </a:xfrm>
        </p:spPr>
        <p:txBody>
          <a:bodyPr>
            <a:normAutofit/>
          </a:bodyPr>
          <a:lstStyle/>
          <a:p>
            <a:pPr marL="0" indent="0" algn="just">
              <a:buNone/>
            </a:pPr>
            <a:r>
              <a:rPr lang="ru-RU" sz="2000" dirty="0"/>
              <a:t> </a:t>
            </a:r>
            <a:r>
              <a:rPr lang="ru-RU" sz="2000" b="1" dirty="0" smtClean="0">
                <a:solidFill>
                  <a:srgbClr val="C00000"/>
                </a:solidFill>
              </a:rPr>
              <a:t>10. При </a:t>
            </a:r>
            <a:r>
              <a:rPr lang="ru-RU" sz="2000" b="1" dirty="0">
                <a:solidFill>
                  <a:srgbClr val="C00000"/>
                </a:solidFill>
              </a:rPr>
              <a:t>неправильной индикации маршрутов следования отцепов или полном ее отсутствии</a:t>
            </a:r>
            <a:r>
              <a:rPr lang="ru-RU" sz="2000" b="1" dirty="0">
                <a:solidFill>
                  <a:srgbClr val="002060"/>
                </a:solidFill>
              </a:rPr>
              <a:t>, </a:t>
            </a:r>
            <a:r>
              <a:rPr lang="ru-RU" sz="2000" b="1" dirty="0"/>
              <a:t>но при правильной индикации указателей «Количество вагонов» на пульте</a:t>
            </a:r>
            <a:r>
              <a:rPr lang="ru-RU" sz="2000" dirty="0"/>
              <a:t> </a:t>
            </a:r>
            <a:r>
              <a:rPr lang="ru-RU" sz="2000" b="1" dirty="0">
                <a:solidFill>
                  <a:srgbClr val="C00000"/>
                </a:solidFill>
              </a:rPr>
              <a:t>оператор должен</a:t>
            </a:r>
            <a:r>
              <a:rPr lang="ru-RU" sz="2000" dirty="0"/>
              <a:t>, не выключая устройства АЗСР, задавать маршруты следования отцепа с помощью кнопок, установив маршрутный режим работы ГАЦ.</a:t>
            </a:r>
          </a:p>
        </p:txBody>
      </p:sp>
      <p:pic>
        <p:nvPicPr>
          <p:cNvPr id="3" name="Рисунок 2"/>
          <p:cNvPicPr>
            <a:picLocks noChangeAspect="1"/>
          </p:cNvPicPr>
          <p:nvPr/>
        </p:nvPicPr>
        <p:blipFill rotWithShape="1">
          <a:blip r:embed="rId2"/>
          <a:srcRect l="5523" t="15721" r="5373" b="7264"/>
          <a:stretch/>
        </p:blipFill>
        <p:spPr>
          <a:xfrm>
            <a:off x="790716" y="329654"/>
            <a:ext cx="7697338" cy="4989733"/>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val="31072722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256890"/>
            <a:ext cx="9103659" cy="1580643"/>
          </a:xfrm>
        </p:spPr>
        <p:txBody>
          <a:bodyPr>
            <a:normAutofit lnSpcReduction="10000"/>
          </a:bodyPr>
          <a:lstStyle/>
          <a:p>
            <a:pPr marL="0" indent="0" algn="just">
              <a:buNone/>
            </a:pPr>
            <a:r>
              <a:rPr lang="ru-RU" sz="2000" dirty="0"/>
              <a:t> </a:t>
            </a:r>
            <a:r>
              <a:rPr lang="ru-RU" sz="2000" dirty="0" smtClean="0"/>
              <a:t>  </a:t>
            </a:r>
            <a:r>
              <a:rPr lang="ru-RU" sz="2000" b="1" dirty="0" smtClean="0">
                <a:solidFill>
                  <a:srgbClr val="C00000"/>
                </a:solidFill>
              </a:rPr>
              <a:t>После </a:t>
            </a:r>
            <a:r>
              <a:rPr lang="ru-RU" sz="2000" b="1" dirty="0">
                <a:solidFill>
                  <a:srgbClr val="C00000"/>
                </a:solidFill>
              </a:rPr>
              <a:t>устранения неисправности </a:t>
            </a:r>
            <a:r>
              <a:rPr lang="ru-RU" sz="2000" b="1" dirty="0"/>
              <a:t>электромеханик СЦБ</a:t>
            </a:r>
            <a:r>
              <a:rPr lang="ru-RU" sz="2000" dirty="0"/>
              <a:t> может ввести в действие горочные устройства, работа которых временно прекращалась, только </a:t>
            </a:r>
            <a:r>
              <a:rPr lang="ru-RU" sz="2000" b="1" dirty="0">
                <a:solidFill>
                  <a:srgbClr val="C00000"/>
                </a:solidFill>
              </a:rPr>
              <a:t>после совместной с дежурным по горке практической проверки</a:t>
            </a:r>
            <a:r>
              <a:rPr lang="ru-RU" sz="2000" dirty="0"/>
              <a:t> исправности устройств и правильности показаний контрольных приборов на пульте управления и показаний АРМов. </a:t>
            </a:r>
            <a:r>
              <a:rPr lang="ru-RU" sz="2000" b="1" dirty="0">
                <a:solidFill>
                  <a:srgbClr val="002060"/>
                </a:solidFill>
              </a:rPr>
              <a:t>Об устранении неисправности электромеханик СЦБ должен сделать запись в Журнале осмотра.</a:t>
            </a:r>
          </a:p>
        </p:txBody>
      </p:sp>
      <p:pic>
        <p:nvPicPr>
          <p:cNvPr id="7" name="Рисунок 6"/>
          <p:cNvPicPr>
            <a:picLocks noChangeAspect="1"/>
          </p:cNvPicPr>
          <p:nvPr/>
        </p:nvPicPr>
        <p:blipFill rotWithShape="1">
          <a:blip r:embed="rId2"/>
          <a:srcRect t="6131"/>
          <a:stretch/>
        </p:blipFill>
        <p:spPr>
          <a:xfrm>
            <a:off x="741829" y="316006"/>
            <a:ext cx="7900320" cy="4940884"/>
          </a:xfrm>
          <a:prstGeom prst="rect">
            <a:avLst/>
          </a:prstGeom>
        </p:spPr>
      </p:pic>
      <p:sp>
        <p:nvSpPr>
          <p:cNvPr id="8"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val="3947601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449170"/>
            <a:ext cx="9103659" cy="2538484"/>
          </a:xfrm>
        </p:spPr>
        <p:txBody>
          <a:bodyPr>
            <a:normAutofit lnSpcReduction="10000"/>
          </a:bodyPr>
          <a:lstStyle/>
          <a:p>
            <a:pPr marL="0" indent="0" algn="just">
              <a:buNone/>
            </a:pPr>
            <a:r>
              <a:rPr lang="ru-RU" sz="2000" b="1" dirty="0" smtClean="0">
                <a:solidFill>
                  <a:srgbClr val="002060"/>
                </a:solidFill>
              </a:rPr>
              <a:t>   Дежурному </a:t>
            </a:r>
            <a:r>
              <a:rPr lang="ru-RU" sz="2000" b="1" dirty="0">
                <a:solidFill>
                  <a:srgbClr val="002060"/>
                </a:solidFill>
              </a:rPr>
              <a:t>по горке </a:t>
            </a:r>
            <a:r>
              <a:rPr lang="ru-RU" sz="2000" b="1" u="sng" dirty="0">
                <a:solidFill>
                  <a:srgbClr val="C00000"/>
                </a:solidFill>
              </a:rPr>
              <a:t>запрещается </a:t>
            </a:r>
            <a:r>
              <a:rPr lang="ru-RU" sz="2000" dirty="0"/>
              <a:t>пропускать через замедлитель локомотивы, не осмотренные на соответствие нижнего очертания габариту подвижного состава. Каждый маневровый локомотив, который будет проходить через замедлитель, должен быть осмотрен начальником горки или старшим электромехаником, представителем депо и станции. На право использования его на постоянной работе должен быть составлен акт и передан дежурному по горке. Все локомотивы, кроме указанных выше, запрещается пропускать через замедлитель, а через заторможенные замедлители запрещается пропускать также и маневровые локомотивы.</a:t>
            </a:r>
          </a:p>
        </p:txBody>
      </p:sp>
      <p:pic>
        <p:nvPicPr>
          <p:cNvPr id="4" name="Рисунок 3"/>
          <p:cNvPicPr>
            <a:picLocks noChangeAspect="1"/>
          </p:cNvPicPr>
          <p:nvPr/>
        </p:nvPicPr>
        <p:blipFill rotWithShape="1">
          <a:blip r:embed="rId2"/>
          <a:srcRect t="15707" r="7910" b="6197"/>
          <a:stretch/>
        </p:blipFill>
        <p:spPr>
          <a:xfrm>
            <a:off x="990390" y="316006"/>
            <a:ext cx="7371647" cy="4169700"/>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val="4616723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4988859"/>
            <a:ext cx="9103659" cy="1775011"/>
          </a:xfrm>
        </p:spPr>
        <p:txBody>
          <a:bodyPr>
            <a:normAutofit lnSpcReduction="10000"/>
          </a:bodyPr>
          <a:lstStyle/>
          <a:p>
            <a:pPr marL="0" indent="0" algn="ctr">
              <a:buNone/>
            </a:pPr>
            <a:r>
              <a:rPr lang="ru-RU" sz="2000" b="1" dirty="0" smtClean="0">
                <a:solidFill>
                  <a:srgbClr val="C00000"/>
                </a:solidFill>
              </a:rPr>
              <a:t>                   ДЕЙСТВИЯ </a:t>
            </a:r>
            <a:r>
              <a:rPr lang="ru-RU" sz="2000" b="1" dirty="0">
                <a:solidFill>
                  <a:srgbClr val="C00000"/>
                </a:solidFill>
              </a:rPr>
              <a:t>ДСПГ ДЛЯ НОРМАЛИЗАЦИИ РОСПУСКА</a:t>
            </a:r>
          </a:p>
          <a:p>
            <a:pPr marL="0" indent="0" algn="just">
              <a:buNone/>
            </a:pPr>
            <a:r>
              <a:rPr lang="ru-RU" sz="2000" b="1" dirty="0" smtClean="0">
                <a:solidFill>
                  <a:srgbClr val="002060"/>
                </a:solidFill>
              </a:rPr>
              <a:t>     В </a:t>
            </a:r>
            <a:r>
              <a:rPr lang="ru-RU" sz="2000" b="1" dirty="0">
                <a:solidFill>
                  <a:srgbClr val="002060"/>
                </a:solidFill>
              </a:rPr>
              <a:t>случае возникновения опасности нагона двух отцепов до замедлителей первой тормозной позиции </a:t>
            </a:r>
            <a:r>
              <a:rPr lang="ru-RU" sz="2000" b="1" dirty="0">
                <a:solidFill>
                  <a:srgbClr val="C00000"/>
                </a:solidFill>
              </a:rPr>
              <a:t>необходимо </a:t>
            </a:r>
            <a:r>
              <a:rPr lang="ru-RU" sz="2000" dirty="0"/>
              <a:t>восстановить интервал между ними путем торможения только последней тележки первого по ходу скатывания отцепа вторым по ходу замедлителем, а второго отцепа (первой тележки) - первым замедлителем.</a:t>
            </a:r>
          </a:p>
          <a:p>
            <a:pPr marL="0" indent="0" algn="just">
              <a:buNone/>
            </a:pPr>
            <a:endParaRPr lang="ru-RU" sz="2000" dirty="0" smtClean="0"/>
          </a:p>
        </p:txBody>
      </p:sp>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pic>
        <p:nvPicPr>
          <p:cNvPr id="2" name="Рисунок 1"/>
          <p:cNvPicPr>
            <a:picLocks noChangeAspect="1"/>
          </p:cNvPicPr>
          <p:nvPr/>
        </p:nvPicPr>
        <p:blipFill rotWithShape="1">
          <a:blip r:embed="rId2"/>
          <a:srcRect t="20921"/>
          <a:stretch/>
        </p:blipFill>
        <p:spPr>
          <a:xfrm>
            <a:off x="295835" y="363071"/>
            <a:ext cx="8633012" cy="4522810"/>
          </a:xfrm>
          <a:prstGeom prst="rect">
            <a:avLst/>
          </a:prstGeom>
        </p:spPr>
      </p:pic>
    </p:spTree>
    <p:extLst>
      <p:ext uri="{BB962C8B-B14F-4D97-AF65-F5344CB8AC3E}">
        <p14:creationId xmlns:p14="http://schemas.microsoft.com/office/powerpoint/2010/main" val="15439248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792862"/>
            <a:ext cx="9103659" cy="2078786"/>
          </a:xfrm>
        </p:spPr>
        <p:txBody>
          <a:bodyPr>
            <a:normAutofit/>
          </a:bodyPr>
          <a:lstStyle/>
          <a:p>
            <a:pPr marL="0" indent="0" algn="just">
              <a:buNone/>
            </a:pPr>
            <a:r>
              <a:rPr lang="ru-RU" sz="2000" dirty="0" smtClean="0"/>
              <a:t>   </a:t>
            </a:r>
            <a:r>
              <a:rPr lang="ru-RU" sz="2000" b="1" dirty="0" smtClean="0">
                <a:solidFill>
                  <a:srgbClr val="002060"/>
                </a:solidFill>
              </a:rPr>
              <a:t>Для </a:t>
            </a:r>
            <a:r>
              <a:rPr lang="ru-RU" sz="2000" b="1" dirty="0">
                <a:solidFill>
                  <a:srgbClr val="002060"/>
                </a:solidFill>
              </a:rPr>
              <a:t>обеспечения максимально возможного торможения вагонов замедлителями </a:t>
            </a:r>
            <a:r>
              <a:rPr lang="ru-RU" sz="2000" b="1" dirty="0">
                <a:solidFill>
                  <a:srgbClr val="C00000"/>
                </a:solidFill>
              </a:rPr>
              <a:t>дежурный осмотрщик вагонов обязан </a:t>
            </a:r>
            <a:r>
              <a:rPr lang="ru-RU" sz="2000" dirty="0"/>
              <a:t>предупредить дежурного по горке о наличии новых вагонов с крашеными бандажами в составе. Дежурный по горке или оператор обязан оповещать по громкоговорящей связи всех работников, обслуживающих и ремонтирующих устройства сортировочной горки, о предстоящем пропуске составов, пропуске локомотива или подаче состава из подгорочного парка в зону работ.</a:t>
            </a:r>
          </a:p>
        </p:txBody>
      </p:sp>
      <p:pic>
        <p:nvPicPr>
          <p:cNvPr id="2" name="Рисунок 1"/>
          <p:cNvPicPr>
            <a:picLocks noChangeAspect="1"/>
          </p:cNvPicPr>
          <p:nvPr/>
        </p:nvPicPr>
        <p:blipFill rotWithShape="1">
          <a:blip r:embed="rId2"/>
          <a:srcRect r="8358" b="8882"/>
          <a:stretch/>
        </p:blipFill>
        <p:spPr>
          <a:xfrm>
            <a:off x="1158608" y="316005"/>
            <a:ext cx="6866277" cy="4553605"/>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val="10452316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2506662"/>
            <a:ext cx="9144000" cy="4351338"/>
          </a:xfrm>
        </p:spPr>
        <p:txBody>
          <a:bodyPr>
            <a:normAutofit/>
          </a:bodyPr>
          <a:lstStyle/>
          <a:p>
            <a:pPr marL="0" indent="0">
              <a:buNone/>
            </a:pPr>
            <a:endParaRPr lang="ru-RU" sz="2000" dirty="0"/>
          </a:p>
        </p:txBody>
      </p:sp>
      <p:sp>
        <p:nvSpPr>
          <p:cNvPr id="4" name="Заголовок 4"/>
          <p:cNvSpPr txBox="1">
            <a:spLocks/>
          </p:cNvSpPr>
          <p:nvPr/>
        </p:nvSpPr>
        <p:spPr>
          <a:xfrm>
            <a:off x="1011890" y="-130746"/>
            <a:ext cx="7678271" cy="6320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dirty="0">
                <a:solidFill>
                  <a:srgbClr val="C00000"/>
                </a:solidFill>
                <a:latin typeface="+mn-lt"/>
              </a:rPr>
              <a:t>НЕИСПРАВНОСТИ УСТРОЙСТВ СЦБ И СРЕДСТВ ТОРМОЖЕНИЯ</a:t>
            </a:r>
          </a:p>
        </p:txBody>
      </p:sp>
      <p:pic>
        <p:nvPicPr>
          <p:cNvPr id="5" name="Рисунок 4"/>
          <p:cNvPicPr>
            <a:picLocks noChangeAspect="1"/>
          </p:cNvPicPr>
          <p:nvPr/>
        </p:nvPicPr>
        <p:blipFill rotWithShape="1">
          <a:blip r:embed="rId2"/>
          <a:srcRect b="2892"/>
          <a:stretch/>
        </p:blipFill>
        <p:spPr>
          <a:xfrm>
            <a:off x="0" y="349625"/>
            <a:ext cx="9144000" cy="6320116"/>
          </a:xfrm>
          <a:prstGeom prst="rect">
            <a:avLst/>
          </a:prstGeom>
          <a:solidFill>
            <a:schemeClr val="bg1"/>
          </a:solidFill>
        </p:spPr>
      </p:pic>
      <p:sp>
        <p:nvSpPr>
          <p:cNvPr id="6" name="Прямоугольник 5"/>
          <p:cNvSpPr/>
          <p:nvPr/>
        </p:nvSpPr>
        <p:spPr>
          <a:xfrm>
            <a:off x="8955741" y="6521824"/>
            <a:ext cx="188259" cy="282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26761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ru-RU"/>
          </a:p>
        </p:txBody>
      </p:sp>
      <p:pic>
        <p:nvPicPr>
          <p:cNvPr id="4" name="Рисунок 3"/>
          <p:cNvPicPr>
            <a:picLocks noChangeAspect="1"/>
          </p:cNvPicPr>
          <p:nvPr/>
        </p:nvPicPr>
        <p:blipFill rotWithShape="1">
          <a:blip r:embed="rId2"/>
          <a:srcRect t="19411"/>
          <a:stretch/>
        </p:blipFill>
        <p:spPr>
          <a:xfrm>
            <a:off x="0" y="968188"/>
            <a:ext cx="9144000" cy="5441004"/>
          </a:xfrm>
          <a:prstGeom prst="rect">
            <a:avLst/>
          </a:prstGeom>
          <a:solidFill>
            <a:schemeClr val="bg1"/>
          </a:solidFill>
        </p:spPr>
      </p:pic>
      <p:sp>
        <p:nvSpPr>
          <p:cNvPr id="5" name="Прямоугольник 4"/>
          <p:cNvSpPr/>
          <p:nvPr/>
        </p:nvSpPr>
        <p:spPr>
          <a:xfrm>
            <a:off x="0" y="1116106"/>
            <a:ext cx="5163671" cy="14119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Заголовок 4"/>
          <p:cNvSpPr txBox="1">
            <a:spLocks/>
          </p:cNvSpPr>
          <p:nvPr/>
        </p:nvSpPr>
        <p:spPr>
          <a:xfrm>
            <a:off x="1025337" y="-53789"/>
            <a:ext cx="7678271" cy="6320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dirty="0">
                <a:solidFill>
                  <a:srgbClr val="C00000"/>
                </a:solidFill>
                <a:latin typeface="+mn-lt"/>
              </a:rPr>
              <a:t>НЕИСПРАВНОСТИ УСТРОЙСТВ СЦБ И СРЕДСТВ ТОРМОЖЕНИЯ</a:t>
            </a:r>
          </a:p>
        </p:txBody>
      </p:sp>
      <p:sp>
        <p:nvSpPr>
          <p:cNvPr id="7" name="Прямоугольник 6"/>
          <p:cNvSpPr/>
          <p:nvPr/>
        </p:nvSpPr>
        <p:spPr>
          <a:xfrm>
            <a:off x="5446059" y="954741"/>
            <a:ext cx="1627094" cy="255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2689580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0" y="442082"/>
            <a:ext cx="9144000" cy="1582194"/>
          </a:xfrm>
          <a:prstGeom prst="rect">
            <a:avLst/>
          </a:prstGeom>
          <a:solidFill>
            <a:schemeClr val="bg1"/>
          </a:solidFill>
          <a:ln>
            <a:noFill/>
          </a:ln>
        </p:spPr>
      </p:pic>
      <p:pic>
        <p:nvPicPr>
          <p:cNvPr id="5" name="Рисунок 4"/>
          <p:cNvPicPr>
            <a:picLocks noChangeAspect="1"/>
          </p:cNvPicPr>
          <p:nvPr/>
        </p:nvPicPr>
        <p:blipFill>
          <a:blip r:embed="rId3"/>
          <a:stretch>
            <a:fillRect/>
          </a:stretch>
        </p:blipFill>
        <p:spPr>
          <a:xfrm>
            <a:off x="0" y="1726769"/>
            <a:ext cx="9144000" cy="4969866"/>
          </a:xfrm>
          <a:prstGeom prst="rect">
            <a:avLst/>
          </a:prstGeom>
          <a:solidFill>
            <a:schemeClr val="bg1"/>
          </a:solidFill>
          <a:ln>
            <a:noFill/>
          </a:ln>
        </p:spPr>
      </p:pic>
      <p:sp>
        <p:nvSpPr>
          <p:cNvPr id="6" name="Заголовок 4"/>
          <p:cNvSpPr txBox="1">
            <a:spLocks/>
          </p:cNvSpPr>
          <p:nvPr/>
        </p:nvSpPr>
        <p:spPr>
          <a:xfrm>
            <a:off x="1025337" y="-53789"/>
            <a:ext cx="7678271" cy="63201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dirty="0">
                <a:solidFill>
                  <a:srgbClr val="C00000"/>
                </a:solidFill>
                <a:latin typeface="+mn-lt"/>
              </a:rPr>
              <a:t>НЕИСПРАВНОСТИ УСТРОЙСТВ СЦБ И СРЕДСТВ ТОРМОЖЕНИЯ</a:t>
            </a:r>
          </a:p>
        </p:txBody>
      </p:sp>
    </p:spTree>
    <p:extLst>
      <p:ext uri="{BB962C8B-B14F-4D97-AF65-F5344CB8AC3E}">
        <p14:creationId xmlns:p14="http://schemas.microsoft.com/office/powerpoint/2010/main" val="15514458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40341" y="5085597"/>
            <a:ext cx="9103659" cy="1422779"/>
          </a:xfrm>
        </p:spPr>
        <p:txBody>
          <a:bodyPr>
            <a:normAutofit/>
          </a:bodyPr>
          <a:lstStyle/>
          <a:p>
            <a:pPr marL="0" indent="0" algn="just">
              <a:buNone/>
            </a:pPr>
            <a:r>
              <a:rPr lang="ru-RU" sz="2000" b="1" dirty="0">
                <a:solidFill>
                  <a:srgbClr val="002060"/>
                </a:solidFill>
              </a:rPr>
              <a:t> </a:t>
            </a:r>
            <a:r>
              <a:rPr lang="ru-RU" sz="2000" b="1" dirty="0" smtClean="0">
                <a:solidFill>
                  <a:srgbClr val="002060"/>
                </a:solidFill>
              </a:rPr>
              <a:t>                                         </a:t>
            </a:r>
          </a:p>
        </p:txBody>
      </p:sp>
      <p:pic>
        <p:nvPicPr>
          <p:cNvPr id="2" name="Рисунок 1"/>
          <p:cNvPicPr>
            <a:picLocks noChangeAspect="1"/>
          </p:cNvPicPr>
          <p:nvPr/>
        </p:nvPicPr>
        <p:blipFill rotWithShape="1">
          <a:blip r:embed="rId2"/>
          <a:srcRect t="12409" r="5671" b="5779"/>
          <a:stretch/>
        </p:blipFill>
        <p:spPr>
          <a:xfrm>
            <a:off x="194330" y="1285626"/>
            <a:ext cx="8748988" cy="5038974"/>
          </a:xfrm>
          <a:prstGeom prst="rect">
            <a:avLst/>
          </a:prstGeom>
        </p:spPr>
      </p:pic>
      <p:sp>
        <p:nvSpPr>
          <p:cNvPr id="7" name="Заголовок 4"/>
          <p:cNvSpPr>
            <a:spLocks noGrp="1"/>
          </p:cNvSpPr>
          <p:nvPr>
            <p:ph type="title"/>
          </p:nvPr>
        </p:nvSpPr>
        <p:spPr>
          <a:xfrm>
            <a:off x="1032061" y="356099"/>
            <a:ext cx="7292131" cy="564776"/>
          </a:xfrm>
        </p:spPr>
        <p:txBody>
          <a:bodyPr>
            <a:noAutofit/>
          </a:bodyPr>
          <a:lstStyle/>
          <a:p>
            <a:r>
              <a:rPr lang="ru-RU" sz="4800" b="1" dirty="0" smtClean="0">
                <a:solidFill>
                  <a:srgbClr val="C00000"/>
                </a:solidFill>
                <a:latin typeface="+mn-lt"/>
              </a:rPr>
              <a:t>СПАСИБО ЗА ВНИМАНИЕ</a:t>
            </a:r>
            <a:endParaRPr lang="ru-RU" sz="4800" b="1" dirty="0">
              <a:solidFill>
                <a:srgbClr val="C00000"/>
              </a:solidFill>
              <a:latin typeface="+mn-lt"/>
            </a:endParaRPr>
          </a:p>
        </p:txBody>
      </p:sp>
    </p:spTree>
    <p:extLst>
      <p:ext uri="{BB962C8B-B14F-4D97-AF65-F5344CB8AC3E}">
        <p14:creationId xmlns:p14="http://schemas.microsoft.com/office/powerpoint/2010/main" val="636015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
        <p:nvSpPr>
          <p:cNvPr id="2" name="Объект 1"/>
          <p:cNvSpPr>
            <a:spLocks noGrp="1"/>
          </p:cNvSpPr>
          <p:nvPr>
            <p:ph idx="1"/>
          </p:nvPr>
        </p:nvSpPr>
        <p:spPr>
          <a:xfrm>
            <a:off x="0" y="4515036"/>
            <a:ext cx="9144001" cy="2342964"/>
          </a:xfrm>
        </p:spPr>
        <p:txBody>
          <a:bodyPr>
            <a:normAutofit/>
          </a:bodyPr>
          <a:lstStyle/>
          <a:p>
            <a:pPr marL="0" indent="0" algn="just">
              <a:buNone/>
            </a:pPr>
            <a:r>
              <a:rPr lang="ru-RU" sz="2000" dirty="0" smtClean="0"/>
              <a:t>       Работы </a:t>
            </a:r>
            <a:r>
              <a:rPr lang="ru-RU" sz="2000" dirty="0"/>
              <a:t>по техническому обслуживанию и ремонту устройств механизированных и </a:t>
            </a:r>
            <a:r>
              <a:rPr lang="ru-RU" sz="2000" dirty="0" smtClean="0"/>
              <a:t>автоматизированных </a:t>
            </a:r>
            <a:r>
              <a:rPr lang="ru-RU" sz="2000" dirty="0"/>
              <a:t>сортировочных горок проводят, как правило, без нарушения ритма </a:t>
            </a:r>
            <a:r>
              <a:rPr lang="ru-RU" sz="2000" dirty="0" smtClean="0"/>
              <a:t>маневровой </a:t>
            </a:r>
            <a:r>
              <a:rPr lang="ru-RU" sz="2000" dirty="0"/>
              <a:t>работы, в перерывах между роспусками составов или в технологические «окна» </a:t>
            </a:r>
            <a:r>
              <a:rPr lang="ru-RU" sz="2000" dirty="0" smtClean="0"/>
              <a:t>продолжительностью </a:t>
            </a:r>
            <a:r>
              <a:rPr lang="ru-RU" sz="2000" dirty="0"/>
              <a:t>0,7—1,5 ч, выделяемые согласно ПТЭ </a:t>
            </a:r>
            <a:r>
              <a:rPr lang="ru-RU" sz="2000" dirty="0" smtClean="0"/>
              <a:t>и </a:t>
            </a:r>
            <a:r>
              <a:rPr lang="ru-RU" sz="2000" dirty="0"/>
              <a:t>определяемые по «</a:t>
            </a:r>
            <a:r>
              <a:rPr lang="ru-RU" sz="2000" dirty="0" smtClean="0"/>
              <a:t>Методическим </a:t>
            </a:r>
            <a:r>
              <a:rPr lang="ru-RU" sz="2000" dirty="0"/>
              <a:t>указаниям по расчету и предоставлению «окон» для текущего обслуживания и </a:t>
            </a:r>
            <a:r>
              <a:rPr lang="ru-RU" sz="2000" dirty="0" smtClean="0"/>
              <a:t>текущего </a:t>
            </a:r>
            <a:r>
              <a:rPr lang="ru-RU" sz="2000" dirty="0"/>
              <a:t>ремонта устройств механизированных  и  автоматизированных сортировочных горок»  ОАО «РЖД</a:t>
            </a:r>
            <a:r>
              <a:rPr lang="ru-RU" sz="2000" dirty="0" smtClean="0"/>
              <a:t>».</a:t>
            </a:r>
            <a:endParaRPr lang="ru-RU" sz="2000" dirty="0"/>
          </a:p>
        </p:txBody>
      </p:sp>
      <p:pic>
        <p:nvPicPr>
          <p:cNvPr id="3" name="Рисунок 2"/>
          <p:cNvPicPr>
            <a:picLocks noChangeAspect="1"/>
          </p:cNvPicPr>
          <p:nvPr/>
        </p:nvPicPr>
        <p:blipFill>
          <a:blip r:embed="rId2"/>
          <a:stretch>
            <a:fillRect/>
          </a:stretch>
        </p:blipFill>
        <p:spPr>
          <a:xfrm>
            <a:off x="1418664" y="282388"/>
            <a:ext cx="6306671" cy="4204447"/>
          </a:xfrm>
          <a:prstGeom prst="rect">
            <a:avLst/>
          </a:prstGeom>
        </p:spPr>
      </p:pic>
    </p:spTree>
    <p:extLst>
      <p:ext uri="{BB962C8B-B14F-4D97-AF65-F5344CB8AC3E}">
        <p14:creationId xmlns:p14="http://schemas.microsoft.com/office/powerpoint/2010/main" val="1518442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
        <p:nvSpPr>
          <p:cNvPr id="2" name="Объект 1"/>
          <p:cNvSpPr>
            <a:spLocks noGrp="1"/>
          </p:cNvSpPr>
          <p:nvPr>
            <p:ph idx="1"/>
          </p:nvPr>
        </p:nvSpPr>
        <p:spPr>
          <a:xfrm>
            <a:off x="0" y="4020671"/>
            <a:ext cx="9144001" cy="2837329"/>
          </a:xfrm>
        </p:spPr>
        <p:txBody>
          <a:bodyPr>
            <a:normAutofit/>
          </a:bodyPr>
          <a:lstStyle/>
          <a:p>
            <a:pPr marL="0" indent="0" algn="just">
              <a:buNone/>
            </a:pPr>
            <a:r>
              <a:rPr lang="ru-RU" sz="2000" dirty="0" smtClean="0"/>
              <a:t>          </a:t>
            </a:r>
            <a:r>
              <a:rPr lang="ru-RU" sz="2000" b="1" dirty="0" smtClean="0"/>
              <a:t>Операторы </a:t>
            </a:r>
            <a:r>
              <a:rPr lang="ru-RU" sz="2000" b="1" dirty="0"/>
              <a:t>должны </a:t>
            </a:r>
            <a:r>
              <a:rPr lang="ru-RU" sz="2000" dirty="0"/>
              <a:t>способствовать наиболее эффективному использованию перерывов и технологических «окон» обслуживающим персоналом горок, так как регулярный и высоко-качественный ремонт повышает уровень технического состояния устройств, увеличивает срок их службы, снижает количество внезапных отказов. </a:t>
            </a:r>
            <a:r>
              <a:rPr lang="ru-RU" sz="2000" b="1" dirty="0">
                <a:solidFill>
                  <a:srgbClr val="002060"/>
                </a:solidFill>
              </a:rPr>
              <a:t>При работе в технологическое «окно» </a:t>
            </a:r>
            <a:r>
              <a:rPr lang="ru-RU" sz="2000" b="1" dirty="0" smtClean="0"/>
              <a:t>закрывается</a:t>
            </a:r>
            <a:r>
              <a:rPr lang="ru-RU" sz="2000" dirty="0" smtClean="0"/>
              <a:t> </a:t>
            </a:r>
            <a:r>
              <a:rPr lang="ru-RU" sz="2000" dirty="0"/>
              <a:t>один из пучков и место работы ограждается установленным порядком, но роспуск составов, как правило, не прекращается. Все отцепы, имеющие назначение не   на пути </a:t>
            </a:r>
            <a:r>
              <a:rPr lang="ru-RU" sz="2000" dirty="0" smtClean="0"/>
              <a:t>закрытого </a:t>
            </a:r>
            <a:r>
              <a:rPr lang="ru-RU" sz="2000" dirty="0"/>
              <a:t>пучка, направляются на остальные пучки по специализации, а отцепы для закрытого </a:t>
            </a:r>
            <a:r>
              <a:rPr lang="ru-RU" sz="2000" dirty="0" smtClean="0"/>
              <a:t>пучка </a:t>
            </a:r>
            <a:r>
              <a:rPr lang="ru-RU" sz="2000" dirty="0"/>
              <a:t>— на отсевной путь для последующей повторной сортировки.</a:t>
            </a:r>
          </a:p>
        </p:txBody>
      </p:sp>
      <p:pic>
        <p:nvPicPr>
          <p:cNvPr id="3" name="Рисунок 2"/>
          <p:cNvPicPr>
            <a:picLocks noChangeAspect="1"/>
          </p:cNvPicPr>
          <p:nvPr/>
        </p:nvPicPr>
        <p:blipFill rotWithShape="1">
          <a:blip r:embed="rId2"/>
          <a:srcRect t="33014"/>
          <a:stretch/>
        </p:blipFill>
        <p:spPr>
          <a:xfrm>
            <a:off x="605116" y="345589"/>
            <a:ext cx="8229601" cy="3675082"/>
          </a:xfrm>
          <a:prstGeom prst="rect">
            <a:avLst/>
          </a:prstGeom>
        </p:spPr>
      </p:pic>
    </p:spTree>
    <p:extLst>
      <p:ext uri="{BB962C8B-B14F-4D97-AF65-F5344CB8AC3E}">
        <p14:creationId xmlns:p14="http://schemas.microsoft.com/office/powerpoint/2010/main" val="3959288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256890"/>
            <a:ext cx="9103659" cy="1580643"/>
          </a:xfrm>
        </p:spPr>
        <p:txBody>
          <a:bodyPr>
            <a:normAutofit/>
          </a:bodyPr>
          <a:lstStyle/>
          <a:p>
            <a:pPr marL="0" indent="0" algn="just">
              <a:buNone/>
            </a:pPr>
            <a:r>
              <a:rPr lang="ru-RU" sz="2000" dirty="0"/>
              <a:t> </a:t>
            </a:r>
          </a:p>
        </p:txBody>
      </p:sp>
      <p:pic>
        <p:nvPicPr>
          <p:cNvPr id="2" name="Рисунок 1"/>
          <p:cNvPicPr>
            <a:picLocks noChangeAspect="1"/>
          </p:cNvPicPr>
          <p:nvPr/>
        </p:nvPicPr>
        <p:blipFill>
          <a:blip r:embed="rId2"/>
          <a:stretch>
            <a:fillRect/>
          </a:stretch>
        </p:blipFill>
        <p:spPr>
          <a:xfrm>
            <a:off x="207063" y="1521303"/>
            <a:ext cx="2184121" cy="2779060"/>
          </a:xfrm>
          <a:prstGeom prst="rect">
            <a:avLst/>
          </a:prstGeom>
        </p:spPr>
      </p:pic>
      <p:sp>
        <p:nvSpPr>
          <p:cNvPr id="4" name="Прямоугольник 3"/>
          <p:cNvSpPr/>
          <p:nvPr/>
        </p:nvSpPr>
        <p:spPr>
          <a:xfrm>
            <a:off x="38959" y="320974"/>
            <a:ext cx="9105041" cy="1200329"/>
          </a:xfrm>
          <a:prstGeom prst="rect">
            <a:avLst/>
          </a:prstGeom>
        </p:spPr>
        <p:txBody>
          <a:bodyPr wrap="square">
            <a:spAutoFit/>
          </a:bodyPr>
          <a:lstStyle/>
          <a:p>
            <a:pPr algn="just"/>
            <a:r>
              <a:rPr lang="ru-RU" dirty="0">
                <a:latin typeface="Times New Roman" panose="02020603050405020304" pitchFamily="18" charset="0"/>
                <a:cs typeface="Times New Roman" panose="02020603050405020304" pitchFamily="18" charset="0"/>
              </a:rPr>
              <a:t> </a:t>
            </a:r>
            <a:r>
              <a:rPr lang="ru-RU" b="1" dirty="0">
                <a:solidFill>
                  <a:srgbClr val="002060"/>
                </a:solidFill>
                <a:latin typeface="Times New Roman" panose="02020603050405020304" pitchFamily="18" charset="0"/>
                <a:cs typeface="Times New Roman" panose="02020603050405020304" pitchFamily="18" charset="0"/>
              </a:rPr>
              <a:t>Инструкция по обеспечению безопасности роспуска составов и </a:t>
            </a:r>
            <a:r>
              <a:rPr lang="ru-RU" b="1" dirty="0" smtClean="0">
                <a:solidFill>
                  <a:srgbClr val="002060"/>
                </a:solidFill>
                <a:latin typeface="Times New Roman" panose="02020603050405020304" pitchFamily="18" charset="0"/>
                <a:cs typeface="Times New Roman" panose="02020603050405020304" pitchFamily="18" charset="0"/>
              </a:rPr>
              <a:t>маневровых </a:t>
            </a:r>
            <a:r>
              <a:rPr lang="ru-RU" b="1" dirty="0">
                <a:solidFill>
                  <a:srgbClr val="002060"/>
                </a:solidFill>
                <a:latin typeface="Times New Roman" panose="02020603050405020304" pitchFamily="18" charset="0"/>
                <a:cs typeface="Times New Roman" panose="02020603050405020304" pitchFamily="18" charset="0"/>
              </a:rPr>
              <a:t>передвижений на механизированных и </a:t>
            </a:r>
            <a:r>
              <a:rPr lang="ru-RU" b="1" dirty="0" smtClean="0">
                <a:solidFill>
                  <a:srgbClr val="002060"/>
                </a:solidFill>
                <a:latin typeface="Times New Roman" panose="02020603050405020304" pitchFamily="18" charset="0"/>
                <a:cs typeface="Times New Roman" panose="02020603050405020304" pitchFamily="18" charset="0"/>
              </a:rPr>
              <a:t>автоматизированных </a:t>
            </a:r>
            <a:r>
              <a:rPr lang="ru-RU" b="1" dirty="0">
                <a:solidFill>
                  <a:srgbClr val="002060"/>
                </a:solidFill>
                <a:latin typeface="Times New Roman" panose="02020603050405020304" pitchFamily="18" charset="0"/>
                <a:cs typeface="Times New Roman" panose="02020603050405020304" pitchFamily="18" charset="0"/>
              </a:rPr>
              <a:t>сортировочных горках при производстве </a:t>
            </a:r>
            <a:r>
              <a:rPr lang="ru-RU" b="1" dirty="0" smtClean="0">
                <a:solidFill>
                  <a:srgbClr val="002060"/>
                </a:solidFill>
                <a:latin typeface="Times New Roman" panose="02020603050405020304" pitchFamily="18" charset="0"/>
                <a:cs typeface="Times New Roman" panose="02020603050405020304" pitchFamily="18" charset="0"/>
              </a:rPr>
              <a:t>работ </a:t>
            </a:r>
            <a:r>
              <a:rPr lang="ru-RU" b="1" dirty="0">
                <a:solidFill>
                  <a:srgbClr val="002060"/>
                </a:solidFill>
                <a:latin typeface="Times New Roman" panose="02020603050405020304" pitchFamily="18" charset="0"/>
                <a:cs typeface="Times New Roman" panose="02020603050405020304" pitchFamily="18" charset="0"/>
              </a:rPr>
              <a:t>по техническому обслуживанию и ремонту горочных </a:t>
            </a:r>
            <a:r>
              <a:rPr lang="ru-RU" b="1" dirty="0" smtClean="0">
                <a:solidFill>
                  <a:srgbClr val="002060"/>
                </a:solidFill>
                <a:latin typeface="Times New Roman" panose="02020603050405020304" pitchFamily="18" charset="0"/>
                <a:cs typeface="Times New Roman" panose="02020603050405020304" pitchFamily="18" charset="0"/>
              </a:rPr>
              <a:t>устройств</a:t>
            </a:r>
            <a:r>
              <a:rPr lang="ru-RU" b="1" dirty="0">
                <a:solidFill>
                  <a:srgbClr val="002060"/>
                </a:solidFill>
                <a:latin typeface="Times New Roman" panose="02020603050405020304" pitchFamily="18" charset="0"/>
                <a:cs typeface="Times New Roman" panose="02020603050405020304" pitchFamily="18" charset="0"/>
              </a:rPr>
              <a:t>. Утверждена Распоряжением ОАО "РЖД" № 758р  от </a:t>
            </a:r>
            <a:r>
              <a:rPr lang="ru-RU" b="1" dirty="0" smtClean="0">
                <a:solidFill>
                  <a:srgbClr val="002060"/>
                </a:solidFill>
                <a:latin typeface="Times New Roman" panose="02020603050405020304" pitchFamily="18" charset="0"/>
                <a:cs typeface="Times New Roman" panose="02020603050405020304" pitchFamily="18" charset="0"/>
              </a:rPr>
              <a:t>20.04.2017г</a:t>
            </a:r>
            <a:r>
              <a:rPr lang="ru-RU" b="1" dirty="0">
                <a:solidFill>
                  <a:srgbClr val="002060"/>
                </a:solidFill>
                <a:latin typeface="Times New Roman" panose="02020603050405020304" pitchFamily="18" charset="0"/>
                <a:cs typeface="Times New Roman" panose="02020603050405020304" pitchFamily="18" charset="0"/>
              </a:rPr>
              <a:t>.</a:t>
            </a:r>
          </a:p>
        </p:txBody>
      </p:sp>
      <p:sp>
        <p:nvSpPr>
          <p:cNvPr id="7" name="Прямоугольник 6"/>
          <p:cNvSpPr/>
          <p:nvPr/>
        </p:nvSpPr>
        <p:spPr>
          <a:xfrm>
            <a:off x="38959" y="4282988"/>
            <a:ext cx="9023756" cy="2554545"/>
          </a:xfrm>
          <a:prstGeom prst="rect">
            <a:avLst/>
          </a:prstGeom>
        </p:spPr>
        <p:txBody>
          <a:bodyPr wrap="square">
            <a:spAutoFit/>
          </a:bodyPr>
          <a:lstStyle/>
          <a:p>
            <a:pPr algn="just"/>
            <a:r>
              <a:rPr lang="ru-RU" sz="2000" dirty="0" smtClean="0"/>
              <a:t> </a:t>
            </a:r>
            <a:r>
              <a:rPr lang="ru-RU" sz="2000" b="1" dirty="0" smtClean="0"/>
              <a:t>При отказе в работе горочных устройств </a:t>
            </a:r>
            <a:r>
              <a:rPr lang="ru-RU" sz="2000" b="1" dirty="0" smtClean="0">
                <a:solidFill>
                  <a:srgbClr val="C00000"/>
                </a:solidFill>
              </a:rPr>
              <a:t>дежурный </a:t>
            </a:r>
            <a:r>
              <a:rPr lang="ru-RU" sz="2000" b="1" dirty="0">
                <a:solidFill>
                  <a:srgbClr val="C00000"/>
                </a:solidFill>
              </a:rPr>
              <a:t>по горке обязан немедленно </a:t>
            </a:r>
            <a:r>
              <a:rPr lang="ru-RU" sz="2000" dirty="0"/>
              <a:t>сделать соответствующую запись в Журнале </a:t>
            </a:r>
            <a:r>
              <a:rPr lang="ru-RU" sz="2000" dirty="0" smtClean="0"/>
              <a:t>осмотра ДУ-46, </a:t>
            </a:r>
            <a:r>
              <a:rPr lang="ru-RU" sz="2000" dirty="0"/>
              <a:t>сообщить электромеханику СЦБ и диспетчеру дистанции СЦБ о характере нарушения, кроме того, при неисправности участков пути, вагонных замедлителей, стрелочных переводов, сообщить диспетчеру дистанции пути, дорожному мастеру, бригадиру пути, при неисправности компрессорной станции или пневмопочты - машинисту (оператору) компрессорной станции, а при нарушении электроснабжения - дежурному энергодиспетчеру.</a:t>
            </a:r>
          </a:p>
        </p:txBody>
      </p:sp>
      <p:pic>
        <p:nvPicPr>
          <p:cNvPr id="8" name="Рисунок 7"/>
          <p:cNvPicPr>
            <a:picLocks noChangeAspect="1"/>
          </p:cNvPicPr>
          <p:nvPr/>
        </p:nvPicPr>
        <p:blipFill rotWithShape="1">
          <a:blip r:embed="rId3"/>
          <a:srcRect l="5224" t="25069" b="14112"/>
          <a:stretch/>
        </p:blipFill>
        <p:spPr>
          <a:xfrm>
            <a:off x="2559287" y="1798302"/>
            <a:ext cx="6387755" cy="2484686"/>
          </a:xfrm>
          <a:prstGeom prst="rect">
            <a:avLst/>
          </a:prstGeom>
        </p:spPr>
      </p:pic>
      <p:sp>
        <p:nvSpPr>
          <p:cNvPr id="9"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val="4020711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539" y="5043750"/>
            <a:ext cx="8966579" cy="1631216"/>
          </a:xfrm>
          <a:prstGeom prst="rect">
            <a:avLst/>
          </a:prstGeom>
        </p:spPr>
        <p:txBody>
          <a:bodyPr wrap="square">
            <a:spAutoFit/>
          </a:bodyPr>
          <a:lstStyle/>
          <a:p>
            <a:pPr algn="just"/>
            <a:r>
              <a:rPr lang="ru-RU" sz="2000" b="1" dirty="0" smtClean="0">
                <a:solidFill>
                  <a:srgbClr val="002060"/>
                </a:solidFill>
              </a:rPr>
              <a:t> </a:t>
            </a:r>
            <a:r>
              <a:rPr lang="ru-RU" sz="2000" b="1" u="sng" dirty="0" smtClean="0">
                <a:solidFill>
                  <a:srgbClr val="C00000"/>
                </a:solidFill>
              </a:rPr>
              <a:t>Впредь </a:t>
            </a:r>
            <a:r>
              <a:rPr lang="ru-RU" sz="2000" b="1" u="sng" dirty="0">
                <a:solidFill>
                  <a:srgbClr val="C00000"/>
                </a:solidFill>
              </a:rPr>
              <a:t>до устранения неисправности</a:t>
            </a:r>
            <a:r>
              <a:rPr lang="ru-RU" sz="2000" dirty="0"/>
              <a:t>, проверки установленным порядком работы горочных устройств и оформления соответствующих записей электромеханика СЦБ и работников причастных хозяйств в Журнале осмотра, </a:t>
            </a:r>
            <a:r>
              <a:rPr lang="ru-RU" sz="2000" b="1" dirty="0">
                <a:solidFill>
                  <a:srgbClr val="C00000"/>
                </a:solidFill>
              </a:rPr>
              <a:t>дежурный по горке обязан </a:t>
            </a:r>
            <a:r>
              <a:rPr lang="ru-RU" sz="2000" b="1" dirty="0">
                <a:solidFill>
                  <a:srgbClr val="002060"/>
                </a:solidFill>
              </a:rPr>
              <a:t>обеспечить роспуск составов в порядке, установленном ТРА станции. </a:t>
            </a:r>
          </a:p>
        </p:txBody>
      </p:sp>
      <p:pic>
        <p:nvPicPr>
          <p:cNvPr id="3" name="Рисунок 2"/>
          <p:cNvPicPr>
            <a:picLocks noChangeAspect="1"/>
          </p:cNvPicPr>
          <p:nvPr/>
        </p:nvPicPr>
        <p:blipFill rotWithShape="1">
          <a:blip r:embed="rId2"/>
          <a:srcRect l="19104" t="17298"/>
          <a:stretch/>
        </p:blipFill>
        <p:spPr>
          <a:xfrm>
            <a:off x="1198519" y="316006"/>
            <a:ext cx="6955390" cy="4746380"/>
          </a:xfrm>
          <a:prstGeom prst="rect">
            <a:avLst/>
          </a:prstGeom>
        </p:spPr>
      </p:pic>
      <p:sp>
        <p:nvSpPr>
          <p:cNvPr id="6"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val="1519430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0" y="5256890"/>
            <a:ext cx="9103659" cy="1580643"/>
          </a:xfrm>
        </p:spPr>
        <p:txBody>
          <a:bodyPr>
            <a:normAutofit/>
          </a:bodyPr>
          <a:lstStyle/>
          <a:p>
            <a:pPr marL="0" indent="0" algn="just">
              <a:buNone/>
            </a:pPr>
            <a:r>
              <a:rPr lang="ru-RU" sz="2000" dirty="0"/>
              <a:t> </a:t>
            </a:r>
          </a:p>
        </p:txBody>
      </p:sp>
      <p:sp>
        <p:nvSpPr>
          <p:cNvPr id="2" name="Прямоугольник 1"/>
          <p:cNvSpPr/>
          <p:nvPr/>
        </p:nvSpPr>
        <p:spPr>
          <a:xfrm>
            <a:off x="27296" y="4590764"/>
            <a:ext cx="9076363" cy="2246769"/>
          </a:xfrm>
          <a:prstGeom prst="rect">
            <a:avLst/>
          </a:prstGeom>
        </p:spPr>
        <p:txBody>
          <a:bodyPr wrap="square">
            <a:spAutoFit/>
          </a:bodyPr>
          <a:lstStyle/>
          <a:p>
            <a:pPr algn="just"/>
            <a:r>
              <a:rPr lang="ru-RU" sz="2000" b="1" dirty="0" smtClean="0"/>
              <a:t>     </a:t>
            </a:r>
            <a:r>
              <a:rPr lang="ru-RU" sz="2000" b="1" dirty="0" smtClean="0">
                <a:solidFill>
                  <a:srgbClr val="C00000"/>
                </a:solidFill>
              </a:rPr>
              <a:t>Дежурному </a:t>
            </a:r>
            <a:r>
              <a:rPr lang="ru-RU" sz="2000" b="1" dirty="0">
                <a:solidFill>
                  <a:srgbClr val="C00000"/>
                </a:solidFill>
              </a:rPr>
              <a:t>по горке</a:t>
            </a:r>
            <a:r>
              <a:rPr lang="ru-RU" sz="2000" b="1" dirty="0"/>
              <a:t>, </a:t>
            </a:r>
            <a:r>
              <a:rPr lang="ru-RU" sz="2000" b="1" dirty="0">
                <a:solidFill>
                  <a:srgbClr val="002060"/>
                </a:solidFill>
              </a:rPr>
              <a:t>независимо от поездной обстановки</a:t>
            </a:r>
            <a:r>
              <a:rPr lang="ru-RU" sz="2000" b="1" dirty="0"/>
              <a:t>, </a:t>
            </a:r>
            <a:r>
              <a:rPr lang="ru-RU" sz="2000" b="1" dirty="0">
                <a:solidFill>
                  <a:srgbClr val="C00000"/>
                </a:solidFill>
              </a:rPr>
              <a:t>запрещается </a:t>
            </a:r>
            <a:r>
              <a:rPr lang="ru-RU" sz="2000" b="1" dirty="0"/>
              <a:t>пользоваться неисправными горочными устройствами (открывать горочный, выходные, и маневровые светофоры, переводить стрелки руководствуясь показаниями контрольных приборов), в том числе и тогда, когда до оформления этих записей возобновится контроль свободности или занятости участков пути, положения централизованных стрелок или произойдут другие изменения показаний на аппарате управления. </a:t>
            </a:r>
          </a:p>
        </p:txBody>
      </p:sp>
      <p:pic>
        <p:nvPicPr>
          <p:cNvPr id="3" name="Рисунок 2"/>
          <p:cNvPicPr>
            <a:picLocks noChangeAspect="1"/>
          </p:cNvPicPr>
          <p:nvPr/>
        </p:nvPicPr>
        <p:blipFill rotWithShape="1">
          <a:blip r:embed="rId2"/>
          <a:srcRect t="16615"/>
          <a:stretch/>
        </p:blipFill>
        <p:spPr>
          <a:xfrm>
            <a:off x="726341" y="316006"/>
            <a:ext cx="7678271" cy="4355368"/>
          </a:xfrm>
          <a:prstGeom prst="rect">
            <a:avLst/>
          </a:prstGeom>
        </p:spPr>
      </p:pic>
      <p:sp>
        <p:nvSpPr>
          <p:cNvPr id="7" name="Заголовок 4"/>
          <p:cNvSpPr>
            <a:spLocks noGrp="1"/>
          </p:cNvSpPr>
          <p:nvPr>
            <p:ph type="title"/>
          </p:nvPr>
        </p:nvSpPr>
        <p:spPr>
          <a:xfrm>
            <a:off x="1603562" y="0"/>
            <a:ext cx="5214098" cy="564776"/>
          </a:xfrm>
        </p:spPr>
        <p:txBody>
          <a:bodyPr>
            <a:noAutofit/>
          </a:bodyPr>
          <a:lstStyle/>
          <a:p>
            <a:r>
              <a:rPr lang="ru-RU" sz="2000" b="1" dirty="0">
                <a:solidFill>
                  <a:srgbClr val="C00000"/>
                </a:solidFill>
                <a:latin typeface="+mn-lt"/>
              </a:rPr>
              <a:t>Действие работников при неисправности ГУ</a:t>
            </a:r>
            <a:br>
              <a:rPr lang="ru-RU" sz="2000" b="1" dirty="0">
                <a:solidFill>
                  <a:srgbClr val="C00000"/>
                </a:solidFill>
                <a:latin typeface="+mn-lt"/>
              </a:rPr>
            </a:br>
            <a:endParaRPr lang="ru-RU" sz="2000" b="1" dirty="0">
              <a:solidFill>
                <a:srgbClr val="C00000"/>
              </a:solidFill>
              <a:latin typeface="+mn-lt"/>
            </a:endParaRPr>
          </a:p>
        </p:txBody>
      </p:sp>
    </p:spTree>
    <p:extLst>
      <p:ext uri="{BB962C8B-B14F-4D97-AF65-F5344CB8AC3E}">
        <p14:creationId xmlns:p14="http://schemas.microsoft.com/office/powerpoint/2010/main" val="3594691617"/>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527</TotalTime>
  <Words>2864</Words>
  <Application>Microsoft Office PowerPoint</Application>
  <PresentationFormat>Экран (4:3)</PresentationFormat>
  <Paragraphs>135</Paragraphs>
  <Slides>49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49</vt:i4>
      </vt:variant>
    </vt:vector>
  </HeadingPairs>
  <TitlesOfParts>
    <vt:vector size="54" baseType="lpstr">
      <vt:lpstr>Arial</vt:lpstr>
      <vt:lpstr>Calibri</vt:lpstr>
      <vt:lpstr>Calibri Light</vt:lpstr>
      <vt:lpstr>Times New Roman</vt:lpstr>
      <vt:lpstr>Тема Office</vt:lpstr>
      <vt:lpstr>ОАО "РЖД"</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Презентация PowerPoint</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Действие работников при неисправности ГУ </vt:lpstr>
      <vt:lpstr>Презентация PowerPoint</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Наталья</cp:lastModifiedBy>
  <cp:revision>143</cp:revision>
  <dcterms:created xsi:type="dcterms:W3CDTF">2020-04-22T10:21:16Z</dcterms:created>
  <dcterms:modified xsi:type="dcterms:W3CDTF">2025-12-17T12:45:43Z</dcterms:modified>
</cp:coreProperties>
</file>