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1" r:id="rId9"/>
    <p:sldId id="263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3 тема 1.3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Совместная перевозка с опасными грузами.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20542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Запрещается погрузка в один вагон или контейнер опасных грузов с разными, а также некоторых опасных грузов с одинаковыми классификационными шифрами, не разрешенных к совместной перевозке согласно «Таблице совместной перевозки опасных грузов» (приложение 4 «Правил перевозок опасных грузов по железным дорогам»).</a:t>
            </a:r>
          </a:p>
          <a:p>
            <a:pPr algn="just"/>
            <a:r>
              <a:rPr lang="ru-RU" dirty="0" smtClean="0"/>
              <a:t>В таблице совместной перевозки опасных грузов по горизонтали и вертикали указаны классификационные шифры. На пересечении двух классификационных шифров указан знак «+» или «-», которые обозначают:</a:t>
            </a:r>
          </a:p>
          <a:p>
            <a:pPr algn="just"/>
            <a:r>
              <a:rPr lang="ru-RU" dirty="0" smtClean="0"/>
              <a:t>«+» — разрешена совместная перевозка;</a:t>
            </a:r>
          </a:p>
          <a:p>
            <a:pPr algn="just"/>
            <a:r>
              <a:rPr lang="ru-RU" dirty="0" smtClean="0"/>
              <a:t>«-» — запрещена совместная перевозка.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Условия совместной перевозки опасных грузов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548680"/>
            <a:ext cx="8229600" cy="520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679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	Например, требуется перевезти в одном вагоне грузы: коллодий и серу. По «Алфавитному указателю» определяем классификационный шифр коллодия 3012, классификационный шифр серы 4113. В приложении 4 «Таблица совместной перевозки опасных грузов» на пересечении данных классификационных шифров указан знак «-», т.е. совместная перевозка запрещена.</a:t>
            </a:r>
          </a:p>
          <a:p>
            <a:pPr algn="just">
              <a:buNone/>
            </a:pPr>
            <a:r>
              <a:rPr lang="ru-RU" dirty="0" smtClean="0"/>
              <a:t>		Как исключение разрешается совместная перевозка </a:t>
            </a:r>
            <a:r>
              <a:rPr lang="ru-RU" dirty="0" err="1" smtClean="0"/>
              <a:t>повагонными</a:t>
            </a:r>
            <a:r>
              <a:rPr lang="ru-RU" dirty="0" smtClean="0"/>
              <a:t> отправками легковоспламеняющихся жидкостей класса 3 и кислот класса 8, входящих в комплект медицинского, ветеринарного и лабораторного оборудования. Легковоспламеняющиеся жидкости должны быть упакованы в герметичную тару (вместимость стеклянной тары не должна превышать 1 л) и помещены в плотные деревянные ящики с гнездами на всю высоту тары. Ящики при необходимости должны иметь горизонтальные прокладки и амортизаторы. Свободное пространство в гнездах и под крышкой ящиков заполняется негорючим прокладочным материалом.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Условия совместной перевозки опасных грузов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Стеклянная тара с кислотами должна быть закупорена притертыми стеклянными пробками, закрепленными предохранительными колпаками, и помещена в отдельные плотные деревянные ящики с гнездами. Гнезда ящиков обкладывают мягким негорючим материалом (шлаковата, кизельгур и др.). Не разрешается использовать бумагу, древесные стружки, опилки, солому и другие горючие и легковоспламеняющиеся материалы при упаковке кислот</a:t>
            </a:r>
            <a:r>
              <a:rPr lang="ru-RU" b="1" dirty="0" smtClean="0"/>
              <a:t>. Масса брутто ящика не должна превышать 50 кг.</a:t>
            </a:r>
          </a:p>
          <a:p>
            <a:pPr algn="just">
              <a:buNone/>
            </a:pPr>
            <a:r>
              <a:rPr lang="ru-RU" dirty="0" smtClean="0"/>
              <a:t>		При погрузке в вагоны грузовые места с кислотами ставятся в противоположную сторону от мест с легковоспламеняющимися жидкостями и горючими материалами. Все места должны быть плотно установлены друг к другу и прочно закреплены.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Условия совместной перевозки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577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Совместная перевозка в одном вагоне или контейнере опасных грузов с неопасными должна производиться в соответствии с «Таблицей возможной совместимости перевозки опасных грузов с неопасными грузами» (приложение 5 «Правил перевозок опасных грузов по железным дорогам»).</a:t>
            </a:r>
          </a:p>
          <a:p>
            <a:pPr algn="just"/>
            <a:r>
              <a:rPr lang="ru-RU" dirty="0" smtClean="0"/>
              <a:t>В этой таблице по горизонтали указаны классы и подклассы опасных грузов, а по вертикали — наименование неопасных грузов. На пересечении класса или подкласса и наименования груза указан знак «+» или «-», которые обозначают:</a:t>
            </a:r>
          </a:p>
          <a:p>
            <a:pPr algn="just"/>
            <a:r>
              <a:rPr lang="ru-RU" dirty="0" smtClean="0"/>
              <a:t>«+» — разрешена совместная перевозка;</a:t>
            </a:r>
          </a:p>
          <a:p>
            <a:pPr algn="just"/>
            <a:r>
              <a:rPr lang="ru-RU" dirty="0" smtClean="0"/>
              <a:t>«-» — запрещена совместная перевозка.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r>
              <a:rPr lang="ru-RU" b="1" dirty="0" smtClean="0"/>
              <a:t>Условия совместной перевозки в одном вагоне или контейнере опасных грузов с неопасными.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33392002"/>
              </p:ext>
            </p:extLst>
          </p:nvPr>
        </p:nvGraphicFramePr>
        <p:xfrm>
          <a:off x="285717" y="120474"/>
          <a:ext cx="8318730" cy="5840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5953">
                  <a:extLst>
                    <a:ext uri="{9D8B030D-6E8A-4147-A177-3AD203B41FA5}">
                      <a16:colId xmlns:a16="http://schemas.microsoft.com/office/drawing/2014/main" xmlns="" val="30966407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363943873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512971911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38823790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1292334723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2747180005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1685725562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174828209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62458475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3016543763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59345669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900559068"/>
                    </a:ext>
                  </a:extLst>
                </a:gridCol>
                <a:gridCol w="531985">
                  <a:extLst>
                    <a:ext uri="{9D8B030D-6E8A-4147-A177-3AD203B41FA5}">
                      <a16:colId xmlns:a16="http://schemas.microsoft.com/office/drawing/2014/main" xmlns="" val="1568516426"/>
                    </a:ext>
                  </a:extLst>
                </a:gridCol>
              </a:tblGrid>
              <a:tr h="5175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Наименование неопасных грузов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Классы опасных грузов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8262956"/>
                  </a:ext>
                </a:extLst>
              </a:tr>
              <a:tr h="129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6.1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28267075"/>
                  </a:ext>
                </a:extLst>
              </a:tr>
              <a:tr h="388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Растительные масла и жиры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521705669"/>
                  </a:ext>
                </a:extLst>
              </a:tr>
              <a:tr h="905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Пушно-меховые изделия, кожа и другие ценные грузы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18879475"/>
                  </a:ext>
                </a:extLst>
              </a:tr>
              <a:tr h="517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Писчебумажные изделия и книги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69224728"/>
                  </a:ext>
                </a:extLst>
              </a:tr>
              <a:tr h="646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Предметы электротехники и точной механики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222769620"/>
                  </a:ext>
                </a:extLst>
              </a:tr>
              <a:tr h="1293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Химико-фармацевтические, лекарственные, парфюмерно-косметические товары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997435394"/>
                  </a:ext>
                </a:extLst>
              </a:tr>
              <a:tr h="388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Домашние вещи, игрушки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197919224"/>
                  </a:ext>
                </a:extLst>
              </a:tr>
              <a:tr h="646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Продовольственные и хлебофуражные продукты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085997971"/>
                  </a:ext>
                </a:extLst>
              </a:tr>
              <a:tr h="388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Прочие неопасные грузы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+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070703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433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67132"/>
          </a:xfrm>
        </p:spPr>
        <p:txBody>
          <a:bodyPr/>
          <a:lstStyle/>
          <a:p>
            <a:pPr algn="just"/>
            <a:r>
              <a:rPr lang="ru-RU" dirty="0" smtClean="0"/>
              <a:t>Например, требуется перевезти в одном вагоне грузы: азот сжатый и книги. По «Алфавитному указателю» азот сжатый имеет классификационный шифр 2211, подкласс 2.2. По приложению 5 определяем возможность совместной перевозки. На пересечении подкласса и наименования груза указан знак «+», т.е. совместная перевозка разрешена.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r>
              <a:rPr lang="ru-RU" b="1" dirty="0" smtClean="0"/>
              <a:t>Условия совместной перевозки в одном вагоне или контейнере опасных грузов с неопасными.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Какие  основные требования предъявляются к совместной перевозки опасных грузов?</a:t>
            </a:r>
          </a:p>
          <a:p>
            <a:r>
              <a:rPr lang="ru-RU" dirty="0" smtClean="0"/>
              <a:t>2.Что обозначает знак «+» и знак «-» в «Таблице совместной перевозке опасных грузов»?</a:t>
            </a:r>
          </a:p>
          <a:p>
            <a:r>
              <a:rPr lang="ru-RU" dirty="0" smtClean="0"/>
              <a:t>3. Как должна выглядеть упаковка для легковоспламеняющихся жидкостей,  перевозимых в составе медицинского оборудования?</a:t>
            </a:r>
          </a:p>
          <a:p>
            <a:r>
              <a:rPr lang="ru-RU" dirty="0" smtClean="0"/>
              <a:t>4. Как осуществляется проверка совместимости опасных и неопасных грузов в одном вагоне?</a:t>
            </a:r>
          </a:p>
          <a:p>
            <a:r>
              <a:rPr lang="ru-RU" dirty="0" smtClean="0"/>
              <a:t>5. Какой знак указывает на разрешение совместной перевозки опасных грузов с неопасными?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Контрольные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7443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386</TotalTime>
  <Words>502</Words>
  <Application>Microsoft Office PowerPoint</Application>
  <PresentationFormat>Экран (4:3)</PresentationFormat>
  <Paragraphs>147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Совместная перевозка с опасными грузами. </vt:lpstr>
      <vt:lpstr>Условия совместной перевозки опасных грузов </vt:lpstr>
      <vt:lpstr>Слайд 3</vt:lpstr>
      <vt:lpstr>Условия совместной перевозки опасных грузов </vt:lpstr>
      <vt:lpstr>Условия совместной перевозки опасных грузов</vt:lpstr>
      <vt:lpstr>Условия совместной перевозки в одном вагоне или контейнере опасных грузов с неопасными.</vt:lpstr>
      <vt:lpstr>Слайд 7</vt:lpstr>
      <vt:lpstr>Условия совместной перевозки в одном вагоне или контейнере опасных грузов с неопасными.</vt:lpstr>
      <vt:lpstr>Контрольные вопросы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36</cp:revision>
  <dcterms:created xsi:type="dcterms:W3CDTF">2024-03-31T15:01:47Z</dcterms:created>
  <dcterms:modified xsi:type="dcterms:W3CDTF">2026-01-29T10:20:14Z</dcterms:modified>
</cp:coreProperties>
</file>