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7" r:id="rId6"/>
    <p:sldId id="264" r:id="rId7"/>
    <p:sldId id="265" r:id="rId8"/>
    <p:sldId id="266" r:id="rId9"/>
    <p:sldId id="268" r:id="rId10"/>
    <p:sldId id="270" r:id="rId11"/>
    <p:sldId id="269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404AC4-703E-4233-92BE-DC9D9D6B01A5}" v="384" dt="2024-06-26T08:38:25.0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82" autoAdjust="0"/>
    <p:restoredTop sz="94660"/>
  </p:normalViewPr>
  <p:slideViewPr>
    <p:cSldViewPr snapToGrid="0">
      <p:cViewPr varScale="1">
        <p:scale>
          <a:sx n="39" d="100"/>
          <a:sy n="39" d="100"/>
        </p:scale>
        <p:origin x="-132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0799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7274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22617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37117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3698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7622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0027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53355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87541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56952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41692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транспорт, на открытом воздухе, небо, железнодорожное полотно&#10;&#10;Автоматически созданное описание">
            <a:extLst>
              <a:ext uri="{FF2B5EF4-FFF2-40B4-BE49-F238E27FC236}">
                <a16:creationId xmlns:a16="http://schemas.microsoft.com/office/drawing/2014/main" xmlns="" id="{A357B8BF-B934-685A-66E8-2852834164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</a:blip>
          <a:srcRect t="9230" b="65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18711"/>
            <a:ext cx="9144000" cy="1663648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rgbClr val="FFFFFF"/>
                </a:solidFill>
              </a:rPr>
              <a:t>Роль железнодорожного транспорта в транспортной системе страны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612186"/>
            <a:ext cx="9144000" cy="12088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Тема 3.1 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65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Количественные показатели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4"/>
            <a:ext cx="10950146" cy="4698743"/>
          </a:xfrm>
        </p:spPr>
        <p:txBody>
          <a:bodyPr>
            <a:normAutofit fontScale="92500" lnSpcReduction="10000"/>
          </a:bodyPr>
          <a:lstStyle/>
          <a:p>
            <a:r>
              <a:rPr lang="ru-RU" sz="3000" b="1" dirty="0" smtClean="0"/>
              <a:t>Скорости движения:</a:t>
            </a:r>
            <a:endParaRPr lang="ru-RU" sz="3000" dirty="0" smtClean="0"/>
          </a:p>
          <a:p>
            <a:pPr lvl="0"/>
            <a:r>
              <a:rPr lang="ru-RU" sz="3000" b="1" dirty="0" smtClean="0"/>
              <a:t>Техническая</a:t>
            </a:r>
            <a:r>
              <a:rPr lang="ru-RU" sz="3000" dirty="0" smtClean="0"/>
              <a:t> - скорость без остановок</a:t>
            </a:r>
          </a:p>
          <a:p>
            <a:pPr lvl="0"/>
            <a:r>
              <a:rPr lang="ru-RU" sz="3000" b="1" dirty="0" smtClean="0"/>
              <a:t>Участковая</a:t>
            </a:r>
            <a:r>
              <a:rPr lang="ru-RU" sz="3000" dirty="0" smtClean="0"/>
              <a:t> - 38,3 км/ч (2022)</a:t>
            </a:r>
          </a:p>
          <a:p>
            <a:pPr lvl="0"/>
            <a:r>
              <a:rPr lang="ru-RU" sz="3000" b="1" dirty="0" smtClean="0"/>
              <a:t>Маршрутная</a:t>
            </a:r>
            <a:r>
              <a:rPr lang="ru-RU" sz="3000" dirty="0" smtClean="0"/>
              <a:t> - от формирования до расформирования</a:t>
            </a:r>
          </a:p>
          <a:p>
            <a:r>
              <a:rPr lang="ru-RU" sz="3000" b="1" dirty="0" smtClean="0"/>
              <a:t>Показатели использования подвижного состава:</a:t>
            </a:r>
            <a:endParaRPr lang="ru-RU" sz="3000" dirty="0" smtClean="0"/>
          </a:p>
          <a:p>
            <a:pPr lvl="0"/>
            <a:r>
              <a:rPr lang="ru-RU" sz="3000" b="1" dirty="0" smtClean="0"/>
              <a:t>Оборот вагона</a:t>
            </a:r>
            <a:r>
              <a:rPr lang="ru-RU" sz="3000" dirty="0" smtClean="0"/>
              <a:t> - время полного цикла работы</a:t>
            </a:r>
          </a:p>
          <a:p>
            <a:pPr lvl="0"/>
            <a:r>
              <a:rPr lang="ru-RU" sz="3000" b="1" dirty="0" smtClean="0"/>
              <a:t>Оборот локомотива</a:t>
            </a:r>
            <a:r>
              <a:rPr lang="ru-RU" sz="3000" dirty="0" smtClean="0"/>
              <a:t> - время обслуживания пары поездов</a:t>
            </a:r>
          </a:p>
          <a:p>
            <a:pPr lvl="0"/>
            <a:r>
              <a:rPr lang="ru-RU" sz="3000" b="1" dirty="0" smtClean="0"/>
              <a:t>Статическая нагрузка</a:t>
            </a:r>
            <a:r>
              <a:rPr lang="ru-RU" sz="3000" dirty="0" smtClean="0"/>
              <a:t> - тонн на вагон при погрузке</a:t>
            </a:r>
          </a:p>
          <a:p>
            <a:pPr lvl="0"/>
            <a:r>
              <a:rPr lang="ru-RU" sz="3000" b="1" dirty="0" smtClean="0"/>
              <a:t>Динамическая нагрузка</a:t>
            </a:r>
            <a:r>
              <a:rPr lang="ru-RU" sz="3000" dirty="0" smtClean="0"/>
              <a:t> - тонн на вагон в пути</a:t>
            </a:r>
          </a:p>
          <a:p>
            <a:pPr lvl="0"/>
            <a:r>
              <a:rPr lang="ru-RU" sz="3000" b="1" dirty="0" smtClean="0"/>
              <a:t>Производительность вагона</a:t>
            </a:r>
            <a:r>
              <a:rPr lang="ru-RU" sz="3000" dirty="0" smtClean="0"/>
              <a:t> - т·км на вагон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40258" y="543697"/>
            <a:ext cx="10552672" cy="5633266"/>
          </a:xfrm>
        </p:spPr>
        <p:txBody>
          <a:bodyPr>
            <a:normAutofit/>
          </a:bodyPr>
          <a:lstStyle/>
          <a:p>
            <a:r>
              <a:rPr lang="ru-RU" dirty="0" smtClean="0"/>
              <a:t>Кроме указанных количественных показателей работы железных дорог, применяют следующие, отражающие их работу:</a:t>
            </a:r>
          </a:p>
          <a:p>
            <a:r>
              <a:rPr lang="ru-RU" b="1" i="1" dirty="0" smtClean="0"/>
              <a:t>Ввоз </a:t>
            </a:r>
            <a:r>
              <a:rPr lang="ru-RU" dirty="0" smtClean="0"/>
              <a:t>– объем прибывающих на сеть (или ее часть) грузов (подлежат учету пробег до места выгрузки и непосредственно выгрузка);</a:t>
            </a:r>
          </a:p>
          <a:p>
            <a:r>
              <a:rPr lang="ru-RU" b="1" i="1" dirty="0" smtClean="0"/>
              <a:t>Вывоз</a:t>
            </a:r>
            <a:r>
              <a:rPr lang="ru-RU" dirty="0" smtClean="0"/>
              <a:t>- объем отправляемых за пределы сети (или ее части) грузов (подлежат учету непосредственно погрузка и пробег от места погрузки до выхода за пределы  сети или ее части);</a:t>
            </a:r>
          </a:p>
          <a:p>
            <a:r>
              <a:rPr lang="ru-RU" b="1" i="1" dirty="0" smtClean="0"/>
              <a:t>Транзит </a:t>
            </a:r>
            <a:r>
              <a:rPr lang="ru-RU" dirty="0" smtClean="0"/>
              <a:t>– перевозка, начальный и конечный пункты которой находятся за пределами сети (или ее части).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Качественные показатели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 данным на 2022: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4000" b="1" dirty="0" smtClean="0"/>
              <a:t>Средний вес грузового поезда:</a:t>
            </a:r>
            <a:r>
              <a:rPr lang="ru-RU" sz="4000" dirty="0" smtClean="0"/>
              <a:t> 4038 т</a:t>
            </a:r>
          </a:p>
          <a:p>
            <a:pPr lvl="0"/>
            <a:endParaRPr lang="ru-RU" sz="4000" b="1" dirty="0" smtClean="0"/>
          </a:p>
          <a:p>
            <a:pPr lvl="0"/>
            <a:r>
              <a:rPr lang="ru-RU" sz="4000" b="1" dirty="0" smtClean="0"/>
              <a:t>Среднесуточный </a:t>
            </a:r>
            <a:r>
              <a:rPr lang="ru-RU" sz="4000" b="1" dirty="0" smtClean="0"/>
              <a:t>пробег локомотива:</a:t>
            </a:r>
            <a:r>
              <a:rPr lang="ru-RU" sz="4000" dirty="0" smtClean="0"/>
              <a:t> 638,3 </a:t>
            </a:r>
            <a:r>
              <a:rPr lang="ru-RU" sz="4000" dirty="0" smtClean="0"/>
              <a:t>км</a:t>
            </a:r>
          </a:p>
          <a:p>
            <a:pPr lvl="0"/>
            <a:endParaRPr lang="ru-RU" sz="4000" dirty="0" smtClean="0"/>
          </a:p>
          <a:p>
            <a:pPr lvl="0"/>
            <a:r>
              <a:rPr lang="ru-RU" sz="4000" b="1" dirty="0" smtClean="0"/>
              <a:t>Производительность локомотива:</a:t>
            </a:r>
            <a:r>
              <a:rPr lang="ru-RU" sz="4000" dirty="0" smtClean="0"/>
              <a:t> 2126 т·км/</a:t>
            </a:r>
            <a:r>
              <a:rPr lang="ru-RU" sz="4000" dirty="0" err="1" smtClean="0"/>
              <a:t>лок</a:t>
            </a:r>
            <a:endParaRPr lang="ru-RU" sz="4000" dirty="0" smtClean="0"/>
          </a:p>
          <a:p>
            <a:endParaRPr lang="ru-RU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Экономические показатели: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0129" y="1825624"/>
            <a:ext cx="11392929" cy="5032375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Прибыль</a:t>
            </a:r>
            <a:r>
              <a:rPr lang="ru-RU" dirty="0" smtClean="0"/>
              <a:t> </a:t>
            </a:r>
            <a:r>
              <a:rPr lang="ru-RU" b="1" dirty="0" smtClean="0"/>
              <a:t>П</a:t>
            </a:r>
            <a:r>
              <a:rPr lang="ru-RU" dirty="0" smtClean="0"/>
              <a:t> выступает основным показателем в этой группе, характеризующим итоги хозяйственной деятельности железных дорог, и определяется вычитанием суммарных эксплуатационных расходов Э из суммарных доходов </a:t>
            </a:r>
            <a:r>
              <a:rPr lang="ru-RU" b="1" dirty="0" smtClean="0"/>
              <a:t>Д</a:t>
            </a:r>
            <a:r>
              <a:rPr lang="ru-RU" dirty="0" smtClean="0"/>
              <a:t>, то ест </a:t>
            </a:r>
            <a:r>
              <a:rPr lang="ru-RU" b="1" dirty="0" smtClean="0"/>
              <a:t>П=Д-Э.</a:t>
            </a:r>
            <a:endParaRPr lang="ru-RU" dirty="0" smtClean="0"/>
          </a:p>
          <a:p>
            <a:pPr algn="just"/>
            <a:r>
              <a:rPr lang="ru-RU" b="1" dirty="0" smtClean="0"/>
              <a:t>Себестоимость С </a:t>
            </a:r>
            <a:r>
              <a:rPr lang="ru-RU" dirty="0" smtClean="0"/>
              <a:t>вычитают по формуле</a:t>
            </a:r>
            <a:r>
              <a:rPr lang="ru-RU" b="1" dirty="0" smtClean="0"/>
              <a:t> С=Э:</a:t>
            </a:r>
            <a:r>
              <a:rPr lang="en-US" b="1" dirty="0" smtClean="0"/>
              <a:t>E</a:t>
            </a:r>
            <a:r>
              <a:rPr lang="en-US" b="1" baseline="-25000" dirty="0" smtClean="0"/>
              <a:t>l</a:t>
            </a:r>
            <a:r>
              <a:rPr lang="ru-RU" b="1" baseline="-25000" dirty="0" smtClean="0"/>
              <a:t>пр.</a:t>
            </a:r>
            <a:endParaRPr lang="ru-RU" dirty="0" smtClean="0"/>
          </a:p>
          <a:p>
            <a:pPr algn="just"/>
            <a:r>
              <a:rPr lang="ru-RU" b="1" dirty="0" smtClean="0"/>
              <a:t>Производительность </a:t>
            </a:r>
            <a:r>
              <a:rPr lang="ru-RU" b="1" dirty="0" err="1" smtClean="0"/>
              <a:t>Пр</a:t>
            </a:r>
            <a:r>
              <a:rPr lang="ru-RU" dirty="0" smtClean="0"/>
              <a:t> труда зависит от объема выполненной транспортной работы  от численности эксплуатационного штата Ш работников, выражается в приведенных тонно-километрах на 1 работника эксплуатационного штата и вычисляется по формуле </a:t>
            </a:r>
            <a:r>
              <a:rPr lang="ru-RU" b="1" dirty="0" err="1" smtClean="0"/>
              <a:t>Пр=</a:t>
            </a:r>
            <a:r>
              <a:rPr lang="ru-RU" b="1" dirty="0" smtClean="0"/>
              <a:t> </a:t>
            </a:r>
            <a:r>
              <a:rPr lang="en-US" b="1" dirty="0" smtClean="0"/>
              <a:t>E</a:t>
            </a:r>
            <a:r>
              <a:rPr lang="en-US" b="1" baseline="-25000" dirty="0" smtClean="0"/>
              <a:t>l</a:t>
            </a:r>
            <a:r>
              <a:rPr lang="ru-RU" b="1" baseline="-25000" dirty="0" err="1" smtClean="0"/>
              <a:t>пр</a:t>
            </a:r>
            <a:r>
              <a:rPr lang="ru-RU" b="1" dirty="0" smtClean="0"/>
              <a:t> : Ш</a:t>
            </a:r>
            <a:r>
              <a:rPr lang="ru-RU" b="1" dirty="0" smtClean="0"/>
              <a:t>.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Контрольные 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Какое место занимает железнодорожный транспорт в грузообороте России?</a:t>
            </a:r>
          </a:p>
          <a:p>
            <a:pPr lvl="0"/>
            <a:r>
              <a:rPr lang="ru-RU" dirty="0" smtClean="0"/>
              <a:t>Каковы основные преимущества железнодорожного транспорта?</a:t>
            </a:r>
          </a:p>
          <a:p>
            <a:pPr lvl="0"/>
            <a:r>
              <a:rPr lang="ru-RU" dirty="0" smtClean="0"/>
              <a:t>Что такое приведенная работа железнодорожного транспорта?</a:t>
            </a:r>
          </a:p>
          <a:p>
            <a:pPr lvl="0"/>
            <a:r>
              <a:rPr lang="ru-RU" dirty="0" smtClean="0"/>
              <a:t>Какие виды скоростей движения поездов различают?</a:t>
            </a:r>
          </a:p>
          <a:p>
            <a:pPr lvl="0"/>
            <a:r>
              <a:rPr lang="ru-RU" dirty="0" smtClean="0"/>
              <a:t>Чем отличается статическая нагрузка от динамической?</a:t>
            </a:r>
          </a:p>
          <a:p>
            <a:pPr lvl="0"/>
            <a:r>
              <a:rPr lang="ru-RU" dirty="0" smtClean="0"/>
              <a:t>Какие экономические показатели характеризуют работу железных дорог?</a:t>
            </a:r>
          </a:p>
          <a:p>
            <a:pPr lvl="0"/>
            <a:r>
              <a:rPr lang="ru-RU" dirty="0" smtClean="0"/>
              <a:t>Какова доля железнодорожного транспорта в мировом грузообороте?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0130" y="543697"/>
            <a:ext cx="11269362" cy="563326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Экономико-географические особенности нашей страны выдвигают железнодорожный транспорт на первый план в транспортной системе. Вытянутой главной хозяйственной полосы на несколько тысяч километров требует круглогодичного обеспечения массовых перевозок грузов в направлениях, которые водный транспорт не может обеспечить, прежде всего, из-за меридионального направления речных путей. Железнодорожный транспорт отличается регулярностью движения во все времена года и большой скоростью (по сравнению с водным транспортом), способностью осваивать массовые потоки грузов и пассажиров, низкой себестоимостью перевозок. Он принимает на себя основную часть потоков массовых грузов (угля, руды, леса, зерна, металла и т.д.). На долю железнодорожного </a:t>
            </a:r>
            <a:r>
              <a:rPr lang="ru-RU" smtClean="0"/>
              <a:t>транспорта приходи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9556" y="543697"/>
            <a:ext cx="11318789" cy="558383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 долю  железнодорожного транспорта приходится 37% грузооборота страны(2022) . 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сравнения: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Трубопроводный транспорт…………………………24,0%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Морской транспорт………………………….………….2,3%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Внутренний водный транспорт………………...……..5,9%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Автомобильный транспорт……………………………30,5%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Воздушный транспорт………………………………….0,3%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Доли в пассажирских перевозках, %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3124" y="1606378"/>
            <a:ext cx="10760676" cy="4570585"/>
          </a:xfrm>
        </p:spPr>
        <p:txBody>
          <a:bodyPr/>
          <a:lstStyle/>
          <a:p>
            <a:r>
              <a:rPr lang="ru-RU" dirty="0" smtClean="0"/>
              <a:t>Автобусный……………………………………………...50,1 </a:t>
            </a:r>
          </a:p>
          <a:p>
            <a:r>
              <a:rPr lang="ru-RU" dirty="0" smtClean="0"/>
              <a:t> Железнодорожный……………………………………...4,8</a:t>
            </a:r>
          </a:p>
          <a:p>
            <a:r>
              <a:rPr lang="ru-RU" dirty="0" smtClean="0"/>
              <a:t>Троллейбусный………………………………………....18,9 </a:t>
            </a:r>
          </a:p>
          <a:p>
            <a:r>
              <a:rPr lang="ru-RU" dirty="0" smtClean="0"/>
              <a:t>Трамвайный………………………………………….…..16,9 </a:t>
            </a:r>
          </a:p>
          <a:p>
            <a:r>
              <a:rPr lang="ru-RU" dirty="0" smtClean="0"/>
              <a:t>Метрополитенный………………………………….……8,7</a:t>
            </a:r>
          </a:p>
          <a:p>
            <a:r>
              <a:rPr lang="ru-RU" dirty="0" smtClean="0"/>
              <a:t>Таксомоторный……………………………………….….0,3</a:t>
            </a:r>
          </a:p>
          <a:p>
            <a:r>
              <a:rPr lang="ru-RU" dirty="0" smtClean="0"/>
              <a:t>Морской……………………………………………….…..0,1</a:t>
            </a:r>
          </a:p>
          <a:p>
            <a:r>
              <a:rPr lang="ru-RU" dirty="0" smtClean="0"/>
              <a:t>Внутренний водный…………………………………......0,1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Международное значение российских железных дорог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323069"/>
            <a:ext cx="10515600" cy="3853893"/>
          </a:xfrm>
        </p:spPr>
        <p:txBody>
          <a:bodyPr/>
          <a:lstStyle/>
          <a:p>
            <a:pPr lvl="0"/>
            <a:r>
              <a:rPr lang="ru-RU" dirty="0" smtClean="0"/>
              <a:t>Выполняют </a:t>
            </a:r>
            <a:r>
              <a:rPr lang="ru-RU" dirty="0" smtClean="0"/>
              <a:t>35% мирового грузооборота</a:t>
            </a:r>
          </a:p>
          <a:p>
            <a:pPr lvl="0"/>
            <a:r>
              <a:rPr lang="ru-RU" dirty="0" smtClean="0"/>
              <a:t>Обеспечивают 18% мирового пассажирооборота</a:t>
            </a:r>
          </a:p>
          <a:p>
            <a:pPr lvl="0"/>
            <a:r>
              <a:rPr lang="ru-RU" dirty="0" smtClean="0"/>
              <a:t>Имеют только 7% от мировой протяженности железных дорог</a:t>
            </a:r>
          </a:p>
          <a:p>
            <a:r>
              <a:rPr lang="ru-RU" dirty="0" smtClean="0"/>
              <a:t>В России осуществляют более 2/3 грузооборота и </a:t>
            </a:r>
            <a:r>
              <a:rPr lang="ru-RU" dirty="0" smtClean="0"/>
              <a:t>половину пассажирооборота 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Железнодорожный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1978" y="1729946"/>
            <a:ext cx="10661822" cy="4447017"/>
          </a:xfrm>
        </p:spPr>
        <p:txBody>
          <a:bodyPr/>
          <a:lstStyle/>
          <a:p>
            <a:pPr algn="just"/>
            <a:r>
              <a:rPr lang="ru-RU" dirty="0" smtClean="0"/>
              <a:t>Железнодорожный транспорт РФ представляет крупнейшую транспортную систему мира с высокой степенью интенсивности перевозного процесса. Он выполняет 35% мирового грузооборота и  около18% пассажирооборота при наличии 7% протяженности железных дорог мира. Российские железные дороги осуществляют более 2/3 грузооборота и половину пассажирооборота транспорта общего пользования во внутренних сооружениях, в то время как стоимость основных фондов железнодорожного транспорта в транспортной инфраструктуре – 1/31.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Преимущества железнодорожного транспорта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 smtClean="0"/>
              <a:t>Возможность строительства в любом направлении</a:t>
            </a:r>
          </a:p>
          <a:p>
            <a:pPr lvl="0"/>
            <a:r>
              <a:rPr lang="ru-RU" sz="3200" dirty="0" smtClean="0"/>
              <a:t>Высокая пропускная и провозная способность</a:t>
            </a:r>
          </a:p>
          <a:p>
            <a:pPr lvl="0"/>
            <a:r>
              <a:rPr lang="ru-RU" sz="3200" dirty="0" smtClean="0"/>
              <a:t>Независимость от времени года и погодных условий</a:t>
            </a:r>
          </a:p>
          <a:p>
            <a:pPr lvl="0"/>
            <a:r>
              <a:rPr lang="ru-RU" sz="3200" dirty="0" smtClean="0"/>
              <a:t>Способность перевозить разнообразные грузы массово</a:t>
            </a:r>
          </a:p>
          <a:p>
            <a:pPr lvl="0"/>
            <a:r>
              <a:rPr lang="ru-RU" sz="3200" dirty="0" smtClean="0"/>
              <a:t>Низкая себестоимость перевозок</a:t>
            </a:r>
          </a:p>
          <a:p>
            <a:pPr lvl="0"/>
            <a:r>
              <a:rPr lang="ru-RU" sz="3200" dirty="0" smtClean="0"/>
              <a:t>Более короткие маршруты по сравнению с водным транспортом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Недостатки железнодорожного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4000" dirty="0" smtClean="0"/>
              <a:t>Высокая потребность в капиталовложениях</a:t>
            </a:r>
          </a:p>
          <a:p>
            <a:pPr lvl="0"/>
            <a:r>
              <a:rPr lang="ru-RU" sz="4000" dirty="0" smtClean="0"/>
              <a:t>Значительные потребности в трудовых ресурсах</a:t>
            </a:r>
          </a:p>
          <a:p>
            <a:pPr lvl="0"/>
            <a:r>
              <a:rPr lang="ru-RU" sz="4000" dirty="0" smtClean="0"/>
              <a:t>Большой расход металла (130-200 т на 1 км пути)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5794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Основные показатели работы железных </a:t>
            </a:r>
            <a:r>
              <a:rPr lang="ru-RU" b="1" dirty="0" smtClean="0"/>
              <a:t>дорог.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Количественные: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421923"/>
            <a:ext cx="10515600" cy="4127157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Грузооборот </a:t>
            </a:r>
            <a:r>
              <a:rPr lang="ru-RU" b="1" dirty="0" smtClean="0"/>
              <a:t>(</a:t>
            </a:r>
            <a:r>
              <a:rPr lang="ru-RU" b="1" dirty="0" smtClean="0"/>
              <a:t>E*</a:t>
            </a:r>
            <a:r>
              <a:rPr lang="ru-RU" b="1" dirty="0" err="1" smtClean="0"/>
              <a:t>pl</a:t>
            </a:r>
            <a:r>
              <a:rPr lang="ru-RU" b="1" dirty="0" smtClean="0"/>
              <a:t>)</a:t>
            </a:r>
            <a:r>
              <a:rPr lang="ru-RU" dirty="0" smtClean="0"/>
              <a:t> - т·км/год</a:t>
            </a:r>
          </a:p>
          <a:p>
            <a:pPr lvl="0"/>
            <a:r>
              <a:rPr lang="ru-RU" b="1" dirty="0" smtClean="0"/>
              <a:t>Пассажирооборот (</a:t>
            </a:r>
            <a:r>
              <a:rPr lang="ru-RU" b="1" dirty="0" smtClean="0"/>
              <a:t>E*</a:t>
            </a:r>
            <a:r>
              <a:rPr lang="ru-RU" b="1" dirty="0" err="1" smtClean="0"/>
              <a:t>Al</a:t>
            </a:r>
            <a:r>
              <a:rPr lang="ru-RU" b="1" dirty="0" smtClean="0"/>
              <a:t>)</a:t>
            </a:r>
            <a:r>
              <a:rPr lang="ru-RU" dirty="0" smtClean="0"/>
              <a:t> - пасс·км/год</a:t>
            </a:r>
          </a:p>
          <a:p>
            <a:r>
              <a:rPr lang="ru-RU" b="1" dirty="0" smtClean="0"/>
              <a:t>Итоговая перевозная работа железнодорожного транспорта, </a:t>
            </a:r>
            <a:r>
              <a:rPr lang="ru-RU" dirty="0" smtClean="0"/>
              <a:t>количественно оценивающая его работу, определяется как приведенная сумма грузооборота и пассажирооборота, причем пассажирооборот предварительно умножают на коэффициент </a:t>
            </a:r>
            <a:r>
              <a:rPr lang="en-US" dirty="0" smtClean="0"/>
              <a:t>k</a:t>
            </a:r>
            <a:r>
              <a:rPr lang="ru-RU" dirty="0" smtClean="0"/>
              <a:t> перевода 1 </a:t>
            </a:r>
            <a:r>
              <a:rPr lang="ru-RU" dirty="0" err="1" smtClean="0"/>
              <a:t>пассажиро</a:t>
            </a:r>
            <a:r>
              <a:rPr lang="ru-RU" dirty="0" smtClean="0"/>
              <a:t> - километра в 1 тонно-километр:</a:t>
            </a:r>
          </a:p>
          <a:p>
            <a:r>
              <a:rPr lang="en-US" b="1" i="1" dirty="0" smtClean="0"/>
              <a:t>E</a:t>
            </a:r>
            <a:r>
              <a:rPr lang="en-US" b="1" i="1" baseline="-25000" dirty="0" smtClean="0"/>
              <a:t>l</a:t>
            </a:r>
            <a:r>
              <a:rPr lang="ru-RU" b="1" baseline="-25000" dirty="0" err="1" smtClean="0"/>
              <a:t>пр</a:t>
            </a:r>
            <a:r>
              <a:rPr lang="ru-RU" b="1" dirty="0" err="1" smtClean="0"/>
              <a:t>=</a:t>
            </a:r>
            <a:r>
              <a:rPr lang="en-US" b="1" i="1" dirty="0" err="1" smtClean="0"/>
              <a:t>E</a:t>
            </a:r>
            <a:r>
              <a:rPr lang="en-US" b="1" i="1" baseline="-25000" dirty="0" err="1" smtClean="0"/>
              <a:t>pl</a:t>
            </a:r>
            <a:r>
              <a:rPr lang="ru-RU" b="1" i="1" dirty="0" smtClean="0"/>
              <a:t>+</a:t>
            </a:r>
            <a:r>
              <a:rPr lang="en-US" b="1" i="1" dirty="0" err="1" smtClean="0"/>
              <a:t>kE</a:t>
            </a:r>
            <a:r>
              <a:rPr lang="en-US" b="1" i="1" baseline="-25000" dirty="0" err="1" smtClean="0"/>
              <a:t>AI</a:t>
            </a:r>
            <a:r>
              <a:rPr lang="ru-RU" b="1" i="1" baseline="-25000" dirty="0" smtClean="0"/>
              <a:t>,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366</Words>
  <Application>Microsoft Office PowerPoint</Application>
  <PresentationFormat>Произвольный</PresentationFormat>
  <Paragraphs>77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Роль железнодорожного транспорта в транспортной системе страны</vt:lpstr>
      <vt:lpstr>Слайд 2</vt:lpstr>
      <vt:lpstr>Слайд 3</vt:lpstr>
      <vt:lpstr>Доли в пассажирских перевозках, % : </vt:lpstr>
      <vt:lpstr>Международное значение российских железных дорог </vt:lpstr>
      <vt:lpstr>Железнодорожный транспорт</vt:lpstr>
      <vt:lpstr>Преимущества железнодорожного транспорта </vt:lpstr>
      <vt:lpstr>Недостатки железнодорожного транспорта</vt:lpstr>
      <vt:lpstr>Основные показатели работы железных дорог.  Количественные:</vt:lpstr>
      <vt:lpstr>Количественные показатели </vt:lpstr>
      <vt:lpstr>Слайд 11</vt:lpstr>
      <vt:lpstr>Качественные показатели  по данным на 2022: </vt:lpstr>
      <vt:lpstr>Экономические показатели:</vt:lpstr>
      <vt:lpstr>Контрольные вопросы: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163</cp:revision>
  <dcterms:created xsi:type="dcterms:W3CDTF">2024-06-26T08:04:04Z</dcterms:created>
  <dcterms:modified xsi:type="dcterms:W3CDTF">2026-02-17T09:39:11Z</dcterms:modified>
</cp:coreProperties>
</file>