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27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12  Тема 3.7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системы ДИСКОР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База данных состоит из большого числа таблиц, но основной является таблица, в которой содержатся значения показателей за все время хранения. Часть данных этой таблицы является первичными и без каких-либо изменений переписывается из различных комплексов (или вводится вручную), но большая часть является расчетными, которые заносятся в эту таблицу программами расчета, в том числе простое суммирование (по отделению, с начала месяца и т.п.). </a:t>
            </a:r>
          </a:p>
          <a:p>
            <a:r>
              <a:rPr lang="ru-RU" dirty="0" smtClean="0"/>
              <a:t>Для обеспечения одноразового сбора информации в ДИСКОР используется система передаточных файлов. В качестве таких файлов в основном выступают специально созданные структурированные текстовые файлы, для формирования которых разработаны программы в рамках комплексов задач. В качестве передаточных файлов также выступают таблицы </a:t>
            </a:r>
            <a:r>
              <a:rPr lang="ru-RU" dirty="0" err="1" smtClean="0"/>
              <a:t>Excel</a:t>
            </a:r>
            <a:r>
              <a:rPr lang="ru-RU" dirty="0" smtClean="0"/>
              <a:t>, выдаваемые некоторыми задачами в качестве отчетных форм.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/>
            <a:r>
              <a:rPr lang="ru-RU" dirty="0" smtClean="0"/>
              <a:t>В настоящее время передаточные файлы ДИСКОР формируются в комплексах АСОУП, ИОММ, ЕК ИОДВ, «Экспресс», АСУ вагонного хозяйства. </a:t>
            </a:r>
            <a:br>
              <a:rPr lang="ru-RU" dirty="0" smtClean="0"/>
            </a:br>
            <a:r>
              <a:rPr lang="ru-RU" dirty="0" smtClean="0"/>
              <a:t>В АСОУП все типовые отчетные показатели формируются только по НОД в виде сообщений дорожной части ДИСКОР с занесением показателей в соответствующую базу данных.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		</a:t>
            </a:r>
            <a:r>
              <a:rPr lang="ru-RU" b="1" i="1" dirty="0" smtClean="0"/>
              <a:t>Обеспечивает функционирование комплекса технологий:</a:t>
            </a:r>
            <a:endParaRPr lang="ru-RU" dirty="0" smtClean="0"/>
          </a:p>
          <a:p>
            <a:pPr algn="just"/>
            <a:r>
              <a:rPr lang="ru-RU" dirty="0" smtClean="0"/>
              <a:t>- Технология машинного учета вагонов резерва МПС России (РЕЗЕРВ)</a:t>
            </a:r>
          </a:p>
          <a:p>
            <a:pPr algn="just"/>
            <a:r>
              <a:rPr lang="ru-RU" dirty="0" smtClean="0"/>
              <a:t>- Технология машинного учета вагонов запаса МПС России (ЗАПАС)</a:t>
            </a:r>
          </a:p>
          <a:p>
            <a:pPr algn="just"/>
            <a:r>
              <a:rPr lang="ru-RU" dirty="0" smtClean="0"/>
              <a:t>- Технология машинного учета неисправных вагонов (Неисправность)</a:t>
            </a:r>
          </a:p>
          <a:p>
            <a:pPr algn="just"/>
            <a:r>
              <a:rPr lang="ru-RU" dirty="0" smtClean="0"/>
              <a:t>- Контроль наличия и состояния парка грузовых вагонов (Наличие)</a:t>
            </a:r>
          </a:p>
          <a:p>
            <a:pPr algn="just"/>
            <a:r>
              <a:rPr lang="ru-RU" dirty="0" smtClean="0"/>
              <a:t>- Обеспечение оперативного контроля и анализа нарушений сроков доставки грузов на базе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(КНСД)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	- Автоматизированное проставление кода станции выгрузки в натурном листе на порожние вагоны (АПСВ)</a:t>
            </a:r>
          </a:p>
          <a:p>
            <a:pPr algn="just"/>
            <a:r>
              <a:rPr lang="ru-RU" dirty="0" smtClean="0"/>
              <a:t>- Организация ремонта грузовых вагонов по фактически выполненному объёму работ (пробег в км) (ПРОБЕГ</a:t>
            </a:r>
          </a:p>
          <a:p>
            <a:pPr algn="just"/>
            <a:r>
              <a:rPr lang="ru-RU" dirty="0" smtClean="0"/>
              <a:t>- Анализ использования порожних вагонов рабочего парка на основе </a:t>
            </a:r>
            <a:r>
              <a:rPr lang="ru-RU" dirty="0" err="1" smtClean="0"/>
              <a:t>пономерного</a:t>
            </a:r>
            <a:r>
              <a:rPr lang="ru-RU" dirty="0" smtClean="0"/>
              <a:t> слежения (АПВ)</a:t>
            </a:r>
          </a:p>
          <a:p>
            <a:pPr algn="just"/>
            <a:r>
              <a:rPr lang="ru-RU" dirty="0" smtClean="0"/>
              <a:t>- Информационная технология машинного учёта наличия и работы с неисправными вагонами (в разрезе ВО), с выделением информации по собственным и арендованным вагонам, с учётом их дислокации и состояния (ТУННВ)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Информационная технология по </a:t>
            </a:r>
            <a:r>
              <a:rPr lang="ru-RU" dirty="0" err="1" smtClean="0"/>
              <a:t>пономерному</a:t>
            </a:r>
            <a:r>
              <a:rPr lang="ru-RU" dirty="0" smtClean="0"/>
              <a:t> прикреплению полувагонов, цистерн к заявкам на погрузку</a:t>
            </a:r>
          </a:p>
          <a:p>
            <a:r>
              <a:rPr lang="ru-RU" dirty="0" smtClean="0"/>
              <a:t>- Автоматизированная система регистрации, учёта и контроля за использованием арендованных вагонов (АРЕНДА)</a:t>
            </a:r>
          </a:p>
          <a:p>
            <a:r>
              <a:rPr lang="ru-RU" dirty="0" smtClean="0"/>
              <a:t>- Комплекс технологий и программного обеспечения межгосударственного и </a:t>
            </a:r>
            <a:r>
              <a:rPr lang="ru-RU" dirty="0" err="1" smtClean="0"/>
              <a:t>междорожного</a:t>
            </a:r>
            <a:r>
              <a:rPr lang="ru-RU" dirty="0" smtClean="0"/>
              <a:t> обмена, обеспечение взаиморасчетов и выверки баз данных дорожного и сетевого уровней (ППВ )</a:t>
            </a:r>
          </a:p>
          <a:p>
            <a:r>
              <a:rPr lang="ru-RU" dirty="0" smtClean="0"/>
              <a:t>- Обеспечение согласованной выдачи учетных данных о передаче вагонов по МДС (УПВ СОГ)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- Автоматизированная система управления станцией передачи вагонов по межгосударственным стыкам (АСУ СПВ)</a:t>
            </a:r>
          </a:p>
          <a:p>
            <a:r>
              <a:rPr lang="ru-RU" dirty="0" smtClean="0"/>
              <a:t>- Общесистемные средства ведения номерных вагонных моделей (ВМД)</a:t>
            </a:r>
          </a:p>
          <a:p>
            <a:r>
              <a:rPr lang="ru-RU" dirty="0" smtClean="0"/>
              <a:t>- Автоматизация составления отчетов о вагонных парках на основе ВМД (ОТЧЕТНОСТЬ)</a:t>
            </a:r>
          </a:p>
          <a:p>
            <a:r>
              <a:rPr lang="ru-RU" dirty="0" smtClean="0"/>
              <a:t>- Система контроля за подготовкой вагонов к перевозкам на ППВ, ППС и специализированных путях станций (ППВ-ППС)</a:t>
            </a:r>
          </a:p>
          <a:p>
            <a:r>
              <a:rPr lang="ru-RU" dirty="0" smtClean="0"/>
              <a:t>- Управление парком цистерн (АРМ ЦС)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- Автоматизированная информационная система для технических и сортировочных станций железных дорог на базе ПТК АСОУП (АИСТ)</a:t>
            </a:r>
          </a:p>
          <a:p>
            <a:pPr algn="just"/>
            <a:r>
              <a:rPr lang="ru-RU" dirty="0" smtClean="0"/>
              <a:t>- Расчет качественных показателей работы вагонных парков на основе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(КАЧПОКИ)</a:t>
            </a:r>
          </a:p>
          <a:p>
            <a:pPr algn="just"/>
            <a:r>
              <a:rPr lang="ru-RU" dirty="0" smtClean="0"/>
              <a:t>- Система определения технического состояния порожних </a:t>
            </a:r>
            <a:r>
              <a:rPr lang="ru-RU" dirty="0" err="1" smtClean="0"/>
              <a:t>полуваглнов</a:t>
            </a:r>
            <a:r>
              <a:rPr lang="ru-RU" dirty="0" smtClean="0"/>
              <a:t>, цистерн, крытых, платформ и годности их под погрузку</a:t>
            </a:r>
          </a:p>
          <a:p>
            <a:pPr algn="just"/>
            <a:r>
              <a:rPr lang="ru-RU" dirty="0" smtClean="0"/>
              <a:t>- Информационно-справочная система контроля за состоянием вагонных моделей дорожного уровня (ИСС КСВМД)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- Информационные технологии перевозок внешнеторговых грузов через морские порты и пограничные переходы (АИС ВТП)</a:t>
            </a:r>
          </a:p>
          <a:p>
            <a:pPr algn="just"/>
            <a:r>
              <a:rPr lang="ru-RU" dirty="0" smtClean="0"/>
              <a:t>- Система контроля за задержанными вагонами на пограничных станциях (АСУ КЗВ)</a:t>
            </a:r>
          </a:p>
          <a:p>
            <a:pPr algn="just"/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 с созданием вагонной модели подъездных путей дорожно-сетевого уровня, а также контроля за простоями вагонов на станциях погрузки/ выгрузки (КВПП)</a:t>
            </a:r>
          </a:p>
          <a:p>
            <a:pPr algn="just"/>
            <a:r>
              <a:rPr lang="ru-RU" dirty="0" smtClean="0"/>
              <a:t>- АРМ диспетчера по работе с вагонами (АРМ - ваг)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 Автоматизированная система контроля за продвижением выделенных родов вагонов и отдельных категорий поездов (УПРЕШ)</a:t>
            </a:r>
          </a:p>
          <a:p>
            <a:pPr algn="just"/>
            <a:r>
              <a:rPr lang="ru-RU" dirty="0" smtClean="0"/>
              <a:t>- Автоматизированная система регистрации, учета и контроля за использованием собственных вагонов (АБД СВ)</a:t>
            </a:r>
          </a:p>
          <a:p>
            <a:pPr algn="just"/>
            <a:r>
              <a:rPr lang="ru-RU" dirty="0" smtClean="0"/>
              <a:t>- Автоматизированный банк данных парка грузовых вагонов (АБД ПВ) </a:t>
            </a:r>
          </a:p>
          <a:p>
            <a:pPr algn="just"/>
            <a:r>
              <a:rPr lang="ru-RU" dirty="0" smtClean="0"/>
              <a:t>В системе поддерживаются в актуальном состоянии динамические вагонные модели дорог (ВМД) и сети (ВМС). Они обеспечивают полную сходимость данных по грузовой работе, общему и </a:t>
            </a:r>
            <a:r>
              <a:rPr lang="ru-RU" dirty="0" err="1" smtClean="0"/>
              <a:t>пономерному</a:t>
            </a:r>
            <a:r>
              <a:rPr lang="ru-RU" dirty="0" smtClean="0"/>
              <a:t> наличию вагонов грузового парка и составляющим его элементам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системе сформирована и поддерживается единая динамическая вагонная модель, обеспечивающая при однократном вводе данных об операциях с поездами, вагонами и грузами их многократное использование без привлечения дополнительных ручных затрат, что увеличивает достоверность информации и её сходимость в различных приложениях.</a:t>
            </a:r>
          </a:p>
          <a:p>
            <a:pPr algn="just"/>
            <a:r>
              <a:rPr lang="ru-RU" b="1" dirty="0" smtClean="0"/>
              <a:t> </a:t>
            </a:r>
            <a:r>
              <a:rPr lang="ru-RU" b="1" i="1" dirty="0" smtClean="0"/>
              <a:t>Исходные данные</a:t>
            </a:r>
            <a:r>
              <a:rPr lang="ru-RU" i="1" dirty="0" smtClean="0"/>
              <a:t>: </a:t>
            </a:r>
            <a:r>
              <a:rPr lang="ru-RU" dirty="0" smtClean="0"/>
              <a:t>сообщения о погрузке/выгрузке, постановке в поезд, продвижении, сдаче/приёму по </a:t>
            </a:r>
            <a:r>
              <a:rPr lang="ru-RU" dirty="0" err="1" smtClean="0"/>
              <a:t>внутридорожным</a:t>
            </a:r>
            <a:r>
              <a:rPr lang="ru-RU" dirty="0" smtClean="0"/>
              <a:t> и </a:t>
            </a:r>
            <a:r>
              <a:rPr lang="ru-RU" dirty="0" err="1" smtClean="0"/>
              <a:t>междорожным</a:t>
            </a:r>
            <a:r>
              <a:rPr lang="ru-RU" dirty="0" smtClean="0"/>
              <a:t> стыкам, об </a:t>
            </a:r>
            <a:r>
              <a:rPr lang="ru-RU" dirty="0" err="1" smtClean="0"/>
              <a:t>отстановке</a:t>
            </a:r>
            <a:r>
              <a:rPr lang="ru-RU" dirty="0" smtClean="0"/>
              <a:t>/изъятии в резерв, переводе в неисправные, видах ремонта, выводе из ремонта и других операциях с вагонами на полигоне дороги.</a:t>
            </a:r>
          </a:p>
          <a:p>
            <a:pPr algn="just"/>
            <a:r>
              <a:rPr lang="ru-RU" b="1" i="1" dirty="0" smtClean="0"/>
              <a:t>Выходные данные</a:t>
            </a:r>
            <a:r>
              <a:rPr lang="ru-RU" i="1" dirty="0" smtClean="0"/>
              <a:t>: </a:t>
            </a:r>
            <a:r>
              <a:rPr lang="ru-RU" dirty="0" smtClean="0"/>
              <a:t>оперативные данные о состоянии, дислокации, собственности, принадлежности, технических характеристиках вагона, об истории работы с вагоном, статистические, оперативные количественные и номерные справки, суточная отчётность по вагонным паркам.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609416"/>
            <a:ext cx="8001024" cy="524858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ДИСКОР</a:t>
            </a:r>
            <a:r>
              <a:rPr lang="ru-RU" dirty="0" smtClean="0"/>
              <a:t> представляет собой систему, связывающую комплексы АСОУП, ИОММ, «Экспресс», ЕК ИОДВ, а также различные средства программирования. На основе современных технологий («клиент-сервер» и </a:t>
            </a:r>
            <a:r>
              <a:rPr lang="ru-RU" dirty="0" err="1" smtClean="0"/>
              <a:t>Intranet</a:t>
            </a:r>
            <a:r>
              <a:rPr lang="ru-RU" dirty="0" smtClean="0"/>
              <a:t>) система </a:t>
            </a:r>
            <a:r>
              <a:rPr lang="ru-RU" dirty="0" smtClean="0"/>
              <a:t>ДИСКОР </a:t>
            </a:r>
            <a:r>
              <a:rPr lang="ru-RU" dirty="0" smtClean="0"/>
              <a:t>позволяет получить сведения об основных показателях </a:t>
            </a:r>
            <a:r>
              <a:rPr lang="ru-RU" dirty="0" smtClean="0"/>
              <a:t>работы </a:t>
            </a:r>
            <a:r>
              <a:rPr lang="ru-RU" dirty="0" smtClean="0"/>
              <a:t>дороги, таких как погрузка, выгрузка, работа подвижного состава, прием и сдача вагонов и т.п. Система предоставляет доступ к информации в форме выходных таблиц по дате формирования и названию документа, а также дает возможность проводить ретроспективный анализ показателей как в графической, так и в аналитической форме. </a:t>
            </a:r>
          </a:p>
          <a:p>
            <a:pPr algn="just">
              <a:buNone/>
            </a:pPr>
            <a:r>
              <a:rPr lang="ru-RU" dirty="0" smtClean="0"/>
              <a:t>		ДИСКОР функционирует на основе web-технологий, что существенно упрощает процесс установки и конфигурирования клиентских АРМ. В качестве универсального ПО используется программа просмотра </a:t>
            </a:r>
            <a:r>
              <a:rPr lang="ru-RU" dirty="0" err="1" smtClean="0"/>
              <a:t>web</a:t>
            </a:r>
            <a:r>
              <a:rPr lang="ru-RU" dirty="0" smtClean="0"/>
              <a:t> (например, MS </a:t>
            </a:r>
            <a:r>
              <a:rPr lang="ru-RU" dirty="0" err="1" smtClean="0"/>
              <a:t>Internet</a:t>
            </a:r>
            <a:r>
              <a:rPr lang="ru-RU" dirty="0" smtClean="0"/>
              <a:t> </a:t>
            </a:r>
            <a:r>
              <a:rPr lang="ru-RU" dirty="0" err="1" smtClean="0"/>
              <a:t>Explorer</a:t>
            </a:r>
            <a:r>
              <a:rPr lang="ru-RU" dirty="0" smtClean="0"/>
              <a:t>). Сами же программные модули и их настройки хранятся на сервере и устанавливаются пользователям по мере обновления версий автоматически.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Внедрение указанных технологий в промышленную эксплуатацию дает значительный производственный эффект:</a:t>
            </a:r>
          </a:p>
          <a:p>
            <a:pPr algn="just"/>
            <a:r>
              <a:rPr lang="ru-RU" dirty="0" smtClean="0"/>
              <a:t>- сокращается плата за пользование вагонами других стран. Достигнуто и постоянно поддерживается положительное сальдо в пользу РЖД при взаиморасчётах за совместное использование парка грузовых вагонов между железнодорожными администрациями стран СНГ и Балтии;</a:t>
            </a:r>
          </a:p>
          <a:p>
            <a:pPr algn="just"/>
            <a:r>
              <a:rPr lang="ru-RU" dirty="0" smtClean="0"/>
              <a:t>- уменьшаются штрафы за превышение сроков доставки грузов;</a:t>
            </a:r>
          </a:p>
          <a:p>
            <a:pPr algn="just"/>
            <a:r>
              <a:rPr lang="ru-RU" dirty="0" smtClean="0"/>
              <a:t>- увеличиваются межремонтные пробеги по отдельным родам подвижного состава, сокращаются объемы ремонта;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- обеспечивается в реальном масштабе времени </a:t>
            </a:r>
            <a:r>
              <a:rPr lang="ru-RU" dirty="0" err="1" smtClean="0"/>
              <a:t>пономерной</a:t>
            </a:r>
            <a:r>
              <a:rPr lang="ru-RU" dirty="0" smtClean="0"/>
              <a:t> контроль за работой и продвижением наиболее дефицитных родов подвижного состава - </a:t>
            </a:r>
            <a:r>
              <a:rPr lang="ru-RU" dirty="0" err="1" smtClean="0"/>
              <a:t>глуходонных</a:t>
            </a:r>
            <a:r>
              <a:rPr lang="ru-RU" dirty="0" smtClean="0"/>
              <a:t> полувагонов, Возросли доходы за счёт удовлетворения различных заявок клиентов и представления им информации о дислокации и продвижении интересующих их грузов;</a:t>
            </a:r>
          </a:p>
          <a:p>
            <a:pPr algn="just"/>
            <a:r>
              <a:rPr lang="ru-RU" dirty="0" smtClean="0"/>
              <a:t>- обеспечивается «прозрачность» наличия и состояния вагонов резерва и запаса;</a:t>
            </a:r>
          </a:p>
          <a:p>
            <a:pPr algn="just"/>
            <a:r>
              <a:rPr lang="ru-RU" dirty="0" smtClean="0"/>
              <a:t>- автоматизирована подготовка отчётно-статистических форм о грузовой работе и работе вагонных парков (формы ГО-1, 2, 3, 4, ДО-1, 2, 3, 15, 39 и т. д.), что привело к отмене ручных методов сбора и обработки этих данных, повышению их достоверности.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Доступ к функциям системы ДИСКОР осуществляется посредством клиентской части системы. Одной из основных возможностей системы является разработка и предоставление пользователю ежедневно обновляемых выходных форм.</a:t>
            </a:r>
            <a:br>
              <a:rPr lang="ru-RU" dirty="0" smtClean="0"/>
            </a:b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1773397"/>
            <a:ext cx="7401579" cy="458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Для просмотра форм пользователю достаточно в главном окне программы выбрать необходимую форму и нажать на кнопку «Запрос» или «</a:t>
            </a:r>
            <a:r>
              <a:rPr lang="ru-RU" dirty="0" err="1" smtClean="0"/>
              <a:t>Excel</a:t>
            </a:r>
            <a:r>
              <a:rPr lang="ru-RU" dirty="0" smtClean="0"/>
              <a:t>»: форма будет открыта в новом окне программы (</a:t>
            </a:r>
            <a:r>
              <a:rPr lang="ru-RU" dirty="0" err="1" smtClean="0"/>
              <a:t>wee</a:t>
            </a:r>
            <a:r>
              <a:rPr lang="ru-RU" dirty="0" smtClean="0"/>
              <a:t> или </a:t>
            </a:r>
            <a:r>
              <a:rPr lang="ru-RU" dirty="0" err="1" smtClean="0"/>
              <a:t>Excel</a:t>
            </a:r>
            <a:r>
              <a:rPr lang="ru-RU" dirty="0" smtClean="0"/>
              <a:t>). Для создания форм используются специализированные прикладные средства, схожие с широко распространенными программами создания электронных таблиц. Основным отличием является возможность использования в расчетных формулах значений из базы данных ДИСКОР, а также их производных (среднесуточное, накопительное и т.п.). Язык написания форм основан на языке ДИСКОР </a:t>
            </a:r>
            <a:r>
              <a:rPr lang="ru-RU" dirty="0" err="1" smtClean="0"/>
              <a:t>mainframe</a:t>
            </a:r>
            <a:r>
              <a:rPr lang="ru-RU" dirty="0" smtClean="0"/>
              <a:t>, что позволяет технологам, имеющим опыт работы с ДИСКОР на </a:t>
            </a:r>
            <a:r>
              <a:rPr lang="ru-RU" dirty="0" err="1" smtClean="0"/>
              <a:t>mainframe</a:t>
            </a:r>
            <a:r>
              <a:rPr lang="ru-RU" dirty="0" smtClean="0"/>
              <a:t>, разрабатывать формы для этой системы.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ru-RU" dirty="0" smtClean="0"/>
              <a:t>Справочник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7196166" cy="51698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Одной из возможностей системы ДИСКОР является функция справочника. Эта функция позволяет оперативно получать информацию о значении того или иного показателя (или групп показателей), а также проводить анализ иерархии показателей.</a:t>
            </a:r>
          </a:p>
          <a:p>
            <a:pPr algn="just"/>
            <a:r>
              <a:rPr lang="ru-RU" dirty="0" smtClean="0"/>
              <a:t>Кроме просмотра значений и анализа показателей справочник предоставляет возможность создания выходных форм путем группировки результатов расчета различных показателей. Созданные формы можно сохранять в личных формах для дальнейшей доработки.</a:t>
            </a:r>
          </a:p>
          <a:p>
            <a:pPr algn="just"/>
            <a:r>
              <a:rPr lang="ru-RU" dirty="0" smtClean="0"/>
              <a:t>Для создания и редактирования древовидного списка показателей, применяемого в формах «Анализ», «Личные формы» и «Справочник», используется специализированная программа. Данная программа позволяет поставить в соответствие понятному для пользователя названию (к примеру — «Погружено вагонов по ДЦС-1») формулу на языке ДИСКОР. При этом существует возможность объединять показатели в логические иерархии для облегчения их поиска и формирования выходных форм в справочнике.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комплекс технических средств системы ДИСКОР входят: </a:t>
            </a:r>
            <a:br>
              <a:rPr lang="ru-RU" dirty="0" smtClean="0"/>
            </a:br>
            <a:r>
              <a:rPr lang="ru-RU" dirty="0" smtClean="0"/>
              <a:t>- система телеобработки данных (СТД);</a:t>
            </a:r>
          </a:p>
          <a:p>
            <a:r>
              <a:rPr lang="ru-RU" dirty="0" smtClean="0"/>
              <a:t>- концентратор информации (шлюз СТД);</a:t>
            </a:r>
          </a:p>
          <a:p>
            <a:pPr algn="just"/>
            <a:r>
              <a:rPr lang="ru-RU" dirty="0" smtClean="0"/>
              <a:t>- концентратор информации локальной сети (шлюз ЛВС);</a:t>
            </a:r>
            <a:br>
              <a:rPr lang="ru-RU" dirty="0" smtClean="0"/>
            </a:br>
            <a:r>
              <a:rPr lang="ru-RU" dirty="0" smtClean="0"/>
              <a:t>- сервер баз данных, www-сервер;</a:t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 err="1" smtClean="0"/>
              <a:t>маршрутизатор</a:t>
            </a:r>
            <a:r>
              <a:rPr lang="ru-RU" dirty="0" smtClean="0"/>
              <a:t> СТД-Л ВС.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Комплекс программных средств ДИСКОР включает в себя следующие модули:</a:t>
            </a:r>
          </a:p>
          <a:p>
            <a:r>
              <a:rPr lang="ru-RU" dirty="0" smtClean="0"/>
              <a:t>-программы формирования вводимых макетов и файла передачи на ПЭВМ;</a:t>
            </a:r>
          </a:p>
          <a:p>
            <a:r>
              <a:rPr lang="ru-RU" dirty="0" smtClean="0"/>
              <a:t>- программа настройки системы ДИСКОР;</a:t>
            </a:r>
          </a:p>
          <a:p>
            <a:r>
              <a:rPr lang="ru-RU" dirty="0" smtClean="0"/>
              <a:t>- программа получения макетов ДИСКОР;</a:t>
            </a:r>
          </a:p>
          <a:p>
            <a:r>
              <a:rPr lang="ru-RU" dirty="0" smtClean="0"/>
              <a:t>- программа преобразования и внесения макетов в базу данных;</a:t>
            </a:r>
          </a:p>
          <a:p>
            <a:r>
              <a:rPr lang="ru-RU" dirty="0" smtClean="0"/>
              <a:t>- программа получения, преобразования и загрузки в базу данных файла, генерации и печати отчета АИГ;</a:t>
            </a:r>
          </a:p>
          <a:p>
            <a:r>
              <a:rPr lang="ru-RU" dirty="0" smtClean="0"/>
              <a:t>- программа печати;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программа получения, преобразования и загрузки в базу данных информации ОКПВ -программа просмотра базы данных ДИСКОР;</a:t>
            </a:r>
          </a:p>
          <a:p>
            <a:r>
              <a:rPr lang="ru-RU" dirty="0" smtClean="0"/>
              <a:t>-программа описания получаемых макетов;</a:t>
            </a:r>
          </a:p>
          <a:p>
            <a:r>
              <a:rPr lang="ru-RU" dirty="0" smtClean="0"/>
              <a:t>-программа создания выходных форм ДИСКОР;</a:t>
            </a:r>
          </a:p>
          <a:p>
            <a:r>
              <a:rPr lang="ru-RU" dirty="0" smtClean="0"/>
              <a:t>-программа настройки дерева показателей ДИСКОР;</a:t>
            </a:r>
          </a:p>
          <a:p>
            <a:r>
              <a:rPr lang="ru-RU" dirty="0" smtClean="0"/>
              <a:t>-серверная часть программы генерации выходных форм и выдачи показателей ДИСКОР;</a:t>
            </a:r>
          </a:p>
          <a:p>
            <a:r>
              <a:rPr lang="ru-RU" dirty="0" smtClean="0"/>
              <a:t>-клиентская часть генерации выходных форм и выдачи показателей ДИСКОР.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43050"/>
            <a:ext cx="578647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2864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	Система является открытой как для разработки новых форм, так и для добавления новых функциональных возможностей. Первое возможно за счет использования специализированных средств разработки выходных форм и гибкой настройки клиентского программного обеспечения, второе — за счет предоставления разработчику специализированного программного интерфейса. В качестве примера можно привести интеграцию системы публикации выходных форм ДИСКОР с системой </a:t>
            </a:r>
            <a:r>
              <a:rPr lang="ru-RU" dirty="0" err="1" smtClean="0"/>
              <a:t>mainframe</a:t>
            </a:r>
            <a:r>
              <a:rPr lang="ru-RU" dirty="0" smtClean="0"/>
              <a:t>. В настоящее время система публикации ДИСКОР функционирует как расширение системы ДИСКОР, что позволяет пользователю из одного программного средства получать доступ как к данным ДИСКОР, так и к входным формам ДИСКОР на </a:t>
            </a:r>
            <a:r>
              <a:rPr lang="ru-RU" dirty="0" err="1" smtClean="0"/>
              <a:t>mainframe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Основная цель системы ДИСКОР - совершенствование оперативного управления работой железных дорог на основе более эффективного использования пропускной способности участков и подвижного состава. Характерной особенностью системы является возможность запроса в любой момент времени любой справки, характеризующей работу того или иного участка.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Область применения и назначения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Комплекс задач управления парком грузовых вагонов на полигоне дороги с разложением по отделениям и станциям: контроль за состоянием, наличием, продвижением вагонов. Обеспечение информацией о вагонообороте и номерном наличии, состоянии, принадлежности, собственности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08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Наиболее важными задачами системы являются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543824" cy="5143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1) двух - и трехдневный прогноз подвода поездов и вагонов к стыковым пунктам дороги;</a:t>
            </a:r>
          </a:p>
          <a:p>
            <a:pPr algn="just"/>
            <a:r>
              <a:rPr lang="ru-RU" dirty="0" smtClean="0"/>
              <a:t>2) укрупненное моделирование перевозочного процесса на полигоне дороги, выдача прогноза работы ее подразделений;</a:t>
            </a:r>
          </a:p>
          <a:p>
            <a:pPr algn="just"/>
            <a:r>
              <a:rPr lang="ru-RU" dirty="0" smtClean="0"/>
              <a:t>3) текущее планирование поездной работы на полигоне дороги;</a:t>
            </a:r>
          </a:p>
          <a:p>
            <a:pPr algn="just"/>
            <a:r>
              <a:rPr lang="ru-RU" dirty="0" smtClean="0"/>
              <a:t>4) текущее планирование работы основных сортировочных станций на </a:t>
            </a:r>
            <a:r>
              <a:rPr lang="ru-RU" dirty="0" err="1" smtClean="0"/>
              <a:t>три-шести-часовые</a:t>
            </a:r>
            <a:r>
              <a:rPr lang="ru-RU" dirty="0" smtClean="0"/>
              <a:t> периоды;</a:t>
            </a:r>
          </a:p>
          <a:p>
            <a:pPr algn="just"/>
            <a:r>
              <a:rPr lang="ru-RU" dirty="0" smtClean="0"/>
              <a:t>5) укрупненное моделирование перевозочного процесса на сети дорог и выдача прогноза объемов работы и заданий на 7-дневный период с более детальным выделением первых суток.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390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Функции и задачи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		</a:t>
            </a:r>
            <a:r>
              <a:rPr lang="ru-RU" i="1" dirty="0" smtClean="0"/>
              <a:t>Основные функции и задачи системы:</a:t>
            </a:r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а) контроль парка вагонов; </a:t>
            </a:r>
          </a:p>
          <a:p>
            <a:pPr algn="just"/>
            <a:r>
              <a:rPr lang="ru-RU" dirty="0" smtClean="0"/>
              <a:t>б) формирование отчётности по вагонным паркам; </a:t>
            </a:r>
          </a:p>
          <a:p>
            <a:pPr algn="just"/>
            <a:r>
              <a:rPr lang="ru-RU" dirty="0" smtClean="0"/>
              <a:t>в) номерное слежение за состоянием и дислокацией вагонов;</a:t>
            </a:r>
          </a:p>
          <a:p>
            <a:pPr algn="just"/>
            <a:r>
              <a:rPr lang="ru-RU" dirty="0" smtClean="0"/>
              <a:t> г</a:t>
            </a:r>
            <a:r>
              <a:rPr lang="ru-RU" dirty="0" smtClean="0"/>
              <a:t>) </a:t>
            </a:r>
            <a:r>
              <a:rPr lang="ru-RU" dirty="0" smtClean="0"/>
              <a:t>оперативный розыск вагонов по номерам; </a:t>
            </a:r>
          </a:p>
          <a:p>
            <a:pPr algn="just"/>
            <a:r>
              <a:rPr lang="ru-RU" dirty="0" err="1" smtClean="0"/>
              <a:t>д</a:t>
            </a:r>
            <a:r>
              <a:rPr lang="ru-RU" dirty="0" smtClean="0"/>
              <a:t>) </a:t>
            </a:r>
            <a:r>
              <a:rPr lang="ru-RU" dirty="0" smtClean="0"/>
              <a:t>история работы с вагоном на полигоне дороги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Функции и задачи системы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Этот комплекс позволяет осуществлять контроль за:</a:t>
            </a:r>
          </a:p>
          <a:p>
            <a:pPr algn="just"/>
            <a:r>
              <a:rPr lang="ru-RU" dirty="0" smtClean="0"/>
              <a:t>- использованием вагонов стран СНГ и Балтии;</a:t>
            </a:r>
          </a:p>
          <a:p>
            <a:pPr algn="just"/>
            <a:r>
              <a:rPr lang="ru-RU" dirty="0" smtClean="0"/>
              <a:t>- за соблюдением сроков доставки грузов;</a:t>
            </a:r>
          </a:p>
          <a:p>
            <a:pPr algn="just"/>
            <a:r>
              <a:rPr lang="ru-RU" dirty="0" smtClean="0"/>
              <a:t>-· за работой межгосударственных стыков;</a:t>
            </a:r>
          </a:p>
          <a:p>
            <a:pPr algn="just"/>
            <a:r>
              <a:rPr lang="ru-RU" dirty="0" smtClean="0"/>
              <a:t>-· наличием вагонов на подъездных путях;</a:t>
            </a:r>
          </a:p>
          <a:p>
            <a:pPr algn="just"/>
            <a:r>
              <a:rPr lang="ru-RU" dirty="0" smtClean="0"/>
              <a:t>-· за дислокацией порожних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Система </a:t>
            </a:r>
            <a:r>
              <a:rPr lang="ru-RU" b="1" dirty="0" smtClean="0"/>
              <a:t>ДИСКОР</a:t>
            </a:r>
            <a:r>
              <a:rPr lang="ru-RU" dirty="0" smtClean="0"/>
              <a:t> состоит из трех подзадач:</a:t>
            </a:r>
          </a:p>
          <a:p>
            <a:r>
              <a:rPr lang="ru-RU" dirty="0" smtClean="0"/>
              <a:t>1) </a:t>
            </a:r>
            <a:r>
              <a:rPr lang="ru-RU" b="1" dirty="0" smtClean="0"/>
              <a:t>АДС</a:t>
            </a:r>
            <a:r>
              <a:rPr lang="ru-RU" dirty="0" smtClean="0"/>
              <a:t> (автоматизированная информационно-справочная система управления эксплуатационной работой);</a:t>
            </a:r>
          </a:p>
          <a:p>
            <a:r>
              <a:rPr lang="ru-RU" dirty="0" smtClean="0"/>
              <a:t>2) </a:t>
            </a:r>
            <a:r>
              <a:rPr lang="ru-RU" b="1" dirty="0" smtClean="0"/>
              <a:t>КППВ</a:t>
            </a:r>
            <a:r>
              <a:rPr lang="ru-RU" dirty="0" smtClean="0"/>
              <a:t> (контроль за погрузкой промышленными предприятиями);</a:t>
            </a:r>
          </a:p>
          <a:p>
            <a:r>
              <a:rPr lang="ru-RU" dirty="0" smtClean="0"/>
              <a:t>3)</a:t>
            </a:r>
            <a:r>
              <a:rPr lang="ru-RU" b="1" dirty="0" smtClean="0"/>
              <a:t> ИСС ВТГ</a:t>
            </a:r>
            <a:r>
              <a:rPr lang="ru-RU" dirty="0" smtClean="0"/>
              <a:t> (информационно-справочная система внешнеторговых грузов).</a:t>
            </a:r>
            <a:br>
              <a:rPr lang="ru-RU" dirty="0" smtClean="0"/>
            </a:br>
            <a:r>
              <a:rPr lang="ru-RU" dirty="0" smtClean="0"/>
              <a:t>База данных ДИСКОР предназначена для хранения не первичных событий (например, погрузка конкретного вагона), а уже агрегированных данных (в основном отчетных показателей). Для идентификации данных введено понятие «показатель». Каждому показателю присвоен условный номер (в диапазоне от 0 до 32000), кроме того, он может </a:t>
            </a:r>
            <a:r>
              <a:rPr lang="ru-RU" dirty="0" err="1" smtClean="0"/>
              <a:t>бытъ</a:t>
            </a:r>
            <a:r>
              <a:rPr lang="ru-RU" dirty="0" smtClean="0"/>
              <a:t> уточнен четырьмя дополнительными характеристиками (не считая ответной даты).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235</TotalTime>
  <Words>1285</Words>
  <PresentationFormat>Экран (4:3)</PresentationFormat>
  <Paragraphs>125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Изящная</vt:lpstr>
      <vt:lpstr>Задачи системы ДИСКОР</vt:lpstr>
      <vt:lpstr>Общие сведения</vt:lpstr>
      <vt:lpstr>Общие сведения</vt:lpstr>
      <vt:lpstr>Общие сведения</vt:lpstr>
      <vt:lpstr>Область применения и назначения</vt:lpstr>
      <vt:lpstr>Наиболее важными задачами системы являются</vt:lpstr>
      <vt:lpstr>Функции и задачи системы</vt:lpstr>
      <vt:lpstr>Функции и задачи системы</vt:lpstr>
      <vt:lpstr>Состав и структура базы данных</vt:lpstr>
      <vt:lpstr>Состав и структура базы данных</vt:lpstr>
      <vt:lpstr>Состав и структура базы данных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Выходные формы</vt:lpstr>
      <vt:lpstr>Выходные формы</vt:lpstr>
      <vt:lpstr>Выходные формы</vt:lpstr>
      <vt:lpstr>Справочник ДИСКОР</vt:lpstr>
      <vt:lpstr>Комплекс технических и программных средств</vt:lpstr>
      <vt:lpstr>Комплекс технических и программных средств</vt:lpstr>
      <vt:lpstr>Комплекс технических и программных средств</vt:lpstr>
      <vt:lpstr>Комплекс технических и программных средств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10</cp:revision>
  <dcterms:created xsi:type="dcterms:W3CDTF">2024-06-26T14:13:30Z</dcterms:created>
  <dcterms:modified xsi:type="dcterms:W3CDTF">2026-02-13T12:03:37Z</dcterms:modified>
</cp:coreProperties>
</file>