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v4ik" initials="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206A5-787F-4D38-A1A0-4ED6F84C68E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FC9D8-3F3A-4DD3-A2DB-371C7E0518EF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"Производственное освещение. Виды и системы освещения. Нормы освещения. Измерение освещенности на рабочем месте"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28150" y="4562475"/>
            <a:ext cx="2679700" cy="1173162"/>
          </a:xfrm>
        </p:spPr>
        <p:txBody>
          <a:bodyPr>
            <a:normAutofit fontScale="90000" lnSpcReduction="20000"/>
          </a:bodyPr>
          <a:lstStyle/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преподователь по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Охране труда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Быкова И.В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700" y="1470025"/>
            <a:ext cx="10515600" cy="435133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 спроектированное производственное освещение — это триединый результат: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Безопасность труда.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Здоровье персонала.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Экономическая эффективность предприятия.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норм и регулярный контроль освещённости — обязательное требование охраны труда и основа для создания современного, продуктивного рабочего места.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-178594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производственного освещения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500" y="726340"/>
            <a:ext cx="10515600" cy="435133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Ключевая цель: Обеспечение оптимальных условий зрительной работы для безопасности, сохранения здоровья и высокой работоспособности человека.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Безопасность: Предотвращение травм и аварий (четкая видимость опасных зон, движущихся частей, сигналов).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Здоровье: Сохранение зрения, снижение утомляемости, профилактика профессиональных заболеваний (например, миопии).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Эффективность: Повышение качества и точности работы, рост производительности труда.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Комфорт: Создание благоприятной психофизиологической обстановки.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3955991"/>
            <a:ext cx="4645025" cy="280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3954988"/>
            <a:ext cx="4838700" cy="280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100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 источнику света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100" y="10382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Естественное: Освещение солнцем (прямым и рассеянным светом).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 Физиологически оптимально, экономично.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 Непостоянство (зависит от времени суток, погоды, сезона).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Искусственное: Освещение электрическими источниками света (лампы).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Преимущества: Стабильность, возможность создания любых условий.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 Затраты на электроэнергию, неправильный подбор может навредить.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Совмещённое: Естественное + искусственное. Применяется, когда естественного света недостаточно по нормам.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4191000"/>
            <a:ext cx="3373519" cy="202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4190999"/>
            <a:ext cx="3594924" cy="202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106" y="4190999"/>
            <a:ext cx="3537794" cy="202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-168275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 назначению (функциям)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898524"/>
            <a:ext cx="7632700" cy="5260976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Рабочее: Обязательное освещение рабочих мест, зон производства и проходов. Основной вид.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Аварийное: Включается при отказе рабочего освещения для безопасной эвакуации (минимальная норма: 5% от рабочего, но не менее 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внутри, 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территории). Делится на: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Эвакуационное (для выхода людей).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Освещение безопасности (для продолжения работ, где их остановка опасна).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Охранное: Освещение территории по периметру в нерабочее время (не менее 0,5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уровне земли).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Дежурное: Освещение в нерабочее время (может быть отключено).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00" y="733424"/>
            <a:ext cx="3696970" cy="2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00" y="3002729"/>
            <a:ext cx="3696970" cy="246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07" y="4902590"/>
            <a:ext cx="3010693" cy="177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107" y="4902590"/>
            <a:ext cx="2909093" cy="178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-117475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освещение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300" y="936625"/>
            <a:ext cx="10515600" cy="435133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Определение: Равномерное освещение всего помещения.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Общее равномерное (светильники размещены вверху равномерно). Для помещений с однотипными работами.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Общее локализованное (светильники размещены с учётом расположения оборудования). Для помещений с зонами разной точности работ.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Применение: В цехах, офисах открытой планировки, складах.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3584574"/>
            <a:ext cx="6089650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3584574"/>
            <a:ext cx="5493419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00" y="-193675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Комбинированное освещение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200" y="1025525"/>
            <a:ext cx="614680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Определение: Сочетание общего освещения (обеспечивает фон, 10-15% нормы) и местного освещения (светильник у конкретного рабочего места для создания требуемой нормы).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правило: Только местное освещение применять запрещено из-за опасной резкой разницы яркостей.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Применение: На рабочих местах, требующих высокой точности (станки, лабораторные столы, чертёжные доски).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469106"/>
            <a:ext cx="4581878" cy="309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3693206"/>
            <a:ext cx="4581878" cy="305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4101247"/>
            <a:ext cx="4581878" cy="264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36550"/>
            <a:ext cx="8661400" cy="942975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освещения. Основные нормативные документы. Ключевые нормируемые показатели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368425"/>
            <a:ext cx="11658600" cy="4117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СП 52.13330.2016 "Естественное и искусственное освещение" (актуализированная редакция СНиП 23-05-95) — основной документ в РФ.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СанПиН 1.2.3685-21 (по гигиеническим нормативам).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Межгосударственный стандарт ГОСТ 55710-2021 "Освещение рабочих мест внутри зданий. Нормы и методы измерений".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Освещённость (E,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люкс): Количество светового потока, падающего на единицу площади. Основной нормируемый параметр.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ослеплённости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ед.): Критерий оценки слепящего действия осветительной установки.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пульсации освещённости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%): Мерцание света (особенно важно для работы с движущимися объектами, за ПК).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Цветопередача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индекс): Способность источника света передавать цвета объектов.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700" y="-263526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Измерение освещённости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500" y="758825"/>
            <a:ext cx="10515600" cy="4351338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 для измерения — люксметр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работы: Свет попадает на фотоэлемент, возникает фототок, пропорциональный освещённости. Стрелочный или цифровой индикатор показывает значение в люксах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Состав: Основной блок и выносной фотодатчик (часто на гибком проводе для точечных замеров).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Важно: Для корректного измерения спектральная чувствительность датчика должна быть близка к чувствительности человеческого глаза (кривой видности).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3225800"/>
            <a:ext cx="285035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00" y="3397250"/>
            <a:ext cx="30861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измерений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141922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Подготовка: Проверить исправность люксметра. Установить на него фотодатчик (если он выносной).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План: Составить план помещения с размещением рабочих мест и светильников.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Измерение общего освещения: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Датчик располагается в горизонтальной плоскости на высоте рабочей поверхности (обычно 0,8 м от пола).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Замеры проводятся в характерных точках (в центре, под светильниками, между ними, в удалённых углах).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средняя освещённость по помещению.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Измерение комбинированного освещения: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Измеряется освещённость только от общего света (местный светильник выключается).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измеряется освещённость от общего + местного света.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Фиксация и оценка: Данные заносятся в протокол. Рассчитанная средняя освещённость сравнивается с нормативным значением для данного вида работ.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4936</Words>
  <Application>WPS Presentation</Application>
  <PresentationFormat>Широкоэкранный</PresentationFormat>
  <Paragraphs>89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SimSun</vt:lpstr>
      <vt:lpstr>Wingdings</vt:lpstr>
      <vt:lpstr>Times New Roman</vt:lpstr>
      <vt:lpstr>Microsoft YaHei</vt:lpstr>
      <vt:lpstr>Arial Unicode MS</vt:lpstr>
      <vt:lpstr>Calibri Light</vt:lpstr>
      <vt:lpstr>Calibri</vt:lpstr>
      <vt:lpstr>Тема Office</vt:lpstr>
      <vt:lpstr>Тема: "Производственное освещение. Виды и системы освещения. Нормы освещения. Измерение освещенности на рабочем месте"</vt:lpstr>
      <vt:lpstr>Роль производственного освещения</vt:lpstr>
      <vt:lpstr>Классификация по источнику света</vt:lpstr>
      <vt:lpstr>Классификация по назначению (функциям)</vt:lpstr>
      <vt:lpstr>Общее освещение</vt:lpstr>
      <vt:lpstr>Комбинированное освещение</vt:lpstr>
      <vt:lpstr>Нормы освещения. Основные нормативные документы. Ключевые нормируемые показатели</vt:lpstr>
      <vt:lpstr>Измерение освещённости</vt:lpstr>
      <vt:lpstr>Порядок проведения измерений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"Производственное освещение. Виды и системы освещения. Нормы освещения. Измерение освещенности на рабочем месте"</dc:title>
  <dc:creator>Vov4ik</dc:creator>
  <cp:lastModifiedBy>User</cp:lastModifiedBy>
  <cp:revision>8</cp:revision>
  <dcterms:created xsi:type="dcterms:W3CDTF">2026-01-27T09:46:00Z</dcterms:created>
  <dcterms:modified xsi:type="dcterms:W3CDTF">2026-02-11T12:09:26Z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CED248C7F85D4EEE99BF92D2B3B7A916_13</vt:lpwstr>
  </property>
  <property fmtid="{D5CDD505-2E9C-101B-9397-08002B2CF9AE}" pid="3" name="KSOProductBuildVer">
    <vt:lpwstr>1049-12.2.0.23196</vt:lpwstr>
  </property>
</Properties>
</file>