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307" r:id="rId4"/>
    <p:sldId id="308" r:id="rId5"/>
    <p:sldId id="282" r:id="rId6"/>
    <p:sldId id="309" r:id="rId7"/>
    <p:sldId id="310" r:id="rId8"/>
    <p:sldId id="311" r:id="rId9"/>
    <p:sldId id="312" r:id="rId10"/>
    <p:sldId id="283" r:id="rId11"/>
    <p:sldId id="284" r:id="rId12"/>
    <p:sldId id="285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27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/>
          </a:bodyPr>
          <a:lstStyle/>
          <a:p>
            <a:r>
              <a:rPr lang="ru-RU" dirty="0" smtClean="0"/>
              <a:t>Комплексная система автоматизированных рабочих мест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143380"/>
            <a:ext cx="7406640" cy="135732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10 Тема 3.5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Комплексная система автоматизированных рабочих мест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 Практически на любой станции может быть использован отдельно взятый компонент КСАРМ:</a:t>
            </a:r>
          </a:p>
          <a:p>
            <a:pPr algn="just"/>
            <a:r>
              <a:rPr lang="ru-RU" dirty="0" smtClean="0"/>
              <a:t>- АРМ технической конторы;</a:t>
            </a:r>
          </a:p>
          <a:p>
            <a:pPr algn="just"/>
            <a:r>
              <a:rPr lang="ru-RU" dirty="0" smtClean="0"/>
              <a:t>- АРМ дежурного по станции;</a:t>
            </a:r>
          </a:p>
          <a:p>
            <a:pPr algn="just"/>
            <a:r>
              <a:rPr lang="ru-RU" dirty="0" smtClean="0"/>
              <a:t>- АРМ товарного кассира;</a:t>
            </a:r>
          </a:p>
          <a:p>
            <a:pPr algn="just"/>
            <a:r>
              <a:rPr lang="ru-RU" dirty="0" smtClean="0"/>
              <a:t>- Электронная почта" и др.</a:t>
            </a:r>
          </a:p>
          <a:p>
            <a:pPr algn="just">
              <a:buNone/>
            </a:pPr>
            <a:r>
              <a:rPr lang="ru-RU" dirty="0" smtClean="0"/>
              <a:t>		Функциональная и техническая структура КСАРМ допускает  практически любое размещение автоматизируемых рабочих мест на территории станции (на станциях УЗЛА), одновременное использование нескольких однотипных </a:t>
            </a:r>
            <a:r>
              <a:rPr lang="ru-RU" dirty="0" err="1" smtClean="0"/>
              <a:t>АРМов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Проектные решения по KCAРM/CC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3429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КСАРМ функционирует в условиях информационного взаимодействия АРМ между собой и с АСОУП.</a:t>
            </a:r>
          </a:p>
          <a:p>
            <a:pPr algn="just">
              <a:buNone/>
            </a:pPr>
            <a:r>
              <a:rPr lang="ru-RU" dirty="0" smtClean="0"/>
              <a:t>		КСАРМ - это набор автоматизированных рабочих мест на станциях, объединенных между собой средствами связи и функционирующих как единое целое.</a:t>
            </a:r>
          </a:p>
          <a:p>
            <a:pPr algn="just">
              <a:buNone/>
            </a:pPr>
            <a:r>
              <a:rPr lang="ru-RU" dirty="0" smtClean="0"/>
              <a:t>		К основным АРМ  относятся:</a:t>
            </a:r>
          </a:p>
          <a:p>
            <a:pPr algn="just"/>
            <a:r>
              <a:rPr lang="ru-RU" dirty="0" smtClean="0"/>
              <a:t>- АРМ оператора ПОИ ДСП (АРМ ДСП);</a:t>
            </a:r>
          </a:p>
          <a:p>
            <a:pPr algn="just"/>
            <a:r>
              <a:rPr lang="ru-RU" dirty="0" smtClean="0"/>
              <a:t>- АРМ технического конторщика (АРМ ТК);</a:t>
            </a:r>
          </a:p>
          <a:p>
            <a:pPr algn="just"/>
            <a:r>
              <a:rPr lang="ru-RU" dirty="0" smtClean="0"/>
              <a:t>- АРМ оператора при маневровом диспетчере (АРМ ДСП);</a:t>
            </a:r>
          </a:p>
          <a:p>
            <a:pPr algn="just"/>
            <a:r>
              <a:rPr lang="ru-RU" dirty="0" smtClean="0"/>
              <a:t>- АРМ дежурного по горке ( АРМ ДСПГ );</a:t>
            </a:r>
          </a:p>
          <a:p>
            <a:pPr algn="just"/>
            <a:r>
              <a:rPr lang="ru-RU" dirty="0" smtClean="0"/>
              <a:t>- АРМ товарного кассира ( АРМ ТВК );</a:t>
            </a:r>
          </a:p>
          <a:p>
            <a:pPr algn="just"/>
            <a:r>
              <a:rPr lang="ru-RU" dirty="0" smtClean="0"/>
              <a:t>- АРМ оперативного руководителя станции (АРМ ДС).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Связь АРМ между собой и АСОУП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Для организации связи АРМ между собой и с АСОУП, подключения ПК возможно использование концентратора информации (КИ) на базе ПЭВМ. При небольшом количестве каналов связи возможно совмещение в одной ЭВМ Сервера Приложений и Концентратора Информации.</a:t>
            </a:r>
          </a:p>
          <a:p>
            <a:pPr algn="just">
              <a:buNone/>
            </a:pPr>
            <a:r>
              <a:rPr lang="ru-RU" dirty="0" smtClean="0"/>
              <a:t>		Для небольших станций имеется вариант КСАРМ, позволяющий обходиться без КИ, а в некоторых случаях и без СП.</a:t>
            </a:r>
          </a:p>
          <a:p>
            <a:pPr algn="just">
              <a:buNone/>
            </a:pPr>
            <a:r>
              <a:rPr lang="ru-RU" dirty="0" smtClean="0"/>
              <a:t>		Основным принципом, положенным в основу проектирования КСАРМ, является принцип автоматизации служебных функций работника станции на базе персональной ЭВМ, находящейся в распоряжении соответствующего работника. В распоряжение каждого работника даны полные средства форматного, логического, перекрестного и прочих видов контроля.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принцип автоматизации служебных функций работника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7239000" cy="46698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Реализация этого принципа позволяет обеспечить:</a:t>
            </a:r>
          </a:p>
          <a:p>
            <a:pPr algn="just"/>
            <a:r>
              <a:rPr lang="ru-RU" dirty="0" smtClean="0"/>
              <a:t>- информационное взаимодействие оператора и ЭВМ в наиболее удобном режиме - </a:t>
            </a:r>
            <a:r>
              <a:rPr lang="ru-RU" dirty="0" err="1" smtClean="0"/>
              <a:t>режиме</a:t>
            </a:r>
            <a:r>
              <a:rPr lang="ru-RU" dirty="0" smtClean="0"/>
              <a:t> интерактивного обмена информацией;</a:t>
            </a:r>
          </a:p>
          <a:p>
            <a:pPr algn="just"/>
            <a:r>
              <a:rPr lang="ru-RU" dirty="0" smtClean="0"/>
              <a:t>- более высокую скорость ввода информации в ЭВМ и получения информационных сообщений от ПЭВМ;</a:t>
            </a:r>
          </a:p>
          <a:p>
            <a:pPr algn="just"/>
            <a:r>
              <a:rPr lang="ru-RU" dirty="0" smtClean="0"/>
              <a:t>- высокий уровень достоверности информации, вводимой в персональную ЭВМ и передаваемой в АСОУП;</a:t>
            </a:r>
          </a:p>
          <a:p>
            <a:pPr algn="just"/>
            <a:r>
              <a:rPr lang="ru-RU" dirty="0" smtClean="0"/>
              <a:t>- подготовку технологических документов и ввод информации об эксплуатационных операциях на станции параллельно с осуществлением самих операций;</a:t>
            </a:r>
          </a:p>
          <a:p>
            <a:pPr algn="just"/>
            <a:r>
              <a:rPr lang="ru-RU" dirty="0" smtClean="0"/>
              <a:t>- полноту информации, используемой для решения задач в рамках КСАРМ и передаваемой в АСОУП.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Автоматизированное рабочее место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900" dirty="0" smtClean="0"/>
              <a:t>Наличие фрагментов Баз Данных на ПЭВМ каждого рабочего места и предварительная "подкачка" информации в эти Базы в соответствии с установленным технологическим процессом позволяет обеспечить практически мгновенную реакцию (1-4 сек) на запрос или заказ некоторой функции, исполняемые на его собственной ПЭВМ, или 5-10 сек для запроса на другие АРМ сети ПЭВМ. Запросы последнего типа для структуры КСАРМ достаточно редки.</a:t>
            </a:r>
          </a:p>
          <a:p>
            <a:pPr algn="just">
              <a:buNone/>
            </a:pPr>
            <a:r>
              <a:rPr lang="ru-RU" sz="2900" dirty="0" smtClean="0"/>
              <a:t>		Гибкая система телекоммуникации позволяет поддерживать практически любые физические среды передачи данных (от 50 бит/с до 15000 бит/с для последовательных портов и выше при условии  использования сетевых средств). Наличие различных протоколов и «шлюзового» программного обеспечения позволяет объединить в систему разнородные каналы связи и связевое оборудование и тем самым при необходимости создать "интерсети" из любого количества фрагментов ЛС основе </a:t>
            </a:r>
            <a:r>
              <a:rPr lang="ru-RU" sz="2900" dirty="0" err="1" smtClean="0"/>
              <a:t>EtherNet</a:t>
            </a:r>
            <a:r>
              <a:rPr lang="ru-RU" sz="2900" dirty="0" smtClean="0"/>
              <a:t> и традиционных железнодорожных сетей. Это позволяет строить интегрированную систему для станций с наличием нескольких относительно самостоятельных сортировочных систем, парков, грузовых районов и распространить ее на группу станций в УЗЛЕ.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Потери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Потери Баз Данных в отдельных рабочих местах, связанные с выходом из строя ПЭВМ (или ее отдельных узлов), необходимостью замены ПЭВМ при модернизациях и профилактике, разрушением информации по причине заражения "вирусами", а также недостоверность Баз Данных по причине отдельных сбоев, нарушения связи в сети, некорректного восстановления входных/выходных очередей в узлах КСАРМ контролируются средствами взаимодействия и восполняются системой дублирования и восстановления Баз Данных.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КСАРМ/СС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Структурно КСАРМ - это набор указанных выше </a:t>
            </a:r>
            <a:r>
              <a:rPr lang="ru-RU" dirty="0" err="1" smtClean="0"/>
              <a:t>АРМов</a:t>
            </a:r>
            <a:r>
              <a:rPr lang="ru-RU" dirty="0" smtClean="0"/>
              <a:t> объединенных каналами связи между собой и с  АСОУП.</a:t>
            </a:r>
          </a:p>
          <a:p>
            <a:pPr algn="just">
              <a:buNone/>
            </a:pPr>
            <a:r>
              <a:rPr lang="ru-RU" dirty="0" smtClean="0"/>
              <a:t>		АРМ НСИ встроен в каждый АРМ.</a:t>
            </a:r>
          </a:p>
          <a:p>
            <a:pPr algn="just">
              <a:buNone/>
            </a:pPr>
            <a:r>
              <a:rPr lang="ru-RU" dirty="0" smtClean="0"/>
              <a:t>		Кроме указанных структурных единиц в состав КСАРМ входят ПК, устанавливаемые на исполнительных постах или рабочих местах отдельных должностных лиц на  станции.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pPr algn="ctr"/>
            <a:r>
              <a:rPr lang="ru-RU" dirty="0" smtClean="0"/>
              <a:t>Установка ПК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ПК могут устанавливаться:</a:t>
            </a:r>
          </a:p>
          <a:p>
            <a:pPr algn="just"/>
            <a:r>
              <a:rPr lang="ru-RU" dirty="0" smtClean="0"/>
              <a:t>- на постах списывания составов поездов;</a:t>
            </a:r>
          </a:p>
          <a:p>
            <a:pPr algn="just"/>
            <a:r>
              <a:rPr lang="ru-RU" dirty="0" smtClean="0"/>
              <a:t>- на рабочем месте маневрового диспетчера;</a:t>
            </a:r>
          </a:p>
          <a:p>
            <a:pPr algn="just"/>
            <a:r>
              <a:rPr lang="ru-RU" dirty="0" smtClean="0"/>
              <a:t>- на рабочем месте дежурного по горке и маневрового диспетчера;</a:t>
            </a:r>
          </a:p>
          <a:p>
            <a:pPr algn="just"/>
            <a:r>
              <a:rPr lang="ru-RU" dirty="0" smtClean="0"/>
              <a:t>- на постах </a:t>
            </a:r>
            <a:r>
              <a:rPr lang="ru-RU" dirty="0" err="1" smtClean="0"/>
              <a:t>расцепщиков</a:t>
            </a:r>
            <a:r>
              <a:rPr lang="ru-RU" dirty="0" smtClean="0"/>
              <a:t> вагонов и операторов тормозных позиций;</a:t>
            </a:r>
          </a:p>
          <a:p>
            <a:pPr algn="just"/>
            <a:r>
              <a:rPr lang="ru-RU" dirty="0" smtClean="0"/>
              <a:t>- на постах регулировщиков скорости движения отцепов ("башмачников");</a:t>
            </a:r>
          </a:p>
          <a:p>
            <a:pPr algn="just"/>
            <a:r>
              <a:rPr lang="ru-RU" dirty="0" smtClean="0"/>
              <a:t>- в помещении группы учета (у </a:t>
            </a:r>
            <a:r>
              <a:rPr lang="ru-RU" dirty="0" err="1" smtClean="0"/>
              <a:t>сведениста</a:t>
            </a:r>
            <a:r>
              <a:rPr lang="ru-RU" dirty="0" smtClean="0"/>
              <a:t>) станции;</a:t>
            </a:r>
          </a:p>
          <a:p>
            <a:pPr algn="just"/>
            <a:r>
              <a:rPr lang="ru-RU" dirty="0" smtClean="0"/>
              <a:t>- в информационном центре станции (у информатора);</a:t>
            </a:r>
          </a:p>
          <a:p>
            <a:pPr algn="just"/>
            <a:r>
              <a:rPr lang="ru-RU" dirty="0" smtClean="0"/>
              <a:t>- в помещении военизированной охраны;         </a:t>
            </a:r>
          </a:p>
          <a:p>
            <a:pPr algn="just"/>
            <a:r>
              <a:rPr lang="ru-RU" dirty="0" smtClean="0"/>
              <a:t> - в пункте технического осмотра вагонов и др.</a:t>
            </a:r>
          </a:p>
          <a:p>
            <a:pPr algn="just">
              <a:buNone/>
            </a:pPr>
            <a:r>
              <a:rPr lang="ru-RU" dirty="0" smtClean="0"/>
              <a:t>		Взаимосвязь между отдельными структурными элементами системы, а так  же между </a:t>
            </a:r>
            <a:r>
              <a:rPr lang="ru-RU" dirty="0" err="1" smtClean="0"/>
              <a:t>КСАРМом</a:t>
            </a:r>
            <a:r>
              <a:rPr lang="ru-RU" dirty="0" smtClean="0"/>
              <a:t> и АСОУП осуществляется через Сервер Приложений и/или концентратор информации, т.е. любое сообщение, поступающее в КСАРМ извне, сначала поступает в СП.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Взаимосвязь между </a:t>
            </a:r>
            <a:r>
              <a:rPr lang="ru-RU" dirty="0" err="1" smtClean="0"/>
              <a:t>КСАРМом</a:t>
            </a:r>
            <a:r>
              <a:rPr lang="ru-RU" dirty="0" smtClean="0"/>
              <a:t> и АСОУП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Аналогично, сообщение, передаваемое любым внутренним абонентом в АСОУП, сначала поступает в СП.</a:t>
            </a:r>
          </a:p>
          <a:p>
            <a:pPr algn="just">
              <a:buNone/>
            </a:pPr>
            <a:r>
              <a:rPr lang="ru-RU" dirty="0" smtClean="0"/>
              <a:t>		Самостоятельным компонентом КСАРМ является локальная сеть ( ЛС) передачи данных, которая может быть построена на базе стандартных последовательных каналов связи или на базе сетей фирмы </a:t>
            </a:r>
            <a:r>
              <a:rPr lang="ru-RU" dirty="0" err="1" smtClean="0"/>
              <a:t>Novell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	Передача данных между АСОУП и КСАРМ, как правило, осуществляется по одному выделенному телефонному каналу связи с использованием алгоритма АП-70.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функции структурных элементов КСАРМ/СС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78634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	Концентратор информации (КИ) обеспечивает:</a:t>
            </a:r>
            <a:endParaRPr lang="ru-RU" dirty="0" smtClean="0"/>
          </a:p>
          <a:p>
            <a:r>
              <a:rPr lang="ru-RU" dirty="0" smtClean="0"/>
              <a:t>-	подключение ПК для связи с АСОУП;</a:t>
            </a:r>
          </a:p>
          <a:p>
            <a:r>
              <a:rPr lang="ru-RU" dirty="0" smtClean="0"/>
              <a:t>-	подключение к себе ПЭВМ КСАРМ/СС для обеспечения их связи</a:t>
            </a:r>
          </a:p>
          <a:p>
            <a:r>
              <a:rPr lang="ru-RU" dirty="0" smtClean="0"/>
              <a:t>между собой, с АСОУП и с телеграфными аппаратами;</a:t>
            </a:r>
          </a:p>
          <a:p>
            <a:r>
              <a:rPr lang="ru-RU" dirty="0" smtClean="0"/>
              <a:t>- подключение телеграфных аппаратов;</a:t>
            </a:r>
          </a:p>
          <a:p>
            <a:r>
              <a:rPr lang="ru-RU" dirty="0" smtClean="0"/>
              <a:t>-	связь с АСОУП по алгоритму АП-70;</a:t>
            </a:r>
          </a:p>
          <a:p>
            <a:r>
              <a:rPr lang="ru-RU" dirty="0" smtClean="0"/>
              <a:t>-	связь с другими КИ или аналогичными системами по алгоритму АП-70, протоколу КСАРМ 3.1, многоточие или локальной сети;</a:t>
            </a:r>
          </a:p>
          <a:p>
            <a:r>
              <a:rPr lang="ru-RU" dirty="0" smtClean="0"/>
              <a:t>-	графическую оболочку, выдающую состояние каналов и отражающую процесс работы КИ;</a:t>
            </a:r>
          </a:p>
          <a:p>
            <a:r>
              <a:rPr lang="ru-RU" dirty="0" smtClean="0"/>
              <a:t>-	передачу информации по «электронной почте», удаленную настройку и загрузку АРМ;</a:t>
            </a:r>
          </a:p>
          <a:p>
            <a:r>
              <a:rPr lang="ru-RU" dirty="0" smtClean="0"/>
              <a:t>-	систему настройки на подключаемое оборудование и интерфейсы устройств, ведение системного журнала работы телеобработки.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Комплексная система АРМ в организации перевозочного процесса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Современная организация перевозочного процесса требует слаженной работы множества специалистов: диспетчеров, дежурных по станции, операторов, технологов, составителей поездов. Каждый из них должен иметь оперативный доступ к единой, актуальной и полной информации. Решением этой задачи является создание </a:t>
            </a:r>
            <a:r>
              <a:rPr lang="ru-RU" b="1" dirty="0" smtClean="0"/>
              <a:t>Комплексной системы автоматизированных рабочих мест (КСАРМ)</a:t>
            </a:r>
            <a:r>
              <a:rPr lang="ru-RU" dirty="0" smtClean="0"/>
              <a:t>, которая объединяет информационные потоки и автоматизирует сквозные технологические цепочки «от заявки до прибытия».</a:t>
            </a:r>
          </a:p>
          <a:p>
            <a:pPr algn="just">
              <a:buNone/>
            </a:pPr>
            <a:r>
              <a:rPr lang="ru-RU" dirty="0" smtClean="0"/>
              <a:t>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Сервер Приложений.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При сбое </a:t>
            </a:r>
            <a:r>
              <a:rPr lang="ru-RU" dirty="0" err="1" smtClean="0"/>
              <a:t>АРМов</a:t>
            </a:r>
            <a:r>
              <a:rPr lang="ru-RU" dirty="0" smtClean="0"/>
              <a:t> СП сможет восстановить его базу данных. Основные сведения, хранящиеся в СП:</a:t>
            </a:r>
          </a:p>
          <a:p>
            <a:pPr algn="just"/>
            <a:r>
              <a:rPr lang="ru-RU" dirty="0" smtClean="0"/>
              <a:t>- НСИ на КСАРМ и отдельные АРМ;</a:t>
            </a:r>
          </a:p>
          <a:p>
            <a:pPr algn="just"/>
            <a:r>
              <a:rPr lang="ru-RU" dirty="0" smtClean="0"/>
              <a:t>- описание поездов и их дислокация;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повагонная</a:t>
            </a:r>
            <a:r>
              <a:rPr lang="ru-RU" dirty="0" smtClean="0"/>
              <a:t> модель станций, входящих в КСАРМ;</a:t>
            </a:r>
          </a:p>
          <a:p>
            <a:pPr algn="just"/>
            <a:r>
              <a:rPr lang="ru-RU" dirty="0" smtClean="0"/>
              <a:t>- база отправок;</a:t>
            </a:r>
          </a:p>
          <a:p>
            <a:pPr algn="just"/>
            <a:r>
              <a:rPr lang="ru-RU" dirty="0" smtClean="0"/>
              <a:t>- описание путей станций и их состояние;</a:t>
            </a:r>
          </a:p>
          <a:p>
            <a:pPr algn="just"/>
            <a:r>
              <a:rPr lang="ru-RU" dirty="0" smtClean="0"/>
              <a:t>- наличие локомотивов и дислокация;</a:t>
            </a:r>
          </a:p>
          <a:p>
            <a:pPr algn="just"/>
            <a:r>
              <a:rPr lang="ru-RU" dirty="0" smtClean="0"/>
              <a:t>- архив системы;</a:t>
            </a:r>
          </a:p>
          <a:p>
            <a:pPr algn="just"/>
            <a:r>
              <a:rPr lang="ru-RU" dirty="0" smtClean="0"/>
              <a:t>- отчетное формы.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Дополнительно СП осуществляет: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-	рассылку информации получателям станций УЗЛА;</a:t>
            </a:r>
          </a:p>
          <a:p>
            <a:r>
              <a:rPr lang="ru-RU" dirty="0" smtClean="0"/>
              <a:t>-	поддерживает общую базу данных станции или станций УЗЛА;</a:t>
            </a:r>
          </a:p>
          <a:p>
            <a:r>
              <a:rPr lang="ru-RU" dirty="0" smtClean="0"/>
              <a:t>-	поддерживает протоколы обмена данными в сети ЭВМ;</a:t>
            </a:r>
          </a:p>
          <a:p>
            <a:r>
              <a:rPr lang="ru-RU" dirty="0" smtClean="0"/>
              <a:t>-	формирование и вывод абонентам различных справочных документов;</a:t>
            </a:r>
          </a:p>
          <a:p>
            <a:r>
              <a:rPr lang="ru-RU" dirty="0" smtClean="0"/>
              <a:t>-	восстановление баз данных отдельных </a:t>
            </a:r>
            <a:r>
              <a:rPr lang="ru-RU" dirty="0" err="1" smtClean="0"/>
              <a:t>АРМов</a:t>
            </a:r>
            <a:r>
              <a:rPr lang="ru-RU" dirty="0" smtClean="0"/>
              <a:t> при сбоях;</a:t>
            </a:r>
          </a:p>
          <a:p>
            <a:r>
              <a:rPr lang="ru-RU" dirty="0" smtClean="0"/>
              <a:t>-	ведение нормативно-справочной информации;</a:t>
            </a:r>
          </a:p>
          <a:p>
            <a:r>
              <a:rPr lang="ru-RU" dirty="0" smtClean="0"/>
              <a:t>-	ведение станционной отчетности;</a:t>
            </a:r>
          </a:p>
          <a:p>
            <a:r>
              <a:rPr lang="ru-RU" dirty="0" smtClean="0"/>
              <a:t>-	сервисные функции (электронная почта, запрос справок из АСОУП).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Локальная сеть передачи данных (ЛС)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5269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Инфраструктурой КСАРМ, обеспечивающей информационную связь между отдельными компонентами системы является локальная сеть.</a:t>
            </a:r>
          </a:p>
          <a:p>
            <a:pPr algn="just">
              <a:buNone/>
            </a:pPr>
            <a:r>
              <a:rPr lang="ru-RU" dirty="0" smtClean="0"/>
              <a:t>		 Логическая связь между всеми абонентами ЛС обеспечивается пакетом программ, называемый "телеобработка", который присутствует в каждой станции (узле) сети. Настройка телеобработки на конкретный АРМ осуществляется с помощью специальных конфигурационных файлов, в которых описываются необходимые сетевые параметры (компилировать и компоновать программы при этом не требуется).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Аппаратура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качестве физической среды телеобработка поддерживает широкий набор аппаратуры:</a:t>
            </a:r>
          </a:p>
          <a:p>
            <a:r>
              <a:rPr lang="ru-RU" dirty="0" smtClean="0"/>
              <a:t>-	стандартные последовательные каналы связи (типа СОМ);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многопортовые</a:t>
            </a:r>
            <a:r>
              <a:rPr lang="ru-RU" dirty="0" smtClean="0"/>
              <a:t> адаптеры последовательных каналов связи (на 2, 4 и 8 каналов);</a:t>
            </a:r>
          </a:p>
          <a:p>
            <a:r>
              <a:rPr lang="ru-RU" dirty="0" smtClean="0"/>
              <a:t>-	широкий набор модемов для работы по выделенным и коммутируемым телефонным каналам связи;</a:t>
            </a:r>
          </a:p>
          <a:p>
            <a:r>
              <a:rPr lang="ru-RU" dirty="0" smtClean="0"/>
              <a:t>-	адаптеры каналов типа «физическая линия» повышенной дальности, использующие метод «токовой петли»;</a:t>
            </a:r>
          </a:p>
          <a:p>
            <a:r>
              <a:rPr lang="ru-RU" dirty="0" smtClean="0"/>
              <a:t>- адаптеры, поддерживаемые сетевым программным обеспечением </a:t>
            </a:r>
            <a:r>
              <a:rPr lang="ru-RU" dirty="0" err="1" smtClean="0"/>
              <a:t>Novell</a:t>
            </a:r>
            <a:r>
              <a:rPr lang="ru-RU" dirty="0" smtClean="0"/>
              <a:t> </a:t>
            </a:r>
            <a:r>
              <a:rPr lang="ru-RU" dirty="0" err="1" smtClean="0"/>
              <a:t>Net</a:t>
            </a:r>
            <a:r>
              <a:rPr lang="ru-RU" dirty="0" smtClean="0"/>
              <a:t> </a:t>
            </a:r>
            <a:r>
              <a:rPr lang="ru-RU" dirty="0" err="1" smtClean="0"/>
              <a:t>Ware</a:t>
            </a:r>
            <a:r>
              <a:rPr lang="ru-RU" dirty="0" smtClean="0"/>
              <a:t> или </a:t>
            </a:r>
            <a:r>
              <a:rPr lang="ru-RU" dirty="0" err="1" smtClean="0"/>
              <a:t>Windows</a:t>
            </a:r>
            <a:r>
              <a:rPr lang="ru-RU" dirty="0" smtClean="0"/>
              <a:t> NT (95). При этом физическим каналом могут быть толстые или тонкие кабели </a:t>
            </a:r>
            <a:r>
              <a:rPr lang="ru-RU" dirty="0" err="1" smtClean="0"/>
              <a:t>Ethernet</a:t>
            </a:r>
            <a:r>
              <a:rPr lang="ru-RU" dirty="0" smtClean="0"/>
              <a:t>, витая пара.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Телеобработка поддерживает протоколы: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	АП-70 для связи с удаленными станциями сети и с АСОУП по выделенным телефонным каналам связи;</a:t>
            </a:r>
          </a:p>
          <a:p>
            <a:r>
              <a:rPr lang="ru-RU" dirty="0" smtClean="0"/>
              <a:t>-	внутренний "прозрачный" протокол со сжатием передаваемых данных - для связи между абонентами внутри КСАРМ/СС. Телеобработка допускает построение ЛС одновременно как на базе сотой фирмы </a:t>
            </a:r>
            <a:r>
              <a:rPr lang="ru-RU" dirty="0" err="1" smtClean="0"/>
              <a:t>Novell</a:t>
            </a:r>
            <a:r>
              <a:rPr lang="ru-RU" dirty="0" smtClean="0"/>
              <a:t>, </a:t>
            </a:r>
            <a:r>
              <a:rPr lang="ru-RU" dirty="0" err="1" smtClean="0"/>
              <a:t>Windows</a:t>
            </a:r>
            <a:r>
              <a:rPr lang="ru-RU" dirty="0" smtClean="0"/>
              <a:t> NT(95), так и на базе типовых последовательных каналов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Резервный Сервер Приложений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9416"/>
            <a:ext cx="7572428" cy="51057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Основным мероприятием по повышению надежности и живучести системы является «горячее» резервирование СП.</a:t>
            </a:r>
          </a:p>
          <a:p>
            <a:r>
              <a:rPr lang="ru-RU" dirty="0" smtClean="0"/>
              <a:t>Если в СП не ведётся архив сведений об обработанных поездах и вагонах (размер которого может достигать 100 Мб и более), то актуальность горячего резервирования снижается, т.к. после замены неисправного СП имеющиеся программные средства спасения позволяют быстро и без потерь восстановить его работу. В противном случае необходимо иметь вариант структуры системы с резервным СП.</a:t>
            </a:r>
          </a:p>
          <a:p>
            <a:r>
              <a:rPr lang="ru-RU" dirty="0" smtClean="0"/>
              <a:t>Вся информация поступающая на обработку в основной СП, тут же попадает и в резервный. Обработка ведется параллельно. При выходе из строя СП работа продолжается только в РСП. После запуска СП запускается специальная процедура восстановления базы данных. Все запросы к архиву и справочной системе КСАРМ обрабатываются в PCП при их одновременной работе, что позволяет снизить нагрузку па основной СП.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1000132"/>
          </a:xfrm>
        </p:spPr>
        <p:txBody>
          <a:bodyPr/>
          <a:lstStyle/>
          <a:p>
            <a:pPr algn="ctr"/>
            <a:r>
              <a:rPr lang="ru-RU" dirty="0" smtClean="0"/>
              <a:t>Перечень функций (задач).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Формирование и получение информации о подходе поездов к станции (предварительная информация):</a:t>
            </a:r>
            <a:endParaRPr lang="ru-RU" dirty="0" smtClean="0"/>
          </a:p>
          <a:p>
            <a:r>
              <a:rPr lang="ru-RU" dirty="0" smtClean="0"/>
              <a:t>-	автоматическое получение с полигона дороги </a:t>
            </a:r>
            <a:r>
              <a:rPr lang="ru-RU" dirty="0" err="1" smtClean="0"/>
              <a:t>телеграмм-натурных</a:t>
            </a:r>
            <a:r>
              <a:rPr lang="ru-RU" dirty="0" smtClean="0"/>
              <a:t> листов (сообщение 02) и сведений о поезде в объеме настольного журнала движения поездов и локомотивов на станции формы ДУ-3 (сообщение 1042);</a:t>
            </a:r>
          </a:p>
          <a:p>
            <a:r>
              <a:rPr lang="ru-RU" dirty="0" smtClean="0"/>
              <a:t>-	запрос в АСОУП и получение справки о подходе поездов для вывода на экран  или печать;</a:t>
            </a:r>
          </a:p>
          <a:p>
            <a:r>
              <a:rPr lang="ru-RU" dirty="0" smtClean="0"/>
              <a:t>-	запрос в АСОУП и получение </a:t>
            </a:r>
            <a:r>
              <a:rPr lang="ru-RU" dirty="0" err="1" smtClean="0"/>
              <a:t>телеграммы-натурного</a:t>
            </a:r>
            <a:r>
              <a:rPr lang="ru-RU" dirty="0" smtClean="0"/>
              <a:t> листа поезда по инициативе линейного предприятия;</a:t>
            </a:r>
          </a:p>
          <a:p>
            <a:r>
              <a:rPr lang="ru-RU" dirty="0" smtClean="0"/>
              <a:t>-	технологическая обработка </a:t>
            </a:r>
            <a:r>
              <a:rPr lang="ru-RU" dirty="0" err="1" smtClean="0"/>
              <a:t>телеграммы-натурного</a:t>
            </a:r>
            <a:r>
              <a:rPr lang="ru-RU" dirty="0" smtClean="0"/>
              <a:t> листа поезда для </a:t>
            </a:r>
            <a:r>
              <a:rPr lang="ru-RU" dirty="0" err="1" smtClean="0"/>
              <a:t>последующегo</a:t>
            </a:r>
            <a:r>
              <a:rPr lang="ru-RU" dirty="0" smtClean="0"/>
              <a:t> использования;</a:t>
            </a:r>
          </a:p>
          <a:p>
            <a:r>
              <a:rPr lang="ru-RU" dirty="0" smtClean="0"/>
              <a:t>-	подготовка информации для приема поезда на станцию;</a:t>
            </a:r>
          </a:p>
          <a:p>
            <a:r>
              <a:rPr lang="ru-RU" dirty="0" smtClean="0"/>
              <a:t>-	представление информации о подходе поезда дежурному по станции;</a:t>
            </a:r>
          </a:p>
          <a:p>
            <a:r>
              <a:rPr lang="ru-RU" dirty="0" smtClean="0"/>
              <a:t>-	представление сводки о группах вагонов в составе поезда маневровому диспетчеру;</a:t>
            </a:r>
          </a:p>
          <a:p>
            <a:r>
              <a:rPr lang="ru-RU" dirty="0" smtClean="0"/>
              <a:t>-	формирование справки о подходе местного груза для станционных информаторов;</a:t>
            </a:r>
          </a:p>
          <a:p>
            <a:r>
              <a:rPr lang="ru-RU" dirty="0" smtClean="0"/>
              <a:t>-	формирование справки об охране грузов.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615262" cy="571501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КСАРМ и какова её основная цель в организации перевозочного процесса?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Приведите примеры трех различных АРМ, входящих в состав КСАРМ на железнодорожной станции, и укажите их пользователей.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Назовите пять основных функциональных возможностей АРМ Дежурного по станции (АРМ ДСП).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Какую основную задачу решает АРМ ДСП в части управления устройствами станции?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кузовной идентификатор (КИ) и по какому принципу он работает?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Опишите последовательность (порядок) автоматического считывания информации с подвижного состава при его проходе через станцию.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Куда и для чего передаются данные, считанные с RFID-метки вагона?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Каковы основные цели применения систем спутниковой навигации (ГЛОНАСС/GPS) на железнодорожном транспорте?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Каким образом данные о местоположении локомотива, полученные со спутников, попадают к диспетчеру?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связаны между собой системы автоматической идентификации (RFID) и спутниковой навигации в рамках единой информационной среды перевозок?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Комплексная система автоматизированных рабочих мест (КСАРМ</a:t>
            </a:r>
            <a:r>
              <a:rPr lang="ru-RU" dirty="0" smtClean="0"/>
              <a:t>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7239000" cy="466981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КСАРМ – это целостная информационно-управляющая среда, построенная на базе взаимосвязанных </a:t>
            </a:r>
            <a:r>
              <a:rPr lang="ru-RU" b="1" dirty="0" smtClean="0"/>
              <a:t>Автоматизированных рабочих мест (АРМ)</a:t>
            </a:r>
            <a:r>
              <a:rPr lang="ru-RU" dirty="0" smtClean="0"/>
              <a:t> для всех сотрудников, участвующих в перевозочном процессе и его документообороте.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Цель КСАРМ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7543824" cy="495556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 Цель КСАРМ – это  </a:t>
            </a:r>
            <a:r>
              <a:rPr lang="ru-RU" b="1" dirty="0" smtClean="0"/>
              <a:t>комплексная автоматизация технологических цепочек</a:t>
            </a:r>
            <a:r>
              <a:rPr lang="ru-RU" dirty="0" smtClean="0"/>
              <a:t> за счет:</a:t>
            </a:r>
            <a:endParaRPr lang="ru-RU" dirty="0" smtClean="0"/>
          </a:p>
          <a:p>
            <a:pPr lvl="0" algn="just">
              <a:buNone/>
            </a:pPr>
            <a:r>
              <a:rPr lang="ru-RU" dirty="0" smtClean="0"/>
              <a:t>- ликвидации </a:t>
            </a:r>
            <a:r>
              <a:rPr lang="ru-RU" dirty="0" smtClean="0"/>
              <a:t>информационных разрывов между службами и </a:t>
            </a:r>
            <a:r>
              <a:rPr lang="ru-RU" dirty="0" smtClean="0"/>
              <a:t>участками;</a:t>
            </a:r>
            <a:endParaRPr lang="ru-RU" dirty="0" smtClean="0"/>
          </a:p>
          <a:p>
            <a:pPr lvl="0" algn="just">
              <a:buNone/>
            </a:pPr>
            <a:r>
              <a:rPr lang="ru-RU" dirty="0" smtClean="0"/>
              <a:t>- исключения </a:t>
            </a:r>
            <a:r>
              <a:rPr lang="ru-RU" dirty="0" smtClean="0"/>
              <a:t>дублирования ввода данных.</a:t>
            </a:r>
          </a:p>
          <a:p>
            <a:pPr lvl="0" algn="just">
              <a:buNone/>
            </a:pPr>
            <a:r>
              <a:rPr lang="ru-RU" dirty="0" smtClean="0"/>
              <a:t>- обеспечения </a:t>
            </a:r>
            <a:r>
              <a:rPr lang="ru-RU" dirty="0" smtClean="0"/>
              <a:t>сквозного электронного </a:t>
            </a:r>
            <a:r>
              <a:rPr lang="ru-RU" dirty="0" smtClean="0"/>
              <a:t>документооборота;</a:t>
            </a:r>
            <a:endParaRPr lang="ru-RU" dirty="0" smtClean="0"/>
          </a:p>
          <a:p>
            <a:pPr lvl="0" algn="just">
              <a:buNone/>
            </a:pPr>
            <a:r>
              <a:rPr lang="ru-RU" dirty="0" smtClean="0"/>
              <a:t>- повышения </a:t>
            </a:r>
            <a:r>
              <a:rPr lang="ru-RU" dirty="0" smtClean="0"/>
              <a:t>скорости принятия решений на основе общей оперативной картины.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124728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 функциональность КСАРМ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		КСАРМ представляет собой </a:t>
            </a:r>
            <a:r>
              <a:rPr lang="ru-RU" b="1" dirty="0" smtClean="0"/>
              <a:t>полный набор специализированных АРМ</a:t>
            </a:r>
            <a:r>
              <a:rPr lang="ru-RU" dirty="0" smtClean="0"/>
              <a:t>, интегрированных через единую базу данных и общие протоколы обмена. Примеры ключевых АРМ в перевозочном процессе:</a:t>
            </a:r>
          </a:p>
          <a:p>
            <a:pPr lvl="0"/>
            <a:r>
              <a:rPr lang="ru-RU" b="1" dirty="0" smtClean="0"/>
              <a:t>АРМ ДСП (Дежурного по станции)- </a:t>
            </a:r>
            <a:r>
              <a:rPr lang="ru-RU" dirty="0" smtClean="0"/>
              <a:t> Управление движением на станции.</a:t>
            </a:r>
          </a:p>
          <a:p>
            <a:pPr lvl="0"/>
            <a:r>
              <a:rPr lang="ru-RU" b="1" dirty="0" smtClean="0"/>
              <a:t>АРМ ДНЦ (Диспетчера поездного)- </a:t>
            </a:r>
            <a:r>
              <a:rPr lang="ru-RU" dirty="0" smtClean="0"/>
              <a:t> Управление движением на участке.</a:t>
            </a:r>
          </a:p>
          <a:p>
            <a:pPr lvl="0"/>
            <a:r>
              <a:rPr lang="ru-RU" b="1" dirty="0" smtClean="0"/>
              <a:t>АРМ Технолога/Оператора СТЦ- </a:t>
            </a:r>
            <a:r>
              <a:rPr lang="ru-RU" dirty="0" smtClean="0"/>
              <a:t> Обработка поездной информации и документов (ЭНВ).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функциональность КСАРМ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b="1" dirty="0" smtClean="0"/>
              <a:t>- АРМ </a:t>
            </a:r>
            <a:r>
              <a:rPr lang="ru-RU" b="1" dirty="0" smtClean="0"/>
              <a:t>Горочного диспетчера:</a:t>
            </a:r>
            <a:r>
              <a:rPr lang="ru-RU" dirty="0" smtClean="0"/>
              <a:t> Управление процессом роспуска на сортировочной горке.</a:t>
            </a:r>
          </a:p>
          <a:p>
            <a:pPr lvl="0">
              <a:buNone/>
            </a:pPr>
            <a:r>
              <a:rPr lang="ru-RU" b="1" dirty="0" smtClean="0"/>
              <a:t>- </a:t>
            </a:r>
            <a:r>
              <a:rPr lang="ru-RU" b="1" dirty="0" smtClean="0"/>
              <a:t>АРМ </a:t>
            </a:r>
            <a:r>
              <a:rPr lang="ru-RU" b="1" dirty="0" smtClean="0"/>
              <a:t>Составителя поездов:</a:t>
            </a:r>
            <a:r>
              <a:rPr lang="ru-RU" dirty="0" smtClean="0"/>
              <a:t> Формирование и расформирование составов, ввод данных о выполненных маневрах.</a:t>
            </a:r>
          </a:p>
          <a:p>
            <a:pPr lvl="0">
              <a:buNone/>
            </a:pPr>
            <a:r>
              <a:rPr lang="ru-RU" b="1" dirty="0" smtClean="0"/>
              <a:t>- АРМ </a:t>
            </a:r>
            <a:r>
              <a:rPr lang="ru-RU" b="1" dirty="0" smtClean="0"/>
              <a:t>Приемосдатчика груза:</a:t>
            </a:r>
            <a:r>
              <a:rPr lang="ru-RU" dirty="0" smtClean="0"/>
              <a:t> Оформление грузовых операций.</a:t>
            </a:r>
          </a:p>
          <a:p>
            <a:pPr lvl="0">
              <a:buNone/>
            </a:pPr>
            <a:r>
              <a:rPr lang="ru-RU" b="1" dirty="0" smtClean="0"/>
              <a:t>- АРМ </a:t>
            </a:r>
            <a:r>
              <a:rPr lang="ru-RU" b="1" dirty="0" smtClean="0"/>
              <a:t>Кассира/Оператора вокзала:</a:t>
            </a:r>
            <a:r>
              <a:rPr lang="ru-RU" dirty="0" smtClean="0"/>
              <a:t> Работа с пассажирами.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Принцип работы КСАРМ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 Событие, зафиксированное на одном АРМ (например, прибытие поезда на АРМ ДСП), автоматически отражается на всех связанных АРМ (у технолога, диспетчера), инициируя следующие шаги технологической цепочки.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АРМ Дежурного по станции (АРМ ДСП). назначение и функциональные возможности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400948" cy="524858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АРМ ДСП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центральный узел управления станцией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заменивший традиционные аппараты управления и бумажные журналы.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Назначение: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Обеспечение безопасного и эффективного управления движением поездов и маневровой работой на станции в реальном времени.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Ключевые функциональные возможности: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и управление устройствами СЦБ: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Электрическая централизация стрелок и сигналов. На мнемосхеме станции в реальном времени отображается занятость/свободность путей, положение стрелок, состояние сигналов. ДСП задает маршруты приема, отправления, маневровые маршруты.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71480"/>
            <a:ext cx="7929586" cy="6286520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sz="2800" b="1" dirty="0" smtClean="0"/>
              <a:t>Ведение </a:t>
            </a:r>
            <a:r>
              <a:rPr lang="ru-RU" sz="2800" b="1" dirty="0" err="1" smtClean="0"/>
              <a:t>графикового</a:t>
            </a:r>
            <a:r>
              <a:rPr lang="ru-RU" sz="2800" b="1" dirty="0" smtClean="0"/>
              <a:t> и оперативного учета:</a:t>
            </a:r>
            <a:r>
              <a:rPr lang="ru-RU" sz="2800" dirty="0" smtClean="0"/>
              <a:t> Автоматическое построение </a:t>
            </a:r>
            <a:r>
              <a:rPr lang="ru-RU" sz="2800" b="1" dirty="0" smtClean="0"/>
              <a:t>станционного графика</a:t>
            </a:r>
            <a:r>
              <a:rPr lang="ru-RU" sz="2800" dirty="0" smtClean="0"/>
              <a:t> (нитки подхода, обработки, отправления), ведение </a:t>
            </a:r>
            <a:r>
              <a:rPr lang="ru-RU" sz="2800" b="1" dirty="0" smtClean="0"/>
              <a:t>Журнала движения поездов (Ф. ДУ-1)</a:t>
            </a:r>
            <a:r>
              <a:rPr lang="ru-RU" sz="2800" dirty="0" smtClean="0"/>
              <a:t> в электронном виде.</a:t>
            </a:r>
            <a:endParaRPr lang="ru-RU" sz="2000" dirty="0" smtClean="0"/>
          </a:p>
          <a:p>
            <a:pPr lvl="0" algn="just"/>
            <a:r>
              <a:rPr lang="ru-RU" sz="2800" b="1" dirty="0" smtClean="0"/>
              <a:t>Информационное взаимодействие:</a:t>
            </a:r>
            <a:endParaRPr lang="ru-RU" sz="2000" dirty="0" smtClean="0"/>
          </a:p>
          <a:p>
            <a:pPr lvl="1" algn="just"/>
            <a:r>
              <a:rPr lang="ru-RU" sz="2400" dirty="0" smtClean="0"/>
              <a:t>Прием/передача сообщений с поездными диспетчерами (ДНЦ) и машинистами (по радио или через системы типа ЕК АСУФР).</a:t>
            </a:r>
            <a:endParaRPr lang="ru-RU" sz="1800" dirty="0" smtClean="0"/>
          </a:p>
          <a:p>
            <a:pPr lvl="1" algn="just"/>
            <a:r>
              <a:rPr lang="ru-RU" sz="2400" dirty="0" smtClean="0"/>
              <a:t>Прием уведомлений о подходе поездов из АСОУП.</a:t>
            </a:r>
            <a:endParaRPr lang="ru-RU" sz="1800" dirty="0" smtClean="0"/>
          </a:p>
          <a:p>
            <a:pPr lvl="1" algn="just"/>
            <a:r>
              <a:rPr lang="ru-RU" sz="2400" dirty="0" smtClean="0"/>
              <a:t>Обмен данными с АСУСС (для сортировочных станций) и СТЦ.</a:t>
            </a:r>
            <a:endParaRPr lang="ru-RU" sz="1800" dirty="0" smtClean="0"/>
          </a:p>
          <a:p>
            <a:pPr lvl="0" algn="just"/>
            <a:r>
              <a:rPr lang="ru-RU" sz="2800" b="1" dirty="0" smtClean="0"/>
              <a:t>Формирование и контроль заданий:</a:t>
            </a:r>
            <a:r>
              <a:rPr lang="ru-RU" sz="2800" dirty="0" smtClean="0"/>
              <a:t> Формирование заданий на маневровую работу для локомотивных бригад, контроль их выполнения.</a:t>
            </a:r>
            <a:endParaRPr lang="ru-RU" sz="2000" dirty="0" smtClean="0"/>
          </a:p>
          <a:p>
            <a:pPr lvl="0" algn="just"/>
            <a:r>
              <a:rPr lang="ru-RU" sz="2800" b="1" dirty="0" smtClean="0"/>
              <a:t>Документооборот:</a:t>
            </a:r>
            <a:r>
              <a:rPr lang="ru-RU" sz="2800" dirty="0" smtClean="0"/>
              <a:t> Автоматическое формирование </a:t>
            </a:r>
            <a:r>
              <a:rPr lang="ru-RU" sz="2800" b="1" dirty="0" smtClean="0"/>
              <a:t>бланков-предупреждений</a:t>
            </a:r>
            <a:r>
              <a:rPr lang="ru-RU" sz="2800" dirty="0" smtClean="0"/>
              <a:t> (о неисправностях вагонов, особенностях груза), электронных </a:t>
            </a:r>
            <a:r>
              <a:rPr lang="ru-RU" sz="2800" b="1" dirty="0" smtClean="0"/>
              <a:t>ТРА</a:t>
            </a:r>
            <a:r>
              <a:rPr lang="ru-RU" sz="2800" dirty="0" smtClean="0"/>
              <a:t> (техническо-распорядительных актов).</a:t>
            </a:r>
            <a:endParaRPr lang="ru-RU" sz="2000" dirty="0" smtClean="0"/>
          </a:p>
          <a:p>
            <a:pPr lvl="0" algn="just"/>
            <a:r>
              <a:rPr lang="ru-RU" sz="2800" b="1" dirty="0" smtClean="0"/>
              <a:t>Справки и отчетность:</a:t>
            </a:r>
            <a:r>
              <a:rPr lang="ru-RU" sz="2800" dirty="0" smtClean="0"/>
              <a:t> Быстрый запрос информации о дислокации поезда или вагона, формирование стандартных сменных отчетов.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568</TotalTime>
  <Words>539</Words>
  <PresentationFormat>Экран (4:3)</PresentationFormat>
  <Paragraphs>162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Изящная</vt:lpstr>
      <vt:lpstr>Комплексная система автоматизированных рабочих мест.</vt:lpstr>
      <vt:lpstr>Комплексная система АРМ в организации перевозочного процесса </vt:lpstr>
      <vt:lpstr>Комплексная система автоматизированных рабочих мест (КСАРМ) </vt:lpstr>
      <vt:lpstr> Цель КСАРМ </vt:lpstr>
      <vt:lpstr>Состав и функциональность КСАРМ</vt:lpstr>
      <vt:lpstr>Состав и функциональность КСАРМ</vt:lpstr>
      <vt:lpstr>Принцип работы КСАРМ</vt:lpstr>
      <vt:lpstr>АРМ Дежурного по станции (АРМ ДСП). назначение и функциональные возможности </vt:lpstr>
      <vt:lpstr>Слайд 9</vt:lpstr>
      <vt:lpstr>Комплексная система автоматизированных рабочих мест</vt:lpstr>
      <vt:lpstr>Проектные решения по KCAРM/CC</vt:lpstr>
      <vt:lpstr>Связь АРМ между собой и АСОУП</vt:lpstr>
      <vt:lpstr>принцип автоматизации служебных функций работника</vt:lpstr>
      <vt:lpstr>Автоматизированное рабочее место</vt:lpstr>
      <vt:lpstr>Потери данных</vt:lpstr>
      <vt:lpstr>Состав и структура КСАРМ/СС </vt:lpstr>
      <vt:lpstr>Установка ПК</vt:lpstr>
      <vt:lpstr>Взаимосвязь между КСАРМом и АСОУП</vt:lpstr>
      <vt:lpstr>Основные функции структурных элементов КСАРМ/СС</vt:lpstr>
      <vt:lpstr>Сервер Приложений.</vt:lpstr>
      <vt:lpstr>Дополнительно СП осуществляет: </vt:lpstr>
      <vt:lpstr>Локальная сеть передачи данных (ЛС)  </vt:lpstr>
      <vt:lpstr>Аппаратура</vt:lpstr>
      <vt:lpstr>Телеобработка поддерживает протоколы: </vt:lpstr>
      <vt:lpstr>Резервный Сервер Приложений</vt:lpstr>
      <vt:lpstr>Перечень функций (задач).</vt:lpstr>
      <vt:lpstr>Контрольные вопросы: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12</cp:revision>
  <dcterms:created xsi:type="dcterms:W3CDTF">2024-06-26T14:13:30Z</dcterms:created>
  <dcterms:modified xsi:type="dcterms:W3CDTF">2026-02-06T07:20:19Z</dcterms:modified>
</cp:coreProperties>
</file>