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9" r:id="rId9"/>
    <p:sldId id="268" r:id="rId10"/>
    <p:sldId id="259" r:id="rId11"/>
    <p:sldId id="260" r:id="rId12"/>
    <p:sldId id="261" r:id="rId13"/>
    <p:sldId id="262" r:id="rId14"/>
    <p:sldId id="263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D5D1135-F211-4376-8F69-3085815529A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57E2D30-84B0-4FEA-B6FC-B71E5E4479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9"/>
            <a:ext cx="7772400" cy="2243152"/>
          </a:xfrm>
        </p:spPr>
        <p:txBody>
          <a:bodyPr/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Пассажирские перевозки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143380"/>
            <a:ext cx="6400800" cy="1285884"/>
          </a:xfrm>
        </p:spPr>
        <p:txBody>
          <a:bodyPr/>
          <a:lstStyle/>
          <a:p>
            <a:pPr algn="r"/>
            <a:r>
              <a:rPr lang="ru-RU" dirty="0" smtClean="0"/>
              <a:t>Транспортная система России</a:t>
            </a:r>
          </a:p>
          <a:p>
            <a:pPr algn="r"/>
            <a:r>
              <a:rPr lang="ru-RU" dirty="0" smtClean="0"/>
              <a:t> тема </a:t>
            </a:r>
            <a:r>
              <a:rPr lang="ru-RU" dirty="0" smtClean="0"/>
              <a:t>2.3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Классификация пассажирских перевозок  по видам  транспорта: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В зависимости от дальности, скорости, комфортности пассажирские перевозки можно </a:t>
            </a:r>
            <a:r>
              <a:rPr lang="ru-RU" u="sng" dirty="0"/>
              <a:t>классифицировать по видам </a:t>
            </a:r>
            <a:r>
              <a:rPr lang="ru-RU" u="sng" dirty="0" smtClean="0"/>
              <a:t>транспорта</a:t>
            </a:r>
            <a:r>
              <a:rPr lang="ru-RU" u="sng" dirty="0" smtClean="0"/>
              <a:t>:</a:t>
            </a:r>
          </a:p>
          <a:p>
            <a:pPr algn="just"/>
            <a:r>
              <a:rPr lang="ru-RU" dirty="0" smtClean="0"/>
              <a:t>- морской транспорт;</a:t>
            </a:r>
          </a:p>
          <a:p>
            <a:pPr algn="just"/>
            <a:r>
              <a:rPr lang="ru-RU" dirty="0" smtClean="0"/>
              <a:t>- речной транспорт;</a:t>
            </a:r>
          </a:p>
          <a:p>
            <a:pPr algn="just"/>
            <a:r>
              <a:rPr lang="ru-RU" dirty="0" smtClean="0"/>
              <a:t>- железнодорожный транспорт</a:t>
            </a:r>
          </a:p>
          <a:p>
            <a:pPr algn="just"/>
            <a:r>
              <a:rPr lang="ru-RU" dirty="0" smtClean="0"/>
              <a:t>- автомобильный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Морской транспорт: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i="1" dirty="0">
                <a:solidFill>
                  <a:schemeClr val="bg1"/>
                </a:solidFill>
              </a:rPr>
              <a:t>Морской транспорт</a:t>
            </a:r>
            <a:r>
              <a:rPr lang="ru-RU" dirty="0">
                <a:solidFill>
                  <a:schemeClr val="bg1"/>
                </a:solidFill>
              </a:rPr>
              <a:t>: </a:t>
            </a:r>
            <a:r>
              <a:rPr lang="ru-RU" dirty="0"/>
              <a:t>пассажирские перевозки могут быть в так называемом заграничном и каботажном плавании (сообщение между портами одного государства)</a:t>
            </a:r>
          </a:p>
          <a:p>
            <a:pPr lvl="0" algn="just"/>
            <a:r>
              <a:rPr lang="ru-RU" b="1" dirty="0"/>
              <a:t>по дальности</a:t>
            </a:r>
            <a:r>
              <a:rPr lang="ru-RU" dirty="0"/>
              <a:t>–на </a:t>
            </a:r>
            <a:r>
              <a:rPr lang="ru-RU" u="sng" dirty="0"/>
              <a:t>малый каботаж</a:t>
            </a:r>
            <a:r>
              <a:rPr lang="ru-RU" dirty="0"/>
              <a:t> (перевозки между портами одного или двух смежных морей); на </a:t>
            </a:r>
            <a:r>
              <a:rPr lang="ru-RU" u="sng" dirty="0"/>
              <a:t>большой  каботаж</a:t>
            </a:r>
            <a:r>
              <a:rPr lang="ru-RU" dirty="0"/>
              <a:t>(между портами несмежных морей)</a:t>
            </a:r>
          </a:p>
          <a:p>
            <a:pPr lvl="0" algn="just"/>
            <a:r>
              <a:rPr lang="ru-RU" b="1" dirty="0"/>
              <a:t>по скорости – </a:t>
            </a:r>
            <a:r>
              <a:rPr lang="ru-RU" dirty="0"/>
              <a:t>на грузопассажирские, скорые, экспрессные</a:t>
            </a:r>
          </a:p>
          <a:p>
            <a:pPr lvl="0" algn="just"/>
            <a:r>
              <a:rPr lang="ru-RU" b="1" dirty="0"/>
              <a:t>по комфортности –</a:t>
            </a:r>
            <a:r>
              <a:rPr lang="ru-RU" dirty="0"/>
              <a:t>на каюты разного класса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Речной транспорт: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>
                <a:solidFill>
                  <a:schemeClr val="bg1"/>
                </a:solidFill>
              </a:rPr>
              <a:t>Речной транспорт </a:t>
            </a:r>
            <a:r>
              <a:rPr lang="ru-RU" i="1" dirty="0"/>
              <a:t>- </a:t>
            </a:r>
            <a:r>
              <a:rPr lang="ru-RU" dirty="0"/>
              <a:t>пассажирские перевозки подразделяются</a:t>
            </a:r>
            <a:r>
              <a:rPr lang="ru-RU" i="1" dirty="0"/>
              <a:t>:</a:t>
            </a:r>
            <a:endParaRPr lang="ru-RU" dirty="0"/>
          </a:p>
          <a:p>
            <a:pPr lvl="0"/>
            <a:r>
              <a:rPr lang="ru-RU" b="1" dirty="0"/>
              <a:t>по дальности</a:t>
            </a:r>
            <a:r>
              <a:rPr lang="ru-RU" dirty="0"/>
              <a:t> – на внутригородские, пригородные, местные, транзитные</a:t>
            </a:r>
          </a:p>
          <a:p>
            <a:pPr lvl="0"/>
            <a:r>
              <a:rPr lang="ru-RU" b="1" dirty="0"/>
              <a:t>по комфортности –</a:t>
            </a:r>
            <a:r>
              <a:rPr lang="ru-RU" dirty="0"/>
              <a:t> на каюты разного класса</a:t>
            </a:r>
          </a:p>
          <a:p>
            <a:pPr lvl="0"/>
            <a:r>
              <a:rPr lang="ru-RU" b="1" dirty="0"/>
              <a:t>по скорости –</a:t>
            </a:r>
            <a:r>
              <a:rPr lang="ru-RU" dirty="0"/>
              <a:t> на грузопассажирские, скорые линии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Железнодорожный транспорт: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Железнодорожный транспорт - </a:t>
            </a:r>
            <a:r>
              <a:rPr lang="ru-RU" dirty="0"/>
              <a:t>пассажирские перевозки подразделяются </a:t>
            </a:r>
          </a:p>
          <a:p>
            <a:pPr lvl="0"/>
            <a:r>
              <a:rPr lang="ru-RU" b="1" dirty="0"/>
              <a:t>по сообщениям</a:t>
            </a:r>
            <a:r>
              <a:rPr lang="ru-RU" dirty="0"/>
              <a:t> – на пригородные, местные, дальние.</a:t>
            </a:r>
          </a:p>
          <a:p>
            <a:pPr lvl="0"/>
            <a:r>
              <a:rPr lang="ru-RU" b="1" dirty="0"/>
              <a:t>по комфортности –</a:t>
            </a:r>
            <a:r>
              <a:rPr lang="ru-RU" dirty="0"/>
              <a:t> на общие, плацкартные, купейные, СВ.</a:t>
            </a:r>
          </a:p>
          <a:p>
            <a:pPr lvl="0"/>
            <a:r>
              <a:rPr lang="ru-RU" b="1" dirty="0"/>
              <a:t>по скорости –</a:t>
            </a:r>
            <a:r>
              <a:rPr lang="ru-RU" dirty="0"/>
              <a:t>на пассажирские, скорые, пригородные.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Автомобильный транспорт: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/>
              <a:t>Автомобильный транспорт- </a:t>
            </a:r>
            <a:r>
              <a:rPr lang="ru-RU" dirty="0"/>
              <a:t>пассажирские перевозки подразделяются на пригородные, внутригородские, междугородние, международные.</a:t>
            </a:r>
          </a:p>
          <a:p>
            <a:r>
              <a:rPr lang="ru-RU" i="1" dirty="0"/>
              <a:t>Воздушный транспорт - </a:t>
            </a:r>
            <a:r>
              <a:rPr lang="ru-RU" dirty="0"/>
              <a:t>пассажирские перевозки подразделяются</a:t>
            </a:r>
            <a:r>
              <a:rPr lang="ru-RU" i="1" dirty="0"/>
              <a:t>:</a:t>
            </a:r>
            <a:endParaRPr lang="ru-RU" dirty="0"/>
          </a:p>
          <a:p>
            <a:pPr lvl="0"/>
            <a:r>
              <a:rPr lang="ru-RU" b="1" dirty="0"/>
              <a:t>по дальности</a:t>
            </a:r>
            <a:r>
              <a:rPr lang="ru-RU" dirty="0"/>
              <a:t> – на международные, дальние, местные</a:t>
            </a:r>
          </a:p>
          <a:p>
            <a:pPr lvl="0"/>
            <a:r>
              <a:rPr lang="ru-RU" b="1" dirty="0"/>
              <a:t>по комфортности –</a:t>
            </a:r>
            <a:r>
              <a:rPr lang="ru-RU" dirty="0"/>
              <a:t>  на салоны разного класса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68808"/>
          </a:xfrm>
        </p:spPr>
        <p:txBody>
          <a:bodyPr>
            <a:normAutofit/>
          </a:bodyPr>
          <a:lstStyle/>
          <a:p>
            <a:r>
              <a:rPr lang="ru-RU" sz="8000" dirty="0" smtClean="0"/>
              <a:t>СПАСИБО </a:t>
            </a:r>
            <a:br>
              <a:rPr lang="ru-RU" sz="8000" dirty="0" smtClean="0"/>
            </a:br>
            <a:r>
              <a:rPr lang="ru-RU" sz="8000" dirty="0" smtClean="0"/>
              <a:t>ЗА </a:t>
            </a:r>
            <a:br>
              <a:rPr lang="ru-RU" sz="8000" dirty="0" smtClean="0"/>
            </a:br>
            <a:r>
              <a:rPr lang="ru-RU" sz="8000" dirty="0" smtClean="0"/>
              <a:t>ВНИМАНИЕ!</a:t>
            </a:r>
            <a:endParaRPr lang="ru-RU" sz="8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Пассажирские перевозки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i="1" dirty="0">
                <a:latin typeface="Times New Roman" pitchFamily="18" charset="0"/>
                <a:cs typeface="Times New Roman" pitchFamily="18" charset="0"/>
              </a:rPr>
              <a:t>Пассажирские перевозки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транспортные услуги по перемещению пассажиров, связанные с безопасностью, своевременностью и комфортом перевозки пассажиров, а также с сохранностью багажа.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14375"/>
            <a:ext cx="8229600" cy="541178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1" dirty="0">
                <a:solidFill>
                  <a:schemeClr val="bg1"/>
                </a:solidFill>
              </a:rPr>
              <a:t>Пассажир</a:t>
            </a:r>
            <a:r>
              <a:rPr lang="ru-RU" dirty="0"/>
              <a:t> – физическое лицо, имеющее договор перевозки (билет).</a:t>
            </a:r>
          </a:p>
          <a:p>
            <a:pPr algn="just"/>
            <a:r>
              <a:rPr lang="ru-RU" dirty="0"/>
              <a:t>Население России превышает 145 миллионов человек, поэтому перевозка пассажиров имеет исключительно важное значение. </a:t>
            </a:r>
          </a:p>
          <a:p>
            <a:pPr algn="just"/>
            <a:r>
              <a:rPr lang="ru-RU" dirty="0"/>
              <a:t>Большое влияние на территориальное распределение населения оказывают миграционные процессы: переезды людей на постоянное или временное проживание из страны в страну, из одного региона страны в другой, ежедневные поездки из пригородов в города и обратно. </a:t>
            </a:r>
            <a:r>
              <a:rPr lang="ru-RU" b="1" dirty="0"/>
              <a:t>Значительные объемы пассажирских перевозок связаны с деловыми поездками, поездками в зоны отдыха, на каникулы, учебу и </a:t>
            </a:r>
            <a:r>
              <a:rPr lang="ru-RU" b="1" dirty="0" err="1"/>
              <a:t>тд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Пассажиропоток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i="1" dirty="0">
                <a:solidFill>
                  <a:schemeClr val="bg1"/>
                </a:solidFill>
              </a:rPr>
              <a:t>Пассажиропотоком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dirty="0"/>
              <a:t>на транспорте называют людской поток, следующий в определенном направлении между пунктами его зарождения и погашения. Пассажиропотоки могут быть: стабильными и нестабильными, одно- и двухсторонними, равномерными и неравномерными (по времени, дням недели, месяцам и сезонам года).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Пассажтропоток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На различных видах транспорта периодически проводят </a:t>
            </a:r>
            <a:r>
              <a:rPr lang="ru-RU" dirty="0" smtClean="0"/>
              <a:t>обследования </a:t>
            </a:r>
            <a:r>
              <a:rPr lang="ru-RU" dirty="0"/>
              <a:t>пассажиропотоков для корректировки расписаний перевозок. В городах направления пассажиропотоков в будни обусловлены взаимным расположением зон трудовой деятельности или учебы населения и зон его проживания. Этот же принцип правомерен для преимущественных направлений пассажиропотоков в пригородной зоне. </a:t>
            </a:r>
          </a:p>
          <a:p>
            <a:pPr algn="just"/>
            <a:r>
              <a:rPr lang="ru-RU" dirty="0"/>
              <a:t>В выходные и праздничные дни пассажиропотоки ориентированы на зоны отдыха, досуга, торговли и </a:t>
            </a:r>
            <a:r>
              <a:rPr lang="ru-RU" dirty="0" err="1"/>
              <a:t>тд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Пассажиропоток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Для дальних (внегородских) пассажиропотоков по </a:t>
            </a:r>
            <a:r>
              <a:rPr lang="ru-RU" i="1" dirty="0">
                <a:solidFill>
                  <a:schemeClr val="bg1"/>
                </a:solidFill>
              </a:rPr>
              <a:t>железным дорогам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/>
              <a:t>приоритетны направления: от Санкт-Петербурга в Москву и далее на Северный Кавказ, Москва – Н Новгород, Казань, Екатеринбург и далее на Восток, Москва - Самара, Челябинск, Казахстан. Существенны пассажиропотоки на направлениях от Москвы в сторону Минска, Бреста, С-Петербурга. </a:t>
            </a:r>
          </a:p>
          <a:p>
            <a:pPr algn="just"/>
            <a:r>
              <a:rPr lang="ru-RU" dirty="0"/>
              <a:t>Пассажиропотоки </a:t>
            </a:r>
            <a:r>
              <a:rPr lang="ru-RU" i="1" dirty="0">
                <a:solidFill>
                  <a:schemeClr val="bg1"/>
                </a:solidFill>
              </a:rPr>
              <a:t>внутреннего водного транспорта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/>
              <a:t>проходят по основным речным коммуникациям страны. А на </a:t>
            </a:r>
            <a:r>
              <a:rPr lang="ru-RU" i="1" dirty="0">
                <a:solidFill>
                  <a:schemeClr val="bg1"/>
                </a:solidFill>
              </a:rPr>
              <a:t>морском транспорте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/>
              <a:t>– тяготеют к пассажирским портам: С-Петербург, Калининград, Новороссийск, Туапсе, Сочи, Владивосток, Находка, Ванино.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85813"/>
            <a:ext cx="8229600" cy="534035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На </a:t>
            </a:r>
            <a:r>
              <a:rPr lang="ru-RU" b="1" i="1" dirty="0">
                <a:solidFill>
                  <a:schemeClr val="bg1"/>
                </a:solidFill>
              </a:rPr>
              <a:t>автомобильном транспорте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dirty="0"/>
              <a:t>пассажиропотоки ориентированы в рамках внутриобластных и межобластных сообщений.</a:t>
            </a:r>
          </a:p>
          <a:p>
            <a:pPr algn="just"/>
            <a:r>
              <a:rPr lang="ru-RU" dirty="0"/>
              <a:t>Пассажиры отдают предпочтение тому или иному виду транспорта по экономическим соображениям с учетом времени пребывания их в пути следования, уровня удобства и комфортности проезда в транспортных средствах, а также близости проезда к пунктам отправления и назначения. При этом под экономическими соображениями понимают не только затраты на приобретение билетов и оплату соответствующих услуг, но также ущерб, обусловленный потерями рабочего времени, затратами на провоз багажа. Иногда выбор вида транспорта определяется состоянием здоровья пассажира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000125"/>
            <a:ext cx="8229600" cy="5340350"/>
          </a:xfrm>
        </p:spPr>
        <p:txBody>
          <a:bodyPr/>
          <a:lstStyle/>
          <a:p>
            <a:pPr algn="just"/>
            <a:r>
              <a:rPr lang="ru-RU" dirty="0"/>
              <a:t> </a:t>
            </a:r>
            <a:r>
              <a:rPr lang="ru-RU" dirty="0">
                <a:solidFill>
                  <a:srgbClr val="C00000"/>
                </a:solidFill>
              </a:rPr>
              <a:t>Общественный транспорт убыточен </a:t>
            </a:r>
            <a:r>
              <a:rPr lang="ru-RU" dirty="0"/>
              <a:t>и дотируется из бюджета государства во многих странах. Но это не перекрывает инвестиции в его развитие  и поэтому регулируется тарифами.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Основные показатели качества пассажирских перевозок: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500594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ru-RU" dirty="0" smtClean="0">
                <a:solidFill>
                  <a:schemeClr val="bg1"/>
                </a:solidFill>
              </a:rPr>
              <a:t>комфортность </a:t>
            </a:r>
            <a:r>
              <a:rPr lang="ru-RU" dirty="0">
                <a:solidFill>
                  <a:schemeClr val="bg1"/>
                </a:solidFill>
              </a:rPr>
              <a:t>перевозок </a:t>
            </a:r>
            <a:r>
              <a:rPr lang="ru-RU" dirty="0"/>
              <a:t>– температура, уровень освещения, уровень шума и вибрации, численность других пассажиров и </a:t>
            </a:r>
            <a:r>
              <a:rPr lang="ru-RU" dirty="0" err="1"/>
              <a:t>тд</a:t>
            </a:r>
            <a:r>
              <a:rPr lang="ru-RU" dirty="0"/>
              <a:t>.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</a:rPr>
              <a:t>скорость и соблюдение объявленного расписания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</a:rPr>
              <a:t>безопасность передвижения пассажира</a:t>
            </a:r>
          </a:p>
          <a:p>
            <a:pPr lvl="0" algn="just"/>
            <a:r>
              <a:rPr lang="ru-RU" dirty="0">
                <a:solidFill>
                  <a:schemeClr val="bg1"/>
                </a:solidFill>
              </a:rPr>
              <a:t>сохранность багажа и </a:t>
            </a:r>
            <a:r>
              <a:rPr lang="ru-RU" dirty="0" err="1">
                <a:solidFill>
                  <a:schemeClr val="bg1"/>
                </a:solidFill>
              </a:rPr>
              <a:t>грузобагажа</a:t>
            </a:r>
            <a:endParaRPr lang="ru-RU" dirty="0">
              <a:solidFill>
                <a:schemeClr val="bg1"/>
              </a:solidFill>
            </a:endParaRPr>
          </a:p>
          <a:p>
            <a:pPr lvl="0" algn="just"/>
            <a:r>
              <a:rPr lang="ru-RU" dirty="0">
                <a:solidFill>
                  <a:schemeClr val="bg1"/>
                </a:solidFill>
              </a:rPr>
              <a:t>безопасность услуг по доставке пассажиров </a:t>
            </a:r>
            <a:r>
              <a:rPr lang="ru-RU" dirty="0"/>
              <a:t>– надежность транспортного средства, степень квалификации персонала, укомплектованность медицинскими и противопожарными средствами и </a:t>
            </a:r>
            <a:r>
              <a:rPr lang="ru-RU" dirty="0" err="1"/>
              <a:t>тд</a:t>
            </a:r>
            <a:r>
              <a:rPr lang="ru-RU" dirty="0"/>
              <a:t>.</a:t>
            </a:r>
          </a:p>
          <a:p>
            <a:pPr lvl="0" algn="just"/>
            <a:r>
              <a:rPr lang="ru-RU" dirty="0" smtClean="0">
                <a:solidFill>
                  <a:schemeClr val="bg1"/>
                </a:solidFill>
              </a:rPr>
              <a:t>Уровень информационного обслуживания пассажиров </a:t>
            </a:r>
            <a:r>
              <a:rPr lang="ru-RU" dirty="0">
                <a:solidFill>
                  <a:schemeClr val="bg1"/>
                </a:solidFill>
              </a:rPr>
              <a:t>в пути следования общественного </a:t>
            </a:r>
            <a:r>
              <a:rPr lang="ru-RU" dirty="0" smtClean="0">
                <a:solidFill>
                  <a:schemeClr val="bg1"/>
                </a:solidFill>
              </a:rPr>
              <a:t>транспорта</a:t>
            </a:r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198</TotalTime>
  <Words>726</Words>
  <Application>Microsoft Office PowerPoint</Application>
  <PresentationFormat>Экран (4:3)</PresentationFormat>
  <Paragraphs>53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Пассажирские перевозки</vt:lpstr>
      <vt:lpstr>Пассажирские перевозки</vt:lpstr>
      <vt:lpstr>Слайд 3</vt:lpstr>
      <vt:lpstr>Пассажиропоток</vt:lpstr>
      <vt:lpstr>Пассажтропоток</vt:lpstr>
      <vt:lpstr>Пассажиропоток</vt:lpstr>
      <vt:lpstr>Слайд 7</vt:lpstr>
      <vt:lpstr>Слайд 8</vt:lpstr>
      <vt:lpstr>Основные показатели качества пассажирских перевозок: </vt:lpstr>
      <vt:lpstr>Классификация пассажирских перевозок  по видам  транспорта:</vt:lpstr>
      <vt:lpstr>Морской транспорт: </vt:lpstr>
      <vt:lpstr>Речной транспорт: </vt:lpstr>
      <vt:lpstr>Железнодорожный транспорт: </vt:lpstr>
      <vt:lpstr>Автомобильный транспорт: 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Пассажирские перевозки</dc:title>
  <dc:creator>пользователь</dc:creator>
  <cp:lastModifiedBy>пользователь</cp:lastModifiedBy>
  <cp:revision>2</cp:revision>
  <dcterms:created xsi:type="dcterms:W3CDTF">2025-01-21T13:04:39Z</dcterms:created>
  <dcterms:modified xsi:type="dcterms:W3CDTF">2025-01-28T09:56:45Z</dcterms:modified>
</cp:coreProperties>
</file>