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5572140"/>
            <a:ext cx="6357982" cy="1071570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Лекция 1.2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1214422"/>
            <a:ext cx="7958166" cy="385765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«Понятие опасного груза.  Классы опасных грузов. Деление классов по видам и степени опасности на подклассы, категории и группы совместимости.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5000636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 smtClean="0"/>
              <a:t>Опасные грузы определяются надлежащими отгрузочными наименованиями и номерами по списку ООН (номерами ООН). Такие наименования и номера присвоены определенным опасным веществам и изделиям согласно системе классификации ООН.</a:t>
            </a:r>
          </a:p>
          <a:p>
            <a:pPr algn="just"/>
            <a:r>
              <a:rPr lang="ru-RU" b="1" i="1" dirty="0" smtClean="0"/>
              <a:t>Номер ООН – «Номер Организации Объединенных Наций» означает четырехзначный идентификационный номер вещества или изделия, взятый из Типовых правил ООН. Идентификация опасных грузов по  номеру ООН осуществляется по Перечню опасных грузов, приведенному в таблице А главы 3.2 ДОПОГ</a:t>
            </a:r>
            <a:r>
              <a:rPr lang="ru-RU" dirty="0" smtClean="0"/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347906"/>
          </a:xfrm>
        </p:spPr>
        <p:txBody>
          <a:bodyPr>
            <a:normAutofit/>
          </a:bodyPr>
          <a:lstStyle/>
          <a:p>
            <a:pPr algn="ctr"/>
            <a:r>
              <a:rPr lang="ru-RU" sz="3100" b="1" dirty="0" smtClean="0"/>
              <a:t>Наименование  опасного груза, номер ООН в соответствии с Типовыми правилами ООН.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334000"/>
          </a:xfrm>
        </p:spPr>
        <p:txBody>
          <a:bodyPr>
            <a:normAutofit fontScale="92500" lnSpcReduction="10000"/>
          </a:bodyPr>
          <a:lstStyle/>
          <a:p>
            <a:endParaRPr lang="ru-RU" b="1" i="1" dirty="0" smtClean="0"/>
          </a:p>
          <a:p>
            <a:pPr algn="just"/>
            <a:r>
              <a:rPr lang="ru-RU" dirty="0" smtClean="0"/>
              <a:t>Номер UN или UN-идентификатор  набор четырёхзначных чисел, позволяющих определить опасность вещества или изделия (такого, например, как взрывчатое вещество, легковоспламеняющаяся жидкость, токсичное вещество и др.) в рамках </a:t>
            </a:r>
            <a:r>
              <a:rPr lang="ru-RU" dirty="0" err="1" smtClean="0"/>
              <a:t>между-народных</a:t>
            </a:r>
            <a:r>
              <a:rPr lang="ru-RU" dirty="0" smtClean="0"/>
              <a:t> перевозок. Некоторые опасные вещества имеют свои UN номера (например,  акриламид имеет номерUN2074).</a:t>
            </a:r>
          </a:p>
          <a:p>
            <a:pPr algn="just"/>
            <a:r>
              <a:rPr lang="ru-RU" dirty="0" smtClean="0"/>
              <a:t>В данном перечне все опасные грузы приведены в порядке присвоенных им номеров ООН.</a:t>
            </a:r>
          </a:p>
          <a:p>
            <a:pPr algn="just"/>
            <a:r>
              <a:rPr lang="ru-RU" dirty="0" smtClean="0"/>
              <a:t>Если номер ООН в Перечне опасных грузов отсутствует, то идентификация груза проведена неверно.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06215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Идентификация опасного груза по номеру ООН.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В результате идентификации опасного груза (опасных отходов) определяются такие элементы информации:</a:t>
            </a:r>
          </a:p>
          <a:p>
            <a:r>
              <a:rPr lang="ru-RU" dirty="0" smtClean="0"/>
              <a:t>- Номер ООН опасного груза;</a:t>
            </a:r>
          </a:p>
          <a:p>
            <a:r>
              <a:rPr lang="ru-RU" dirty="0" smtClean="0"/>
              <a:t>- Надлежащее отгрузочное наименование опасного груза;</a:t>
            </a:r>
          </a:p>
          <a:p>
            <a:r>
              <a:rPr lang="ru-RU" dirty="0" smtClean="0"/>
              <a:t>- Класс, виды дополнительной опасности опасного груза;</a:t>
            </a:r>
          </a:p>
          <a:p>
            <a:r>
              <a:rPr lang="ru-RU" dirty="0" smtClean="0"/>
              <a:t>- Группу упаковки опасного груза (не для всех опасных грузов);</a:t>
            </a:r>
          </a:p>
          <a:p>
            <a:r>
              <a:rPr lang="ru-RU" dirty="0" smtClean="0"/>
              <a:t>- Номера образцов знаков опасности;</a:t>
            </a:r>
          </a:p>
          <a:p>
            <a:r>
              <a:rPr lang="ru-RU" dirty="0" smtClean="0"/>
              <a:t>- Классификационный код (не для всех опасных грузов);</a:t>
            </a:r>
          </a:p>
          <a:p>
            <a:r>
              <a:rPr lang="ru-RU" dirty="0" smtClean="0"/>
              <a:t>После определения всех вышеуказанных элементов информации можно приступать к определению требований к перевозке опасного груза.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Классифицирование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Для опасных грузов, не указанных конкретно по наименованию в перечне опасных грузов, номер ООН определяется после определения класса, вида дополнительной опасности (при наличии такового) и группы упаковки (при необходимости).</a:t>
            </a:r>
          </a:p>
          <a:p>
            <a:pPr algn="just"/>
            <a:r>
              <a:rPr lang="ru-RU" dirty="0" smtClean="0"/>
              <a:t>Однако не всегда одного номера ООН достаточно для идентификации опасного груза.</a:t>
            </a:r>
          </a:p>
          <a:p>
            <a:pPr algn="just"/>
            <a:r>
              <a:rPr lang="ru-RU" b="1" i="1" dirty="0" smtClean="0"/>
              <a:t>Например:</a:t>
            </a:r>
            <a:endParaRPr lang="ru-RU" dirty="0" smtClean="0"/>
          </a:p>
          <a:p>
            <a:pPr algn="just"/>
            <a:r>
              <a:rPr lang="ru-RU" b="1" i="1" dirty="0" smtClean="0"/>
              <a:t>- для идентификации аэрозолей (номер ООН 1950) дополнительно необходимо знать классификационный код или номера образцов знаков опасности;</a:t>
            </a:r>
            <a:endParaRPr lang="ru-RU" dirty="0" smtClean="0"/>
          </a:p>
          <a:p>
            <a:pPr algn="just"/>
            <a:r>
              <a:rPr lang="ru-RU" b="1" i="1" dirty="0" smtClean="0"/>
              <a:t>- для идентификации краски (номер ООН 1263) дополнительно необходимо знать группу упаковки.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Идентификация опасного груза по номеру ООН.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4827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Если номер ООН опасного груза неизвестен, то можно попробовать идентифицировать опасный груз по наименованию.</a:t>
            </a:r>
          </a:p>
          <a:p>
            <a:pPr algn="just"/>
            <a:r>
              <a:rPr lang="ru-RU" dirty="0" smtClean="0"/>
              <a:t>Идентификация опасных грузов по наименованию осуществляется по таблице «Алфавитный указатель веществ и изделий ДОПОГ».</a:t>
            </a:r>
          </a:p>
          <a:p>
            <a:pPr algn="just"/>
            <a:r>
              <a:rPr lang="ru-RU" dirty="0" smtClean="0"/>
              <a:t>При идентификации опасного груза по наименованию нужно учитывать, что химические вещества зачастую имеют несколько названий:</a:t>
            </a:r>
          </a:p>
          <a:p>
            <a:pPr algn="just"/>
            <a:r>
              <a:rPr lang="ru-RU" dirty="0" smtClean="0"/>
              <a:t>- основное (техническое или биологическое) название;</a:t>
            </a:r>
          </a:p>
          <a:p>
            <a:pPr algn="just"/>
            <a:r>
              <a:rPr lang="ru-RU" dirty="0" smtClean="0"/>
              <a:t>- синонимы;</a:t>
            </a:r>
          </a:p>
          <a:p>
            <a:pPr algn="just"/>
            <a:r>
              <a:rPr lang="ru-RU" dirty="0" smtClean="0"/>
              <a:t>- коммерческое наименование.</a:t>
            </a:r>
          </a:p>
          <a:p>
            <a:pPr algn="just"/>
            <a:r>
              <a:rPr lang="ru-RU" b="1" i="1" dirty="0" smtClean="0"/>
              <a:t>Например:</a:t>
            </a:r>
            <a:endParaRPr lang="ru-RU" dirty="0" smtClean="0"/>
          </a:p>
          <a:p>
            <a:pPr algn="just"/>
            <a:r>
              <a:rPr lang="ru-RU" b="1" i="1" dirty="0" smtClean="0"/>
              <a:t>Углерода диоксид (номер ООН 1013 и 2187) имеет синонимы: углекислый газ, углекислота, двуокись углерода и т.д.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70496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Идентификация опасного груза по наименованию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Для устранения проблем, связанных с использованием различными субъектами перевозки опасных грузов и соответствующими компетентными органами различных наименований одного и того же опасного груза, при перевозке опасных грузов используется надлежащее отгрузочное наименование (транспортное наименование).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Надлежащее наименование груза. 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276864"/>
          </a:xfrm>
        </p:spPr>
        <p:txBody>
          <a:bodyPr>
            <a:normAutofit/>
          </a:bodyPr>
          <a:lstStyle/>
          <a:p>
            <a:pPr algn="ctr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СПАСИБО</a:t>
            </a:r>
            <a:br>
              <a:rPr lang="ru-RU" sz="8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ЗА</a:t>
            </a:r>
            <a:br>
              <a:rPr lang="ru-RU" sz="8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ВНИМАНИЕ!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643470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dirty="0" smtClean="0"/>
              <a:t>		Опасные грузы каждого класса в соответствии с их физико-химическими свойствами, видами и степенью опасности при транспортировании разделяются на подклассы, категории и группы, указанные в Приложении 1 к Правилам перевозок опасных грузов.</a:t>
            </a:r>
          </a:p>
          <a:p>
            <a:pPr algn="just">
              <a:buNone/>
            </a:pPr>
            <a:r>
              <a:rPr lang="ru-RU" dirty="0" smtClean="0"/>
              <a:t>		Каждому наименованию опасного груза присвоен </a:t>
            </a:r>
            <a:r>
              <a:rPr lang="ru-RU" b="1" dirty="0" smtClean="0"/>
              <a:t>классификационный шифр. </a:t>
            </a:r>
          </a:p>
          <a:p>
            <a:pPr algn="just">
              <a:buNone/>
            </a:pPr>
            <a:r>
              <a:rPr lang="ru-RU" b="1" dirty="0" smtClean="0"/>
              <a:t>		Классификационный шифр — это численный код опасного груза, характеризующий его транспортную опасность.</a:t>
            </a:r>
          </a:p>
          <a:p>
            <a:pPr algn="just">
              <a:buNone/>
            </a:pPr>
            <a:r>
              <a:rPr lang="ru-RU" dirty="0" smtClean="0"/>
              <a:t> 		Он состоит из четырех цифр: </a:t>
            </a:r>
            <a:r>
              <a:rPr lang="ru-RU" b="1" dirty="0" smtClean="0"/>
              <a:t>первая обозначает класс, вторая — подкласс, третья — категорию опасности, четвертая — степень опасности.</a:t>
            </a:r>
            <a:r>
              <a:rPr lang="ru-RU" dirty="0" smtClean="0"/>
              <a:t> </a:t>
            </a:r>
          </a:p>
          <a:p>
            <a:pPr algn="just">
              <a:buNone/>
            </a:pPr>
            <a:r>
              <a:rPr lang="ru-RU" dirty="0" smtClean="0"/>
              <a:t>		Например, сера </a:t>
            </a:r>
            <a:r>
              <a:rPr lang="ru-RU" b="1" dirty="0" smtClean="0"/>
              <a:t>имеет классификационный шифр 4133. </a:t>
            </a:r>
            <a:r>
              <a:rPr lang="ru-RU" dirty="0" smtClean="0"/>
              <a:t>Это означает, что она относится к легковоспламеняющимся твердым веществам класса 4.1 третьей категории (слабо ядовитые), третьей степени опасности. 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419212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/>
              <a:t>Классификационный шифр опасного груза, код опасности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19710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b="1" dirty="0" smtClean="0"/>
              <a:t>		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		Опасные грузы в соответствии с их физико-химическими свойствами и видами опасности при транспортировании разделяют согласно </a:t>
            </a:r>
            <a:r>
              <a:rPr lang="ru-RU" b="1" dirty="0" smtClean="0"/>
              <a:t>ГОСТ 19433-88 </a:t>
            </a:r>
            <a:r>
              <a:rPr lang="ru-RU" dirty="0" smtClean="0"/>
              <a:t>на подклассы (всего 24 подкласса). </a:t>
            </a:r>
            <a:r>
              <a:rPr lang="ru-RU" b="1" i="1" dirty="0" smtClean="0"/>
              <a:t>Первая и вторые цифры классификационного шифра обозначают подкласс</a:t>
            </a:r>
            <a:r>
              <a:rPr lang="ru-RU" dirty="0" smtClean="0"/>
              <a:t> (в приведенном выше примере сера относится  классу 4.1).</a:t>
            </a:r>
          </a:p>
          <a:p>
            <a:pPr algn="just">
              <a:buNone/>
            </a:pPr>
            <a:r>
              <a:rPr lang="ru-RU" dirty="0" smtClean="0"/>
              <a:t>		Взрывчатые материалы в каждом подклассе (шесть подклассов) в зависимости от их свойств, назначения и возможности совместной перевозки разделяются на группы совместимости, обозначенные буквами от А до N, а также S. Для опасных грузов класса 1 классификационный шифр состоит из номера класса, подкласса и группы совместимости.</a:t>
            </a: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Классификационный шифр опасного груза, код опасности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b="1" i="1" dirty="0" smtClean="0"/>
              <a:t>		Например, для пороха бездымного классификационный шифр по ГОСТ 19433-88 1.3 С, что обозначает: первый класс, третий подкласс (ВМ пожароопасные, не взрывающиеся массой), группа совместимости С.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		Отнесение опасных грузов к определенному классу, подклассу, категории и группе производится в соответствии с ГОСТ 19433-88. Класс (подкласс) опасного груза, обладающего более чем одним видом опасности, устанавливается в соответствии с таблицей приоритета видов опасности. Для таких грузов должны соблюдаться требования, предписанные как для класса приоритетной опасности, так и для классов дополнительной опасности.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Классификационный шифр опасного груза, код опасности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643470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 smtClean="0"/>
              <a:t>		Для указания на опасные свойства опасных грузов, а также их физические и химические свойства или принадлежность к определенной группе веществ, применяются классификационные коды, которые сами по себе раскрывают свойства опасного груза.</a:t>
            </a:r>
          </a:p>
          <a:p>
            <a:pPr algn="just">
              <a:buNone/>
            </a:pPr>
            <a:r>
              <a:rPr lang="ru-RU" dirty="0" smtClean="0"/>
              <a:t>		Классификационный код состоит из буквы (букв), которая обозначает (-ют) группу опасных свойств и может быть дополнена цифрой, характеризующей физические или химические свойства груза или его принадлежность к определенной группе химических веществ.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56208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Классификационные коды опасных грузов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Для опасных веществ или изделий 1 - го класса </a:t>
            </a:r>
            <a:r>
              <a:rPr lang="ru-RU" dirty="0" smtClean="0"/>
              <a:t>классификационный код состоит из номера подкласса и буквы группы совместимости.</a:t>
            </a:r>
          </a:p>
          <a:p>
            <a:r>
              <a:rPr lang="ru-RU" b="1" dirty="0" smtClean="0"/>
              <a:t>Для опасных веществ или изделий 2 го класса </a:t>
            </a:r>
            <a:r>
              <a:rPr lang="ru-RU" dirty="0" smtClean="0"/>
              <a:t>классификационный код состоит из цифры, указывающей на агрегатное состояние,  вид вещества или изделия и буквы (букв), обозначающей(-их) группу опасных свойств.</a:t>
            </a:r>
          </a:p>
          <a:p>
            <a:r>
              <a:rPr lang="ru-RU" b="1" dirty="0" smtClean="0"/>
              <a:t>Радиоактивным материалам 7 - го класса классификационные коды не назначены.</a:t>
            </a:r>
          </a:p>
          <a:p>
            <a:r>
              <a:rPr lang="ru-RU" dirty="0" smtClean="0"/>
              <a:t>Примеры классификационных кодов для:</a:t>
            </a:r>
          </a:p>
          <a:p>
            <a:r>
              <a:rPr lang="ru-RU" dirty="0" smtClean="0"/>
              <a:t>- опасных грузов класса 1: 1.1А, 1.2B, 1.3C, 1.4S; –</a:t>
            </a:r>
          </a:p>
          <a:p>
            <a:r>
              <a:rPr lang="ru-RU" dirty="0" smtClean="0"/>
              <a:t>- опасных грузов класса 2: 1А, 2TC, 3O, 5F, 1TO; –</a:t>
            </a:r>
          </a:p>
          <a:p>
            <a:r>
              <a:rPr lang="ru-RU" dirty="0" smtClean="0"/>
              <a:t>- опасных грузов других классов: D, F1, FO, ST3, OTC. –</a:t>
            </a:r>
          </a:p>
          <a:p>
            <a:r>
              <a:rPr lang="ru-RU" dirty="0" smtClean="0"/>
              <a:t>Значения букв, используемых в классификационных кодах и обозначающих группу опасных свойств, приведены в таблица 1.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Квалификационные коды опасных грузов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357302"/>
          <a:ext cx="8229600" cy="52149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0156"/>
                <a:gridCol w="6829444"/>
              </a:tblGrid>
              <a:tr h="412652">
                <a:tc>
                  <a:txBody>
                    <a:bodyPr/>
                    <a:lstStyle/>
                    <a:p>
                      <a:pPr indent="6680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Удушающие газы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  <a:tr h="436574">
                <a:tc>
                  <a:txBody>
                    <a:bodyPr/>
                    <a:lstStyle/>
                    <a:p>
                      <a:pPr indent="6680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Коррозионные вещества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  <a:tr h="436574">
                <a:tc>
                  <a:txBody>
                    <a:bodyPr/>
                    <a:lstStyle/>
                    <a:p>
                      <a:pPr indent="6680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Десенсибилизированные взрывчатые вещества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  <a:tr h="436574">
                <a:tc>
                  <a:txBody>
                    <a:bodyPr/>
                    <a:lstStyle/>
                    <a:p>
                      <a:pPr indent="6680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Легковоспламеняющиеся вещества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  <a:tr h="436574">
                <a:tc>
                  <a:txBody>
                    <a:bodyPr/>
                    <a:lstStyle/>
                    <a:p>
                      <a:pPr indent="6680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Инфекционные вещества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  <a:tr h="436574">
                <a:tc>
                  <a:txBody>
                    <a:bodyPr/>
                    <a:lstStyle/>
                    <a:p>
                      <a:pPr indent="6680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Прочие опасные вещества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  <a:tr h="436574">
                <a:tc>
                  <a:txBody>
                    <a:bodyPr/>
                    <a:lstStyle/>
                    <a:p>
                      <a:pPr indent="6680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O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Окисляющие вещества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  <a:tr h="436574">
                <a:tc>
                  <a:txBody>
                    <a:bodyPr/>
                    <a:lstStyle/>
                    <a:p>
                      <a:pPr indent="6680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Органические пероксиды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  <a:tr h="436574">
                <a:tc>
                  <a:txBody>
                    <a:bodyPr/>
                    <a:lstStyle/>
                    <a:p>
                      <a:pPr indent="6680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Вещества, способные к самовозгоранию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  <a:tr h="436574">
                <a:tc>
                  <a:txBody>
                    <a:bodyPr/>
                    <a:lstStyle/>
                    <a:p>
                      <a:pPr indent="6680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SR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Самореактивные вещества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  <a:tr h="436574">
                <a:tc>
                  <a:txBody>
                    <a:bodyPr/>
                    <a:lstStyle/>
                    <a:p>
                      <a:pPr indent="6680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Токсичные вещества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  <a:tr h="436574">
                <a:tc>
                  <a:txBody>
                    <a:bodyPr/>
                    <a:lstStyle/>
                    <a:p>
                      <a:pPr indent="6680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W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Вещества, выделяющие легковоспламеняющиеся газы при соприкосновении с водой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Значения букв, используемых в классификационных кодах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88157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endParaRPr lang="ru-RU" b="1" dirty="0" smtClean="0"/>
          </a:p>
          <a:p>
            <a:r>
              <a:rPr lang="ru-RU" dirty="0" smtClean="0"/>
              <a:t>Код опасности для веществ классов 2 - 9 состоит из двух или трех </a:t>
            </a:r>
            <a:r>
              <a:rPr lang="ru-RU" dirty="0" smtClean="0"/>
              <a:t>цифр.</a:t>
            </a:r>
            <a:endParaRPr lang="ru-RU" smtClean="0"/>
          </a:p>
          <a:p>
            <a:r>
              <a:rPr lang="ru-RU" smtClean="0"/>
              <a:t>Цифры </a:t>
            </a:r>
            <a:r>
              <a:rPr lang="ru-RU" dirty="0" smtClean="0"/>
              <a:t>обозначают следующие виды опасности:</a:t>
            </a:r>
          </a:p>
          <a:p>
            <a:r>
              <a:rPr lang="ru-RU" dirty="0" smtClean="0"/>
              <a:t>2 Выделение газа в результате давления или химической реакции</a:t>
            </a:r>
          </a:p>
          <a:p>
            <a:r>
              <a:rPr lang="ru-RU" dirty="0" smtClean="0"/>
              <a:t>3 Воспламеняемость жидкостей (паров) и газов или самонагревающейся жидкости</a:t>
            </a:r>
          </a:p>
          <a:p>
            <a:r>
              <a:rPr lang="ru-RU" dirty="0" smtClean="0"/>
              <a:t>4 Воспламеняемость твердых веществ или самонагревающегося твердого вещества</a:t>
            </a:r>
          </a:p>
          <a:p>
            <a:r>
              <a:rPr lang="ru-RU" dirty="0" smtClean="0"/>
              <a:t>5 Окисляющий эффект (</a:t>
            </a:r>
            <a:r>
              <a:rPr lang="ru-RU" dirty="0" err="1" smtClean="0"/>
              <a:t>эффект</a:t>
            </a:r>
            <a:r>
              <a:rPr lang="ru-RU" dirty="0" smtClean="0"/>
              <a:t> интенсификации горения)</a:t>
            </a:r>
          </a:p>
          <a:p>
            <a:r>
              <a:rPr lang="ru-RU" dirty="0" smtClean="0"/>
              <a:t>6 Ядовитость (токсичность) или опасность инфекции</a:t>
            </a:r>
          </a:p>
          <a:p>
            <a:r>
              <a:rPr lang="ru-RU" dirty="0" smtClean="0"/>
              <a:t>7 Радиоактивность</a:t>
            </a:r>
          </a:p>
          <a:p>
            <a:r>
              <a:rPr lang="ru-RU" dirty="0" smtClean="0"/>
              <a:t>8 Едкость (коррозионная активность)</a:t>
            </a:r>
          </a:p>
          <a:p>
            <a:r>
              <a:rPr lang="ru-RU" dirty="0" smtClean="0"/>
              <a:t>9 Опасность самопроизвольной бурной реакции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Значение кодов опасности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64360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Примечание: Опасность самопроизвольной бурной реакции включает обусловленную свойствами вещества возможную опасность реакции взрыва, распада и полимеризации, сопровождающейся высвобождением значительного количества тепла и воспламеняющихся и/или ядовитых (токсичных) газов.</a:t>
            </a:r>
          </a:p>
          <a:p>
            <a:pPr algn="just"/>
            <a:r>
              <a:rPr lang="ru-RU" b="1" dirty="0" smtClean="0"/>
              <a:t>Удвоение цифры обозначает усиление соответствующего вида опасности.</a:t>
            </a:r>
          </a:p>
          <a:p>
            <a:pPr algn="just"/>
            <a:r>
              <a:rPr lang="ru-RU" b="1" dirty="0" smtClean="0"/>
              <a:t>Если для указания опасности, свойственной веществу, достаточно одной цифры, после этой цифры ставится ноль.</a:t>
            </a:r>
          </a:p>
          <a:p>
            <a:pPr algn="just"/>
            <a:r>
              <a:rPr lang="ru-RU" dirty="0" smtClean="0"/>
              <a:t>Однако следующие сочетания цифр имеют особое значение: 22, 323, 333, 362, 382, 423, 44, 446, 462, 482, 539, 606, 623, 642, 823, 842, 90 и 99.</a:t>
            </a:r>
          </a:p>
          <a:p>
            <a:pPr algn="just"/>
            <a:r>
              <a:rPr lang="ru-RU" dirty="0" smtClean="0"/>
              <a:t> </a:t>
            </a:r>
            <a:r>
              <a:rPr lang="ru-RU" b="1" dirty="0" smtClean="0"/>
              <a:t>Если перед кодом опасности стоит буква "Х", то это означает, что данное вещество вступает в опасную реакцию с водой. </a:t>
            </a:r>
            <a:r>
              <a:rPr lang="ru-RU" dirty="0" smtClean="0"/>
              <a:t>В этом случае вода может использоваться лишь с одобрения компетентного органа.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Значение кодов опасности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412</TotalTime>
  <Words>894</Words>
  <Application>Microsoft Office PowerPoint</Application>
  <PresentationFormat>Экран (4:3)</PresentationFormat>
  <Paragraphs>105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Бумажная</vt:lpstr>
      <vt:lpstr>«Понятие опасного груза.  Классы опасных грузов. Деление классов по видам и степени опасности на подклассы, категории и группы совместимости.</vt:lpstr>
      <vt:lpstr>Классификационный шифр опасного груза, код опасности</vt:lpstr>
      <vt:lpstr>Классификационный шифр опасного груза, код опасности</vt:lpstr>
      <vt:lpstr>Классификационный шифр опасного груза, код опасности</vt:lpstr>
      <vt:lpstr>Классификационные коды опасных грузов</vt:lpstr>
      <vt:lpstr>Квалификационные коды опасных грузов </vt:lpstr>
      <vt:lpstr>Значения букв, используемых в классификационных кодах</vt:lpstr>
      <vt:lpstr>Значение кодов опасности </vt:lpstr>
      <vt:lpstr>Значение кодов опасности </vt:lpstr>
      <vt:lpstr>Наименование  опасного груза, номер ООН в соответствии с Типовыми правилами ООН. </vt:lpstr>
      <vt:lpstr>Идентификация опасного груза по номеру ООН. </vt:lpstr>
      <vt:lpstr>Классифицирование </vt:lpstr>
      <vt:lpstr>Идентификация опасного груза по номеру ООН.</vt:lpstr>
      <vt:lpstr>Идентификация опасного груза по наименованию </vt:lpstr>
      <vt:lpstr>Надлежащее наименование груза. </vt:lpstr>
      <vt:lpstr>СПАСИБО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Другие виды транспорта . Назначение, квалификация и схемы применения различных видов транспорта.</dc:title>
  <dc:creator>Пользователь</dc:creator>
  <cp:lastModifiedBy>пользователь</cp:lastModifiedBy>
  <cp:revision>37</cp:revision>
  <dcterms:created xsi:type="dcterms:W3CDTF">2024-03-31T15:01:47Z</dcterms:created>
  <dcterms:modified xsi:type="dcterms:W3CDTF">2025-03-04T05:38:38Z</dcterms:modified>
</cp:coreProperties>
</file>