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49" r:id="rId2"/>
    <p:sldMasterId id="2147483650"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93" r:id="rId31"/>
    <p:sldId id="283" r:id="rId32"/>
    <p:sldId id="284" r:id="rId33"/>
    <p:sldId id="285" r:id="rId34"/>
    <p:sldId id="286" r:id="rId35"/>
    <p:sldId id="287" r:id="rId36"/>
    <p:sldId id="288" r:id="rId37"/>
    <p:sldId id="289" r:id="rId38"/>
    <p:sldId id="290" r:id="rId39"/>
    <p:sldId id="292" r:id="rId40"/>
    <p:sldId id="291" r:id="rId41"/>
  </p:sldIdLst>
  <p:sldSz cx="9144000" cy="6858000" type="screen4x3"/>
  <p:notesSz cx="6858000" cy="9144000"/>
  <p:defaultTextStyle>
    <a:defPPr/>
    <a:lvl1pPr marL="0" lvl="0">
      <a:defRPr sz="2400">
        <a:latin typeface="Times New Roman"/>
        <a:ea typeface="Times New Roman"/>
        <a:cs typeface="Times New Roman"/>
      </a:defRPr>
    </a:lvl1pPr>
    <a:lvl2pPr marL="457200" lvl="1">
      <a:defRPr sz="2400">
        <a:latin typeface="Times New Roman"/>
        <a:ea typeface="Times New Roman"/>
        <a:cs typeface="Times New Roman"/>
      </a:defRPr>
    </a:lvl2pPr>
    <a:lvl3pPr marL="914400" lvl="2">
      <a:defRPr sz="2400">
        <a:latin typeface="Times New Roman"/>
        <a:ea typeface="Times New Roman"/>
        <a:cs typeface="Times New Roman"/>
      </a:defRPr>
    </a:lvl3pPr>
    <a:lvl4pPr marL="1371600" lvl="3">
      <a:defRPr sz="2400">
        <a:latin typeface="Times New Roman"/>
        <a:ea typeface="Times New Roman"/>
        <a:cs typeface="Times New Roman"/>
      </a:defRPr>
    </a:lvl4pPr>
    <a:lvl5pPr marL="1828800" lvl="4">
      <a:defRPr sz="2400">
        <a:latin typeface="Times New Roman"/>
        <a:ea typeface="Times New Roman"/>
        <a:cs typeface="Times New Roman"/>
      </a:defRPr>
    </a:lvl5pPr>
    <a:lvl6pPr marL="2286000" lvl="5">
      <a:defRPr sz="2400">
        <a:latin typeface="Times New Roman"/>
        <a:ea typeface="Times New Roman"/>
        <a:cs typeface="Times New Roman"/>
      </a:defRPr>
    </a:lvl6pPr>
    <a:lvl7pPr marL="2743200" lvl="6">
      <a:defRPr sz="2400">
        <a:latin typeface="Times New Roman"/>
        <a:ea typeface="Times New Roman"/>
        <a:cs typeface="Times New Roman"/>
      </a:defRPr>
    </a:lvl7pPr>
    <a:lvl8pPr marL="3200400" lvl="7">
      <a:defRPr sz="2400">
        <a:latin typeface="Times New Roman"/>
        <a:ea typeface="Times New Roman"/>
        <a:cs typeface="Times New Roman"/>
      </a:defRPr>
    </a:lvl8pPr>
    <a:lvl9pPr marL="3657600" lvl="8">
      <a:defRPr sz="2400">
        <a:latin typeface="Times New Roman"/>
        <a:ea typeface="Times New Roman"/>
        <a:cs typeface="Times New Roman"/>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GroupShape 2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GroupShape 24"/>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GroupShape 2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GroupShape 1"/>
        <p:cNvGrpSpPr/>
        <p:nvPr/>
      </p:nvGrpSpPr>
      <p:grpSpPr>
        <a:xfrm>
          <a:off x="0" y="0"/>
          <a:ext cx="0" cy="0"/>
          <a:chOff x="0" y="0"/>
          <a:chExt cx="0" cy="0"/>
        </a:xfrm>
      </p:grpSpPr>
      <p:sp>
        <p:nvSpPr>
          <p:cNvPr id="2" name="Shape 2"/>
          <p:cNvSpPr txBox="1">
            <a:spLocks noGrp="1"/>
          </p:cNvSpPr>
          <p:nvPr>
            <p:ph type="body"/>
          </p:nvPr>
        </p:nvSpPr>
        <p:spPr>
          <a:xfrm>
            <a:off x="457200" y="1523880"/>
            <a:ext cx="8229245" cy="4571642"/>
          </a:xfrm>
          <a:prstGeom prst="rect">
            <a:avLst/>
          </a:prstGeom>
          <a:noFill/>
          <a:ln w="0">
            <a:noFill/>
            <a:headEnd type="none"/>
            <a:tailEnd type="none"/>
          </a:ln>
        </p:spPr>
        <p:txBody>
          <a:bodyPr wrap="square" lIns="90000" tIns="45000" rIns="90000" bIns="45000" anchor="t">
            <a:noAutofit/>
          </a:bodyPr>
          <a:lstStyle/>
          <a:p>
            <a:pPr marL="274320" marR="0" indent="-273960" algn="l">
              <a:lnSpc>
                <a:spcPct val="100000"/>
              </a:lnSpc>
              <a:spcBef>
                <a:spcPts val="600"/>
              </a:spcBef>
              <a:spcAft>
                <a:spcPts val="0"/>
              </a:spcAft>
            </a:pPr>
            <a:r>
              <a:rPr sz="2600" b="0" i="0" u="none" strike="noStrike" cap="none" baseline="0">
                <a:solidFill>
                  <a:srgbClr val="FFFFFF"/>
                </a:solidFill>
                <a:latin typeface="Constantia"/>
                <a:ea typeface="Constantia"/>
                <a:cs typeface="Constantia"/>
              </a:rPr>
              <a:t>Образец текста</a:t>
            </a:r>
            <a:endParaRPr sz="2600"/>
          </a:p>
          <a:p>
            <a:pPr marL="640080" marR="0" lvl="1" indent="-273960" algn="l">
              <a:lnSpc>
                <a:spcPct val="100000"/>
              </a:lnSpc>
              <a:spcBef>
                <a:spcPts val="300"/>
              </a:spcBef>
              <a:spcAft>
                <a:spcPts val="0"/>
              </a:spcAft>
            </a:pPr>
            <a:r>
              <a:rPr sz="2400" b="0" i="0" u="none" strike="noStrike" cap="none" baseline="0">
                <a:solidFill>
                  <a:srgbClr val="FEFAC9"/>
                </a:solidFill>
                <a:latin typeface="Constantia"/>
                <a:ea typeface="Constantia"/>
                <a:cs typeface="Constantia"/>
              </a:rPr>
              <a:t>Второй уровень</a:t>
            </a:r>
            <a:endParaRPr sz="2600"/>
          </a:p>
          <a:p>
            <a:pPr marL="1005840" marR="0" lvl="2" indent="-228240" algn="l">
              <a:lnSpc>
                <a:spcPct val="100000"/>
              </a:lnSpc>
              <a:spcBef>
                <a:spcPts val="300"/>
              </a:spcBef>
              <a:spcAft>
                <a:spcPts val="0"/>
              </a:spcAft>
            </a:pPr>
            <a:r>
              <a:rPr sz="2100" b="0" i="0" u="none" strike="noStrike" cap="none" baseline="0">
                <a:solidFill>
                  <a:srgbClr val="FFFFFF"/>
                </a:solidFill>
                <a:latin typeface="Constantia"/>
                <a:ea typeface="Constantia"/>
                <a:cs typeface="Constantia"/>
              </a:rPr>
              <a:t>Третий уровень</a:t>
            </a:r>
            <a:endParaRPr sz="2600"/>
          </a:p>
          <a:p>
            <a:pPr marL="1280160" marR="0" lvl="3" indent="-228240" algn="l">
              <a:lnSpc>
                <a:spcPct val="100000"/>
              </a:lnSpc>
              <a:spcBef>
                <a:spcPts val="300"/>
              </a:spcBef>
              <a:spcAft>
                <a:spcPts val="0"/>
              </a:spcAft>
            </a:pPr>
            <a:r>
              <a:rPr sz="1900" b="0" i="0" u="none" strike="noStrike" cap="none" baseline="0">
                <a:solidFill>
                  <a:srgbClr val="FFFFFF"/>
                </a:solidFill>
                <a:latin typeface="Constantia"/>
                <a:ea typeface="Constantia"/>
                <a:cs typeface="Constantia"/>
              </a:rPr>
              <a:t>Четвертый уровень</a:t>
            </a:r>
            <a:endParaRPr sz="2600"/>
          </a:p>
          <a:p>
            <a:pPr marL="1554480" marR="0" lvl="4" indent="-228240" algn="l">
              <a:lnSpc>
                <a:spcPct val="100000"/>
              </a:lnSpc>
              <a:spcBef>
                <a:spcPts val="340"/>
              </a:spcBef>
              <a:spcAft>
                <a:spcPts val="0"/>
              </a:spcAft>
            </a:pPr>
            <a:r>
              <a:rPr sz="1600" b="0" i="0" u="none" strike="noStrike" cap="none" baseline="0">
                <a:solidFill>
                  <a:srgbClr val="FFFFFF"/>
                </a:solidFill>
                <a:latin typeface="Constantia"/>
                <a:ea typeface="Constantia"/>
                <a:cs typeface="Constantia"/>
              </a:rPr>
              <a:t>Пятый уровень</a:t>
            </a:r>
            <a:endParaRPr sz="2600"/>
          </a:p>
        </p:txBody>
      </p:sp>
      <p:sp>
        <p:nvSpPr>
          <p:cNvPr id="3" name="Shape 3"/>
          <p:cNvSpPr txBox="1">
            <a:spLocks noGrp="1"/>
          </p:cNvSpPr>
          <p:nvPr>
            <p:ph type="dt" idx="2"/>
          </p:nvPr>
        </p:nvSpPr>
        <p:spPr>
          <a:xfrm>
            <a:off x="5791323" y="6203523"/>
            <a:ext cx="2590561" cy="383760"/>
          </a:xfrm>
          <a:prstGeom prst="rect">
            <a:avLst/>
          </a:prstGeom>
          <a:noFill/>
          <a:ln w="0">
            <a:noFill/>
            <a:headEnd type="none"/>
            <a:tailEnd type="none"/>
          </a:ln>
        </p:spPr>
        <p:txBody>
          <a:bodyPr wrap="square" lIns="90000" tIns="45000" rIns="90000" bIns="45000" anchor="ctr" anchorCtr="0">
            <a:noAutofit/>
          </a:bodyPr>
          <a:lstStyle>
            <a:defPPr/>
            <a:lvl1pPr lvl="0"/>
          </a:lstStyle>
          <a:p>
            <a:pPr marL="0" marR="0" indent="0" algn="l">
              <a:lnSpc>
                <a:spcPct val="100000"/>
              </a:lnSpc>
              <a:spcBef>
                <a:spcPts val="0"/>
              </a:spcBef>
              <a:spcAft>
                <a:spcPts val="0"/>
              </a:spcAft>
            </a:pPr>
            <a:endParaRPr sz="1400"/>
          </a:p>
        </p:txBody>
      </p:sp>
      <p:sp>
        <p:nvSpPr>
          <p:cNvPr id="4" name="Shape 4"/>
          <p:cNvSpPr txBox="1">
            <a:spLocks noGrp="1"/>
          </p:cNvSpPr>
          <p:nvPr>
            <p:ph type="sldNum" idx="4"/>
          </p:nvPr>
        </p:nvSpPr>
        <p:spPr>
          <a:xfrm>
            <a:off x="8410685" y="6181564"/>
            <a:ext cx="609120" cy="456840"/>
          </a:xfrm>
          <a:prstGeom prst="rect">
            <a:avLst/>
          </a:prstGeom>
          <a:noFill/>
          <a:ln w="0">
            <a:noFill/>
            <a:headEnd type="none"/>
            <a:tailEnd type="none"/>
          </a:ln>
        </p:spPr>
        <p:txBody>
          <a:bodyPr wrap="square" lIns="0" tIns="0" rIns="0" bIns="0" anchor="ctr" anchorCtr="0">
            <a:noAutofit/>
          </a:bodyPr>
          <a:lstStyle>
            <a:defPPr/>
            <a:lvl1pPr lvl="0"/>
          </a:lstStyle>
          <a:p>
            <a:pPr marL="0" marR="0" indent="0" algn="ctr">
              <a:lnSpc>
                <a:spcPct val="100000"/>
              </a:lnSpc>
              <a:spcBef>
                <a:spcPts val="0"/>
              </a:spcBef>
              <a:spcAft>
                <a:spcPts val="0"/>
              </a:spcAft>
            </a:pPr>
            <a:endParaRPr sz="1400"/>
          </a:p>
        </p:txBody>
      </p:sp>
      <p:sp>
        <p:nvSpPr>
          <p:cNvPr id="5" name="Shape 5"/>
          <p:cNvSpPr txBox="1">
            <a:spLocks noGrp="1"/>
          </p:cNvSpPr>
          <p:nvPr>
            <p:ph type="ftr" idx="3"/>
          </p:nvPr>
        </p:nvSpPr>
        <p:spPr>
          <a:xfrm>
            <a:off x="2133721" y="6203523"/>
            <a:ext cx="3580922" cy="383760"/>
          </a:xfrm>
          <a:prstGeom prst="rect">
            <a:avLst/>
          </a:prstGeom>
          <a:noFill/>
          <a:ln w="0">
            <a:noFill/>
            <a:headEnd type="none"/>
            <a:tailEnd type="none"/>
          </a:ln>
        </p:spPr>
        <p:txBody>
          <a:bodyPr wrap="square" lIns="90000" tIns="45000" rIns="90000" bIns="45000" anchor="ctr" anchorCtr="0">
            <a:noAutofit/>
          </a:bodyPr>
          <a:lstStyle>
            <a:defPPr/>
            <a:lvl1pPr lvl="0"/>
          </a:lstStyle>
          <a:p>
            <a:pPr algn="l"/>
            <a:endParaRPr sz="1200"/>
          </a:p>
        </p:txBody>
      </p:sp>
      <p:sp>
        <p:nvSpPr>
          <p:cNvPr id="6" name="Shape 6"/>
          <p:cNvSpPr txBox="1">
            <a:spLocks noGrp="1"/>
          </p:cNvSpPr>
          <p:nvPr>
            <p:ph type="title" idx="1"/>
          </p:nvPr>
        </p:nvSpPr>
        <p:spPr>
          <a:xfrm>
            <a:off x="457200" y="152280"/>
            <a:ext cx="8229245" cy="1218960"/>
          </a:xfrm>
          <a:prstGeom prst="rect">
            <a:avLst/>
          </a:prstGeom>
          <a:noFill/>
          <a:ln w="6480">
            <a:noFill/>
            <a:headEnd type="none"/>
            <a:tailEnd type="none"/>
          </a:ln>
        </p:spPr>
        <p:txBody>
          <a:bodyPr wrap="square" lIns="90000" tIns="45000" rIns="90000" bIns="45000" anchor="b">
            <a:noAutofit/>
          </a:bodyPr>
          <a:lstStyle/>
          <a:p>
            <a:pPr algn="l">
              <a:lnSpc>
                <a:spcPct val="100000"/>
              </a:lnSpc>
              <a:spcBef>
                <a:spcPts val="0"/>
              </a:spcBef>
              <a:spcAft>
                <a:spcPts val="0"/>
              </a:spcAft>
            </a:pPr>
            <a:r>
              <a:rPr sz="4200" b="0" i="0" u="none" strike="noStrike" cap="none" spc="-99" baseline="0">
                <a:solidFill>
                  <a:srgbClr val="DBDBDB"/>
                </a:solidFill>
                <a:highlight>
                  <a:srgbClr val="000000">
                    <a:alpha val="0"/>
                  </a:srgbClr>
                </a:highlight>
                <a:latin typeface="Constantia"/>
                <a:ea typeface="Constantia"/>
                <a:cs typeface="Constantia"/>
              </a:rPr>
              <a:t>Образец заголовка</a:t>
            </a:r>
            <a:endParaRPr sz="4200" b="0" i="0" u="none" strike="noStrike" cap="none" baseline="0">
              <a:solidFill>
                <a:srgbClr val="FFFFFF"/>
              </a:solidFill>
              <a:highlight>
                <a:srgbClr val="000000">
                  <a:alpha val="0"/>
                </a:srgbClr>
              </a:highlight>
              <a:latin typeface="Constantia"/>
              <a:ea typeface="Constantia"/>
              <a:cs typeface="Constantia"/>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a:defPPr/>
      <a:lvl1pPr marL="216000" lvl="0"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9pPr>
    </p:titleStyle>
    <p:body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p:bodyStyle>
    <p:otherStyle>
      <a:defPPr/>
      <a:lvl1pPr lvl="0">
        <a:defRPr sz="2400">
          <a:latin typeface="Times New Roman"/>
          <a:ea typeface="Times New Roman"/>
          <a:cs typeface="Times New Roman"/>
        </a:defRPr>
      </a:lvl1pPr>
      <a:lvl2pPr lvl="1">
        <a:defRPr sz="2400">
          <a:latin typeface="Times New Roman"/>
          <a:ea typeface="Times New Roman"/>
          <a:cs typeface="Times New Roman"/>
        </a:defRPr>
      </a:lvl2pPr>
      <a:lvl3pPr lvl="2">
        <a:defRPr sz="2400">
          <a:latin typeface="Times New Roman"/>
          <a:ea typeface="Times New Roman"/>
          <a:cs typeface="Times New Roman"/>
        </a:defRPr>
      </a:lvl3pPr>
      <a:lvl4pPr lvl="3">
        <a:defRPr sz="2400">
          <a:latin typeface="Times New Roman"/>
          <a:ea typeface="Times New Roman"/>
          <a:cs typeface="Times New Roman"/>
        </a:defRPr>
      </a:lvl4pPr>
      <a:lvl5pPr lvl="4">
        <a:defRPr sz="2400">
          <a:latin typeface="Times New Roman"/>
          <a:ea typeface="Times New Roman"/>
          <a:cs typeface="Times New Roman"/>
        </a:defRPr>
      </a:lvl5pPr>
      <a:lvl6pPr lvl="5">
        <a:defRPr sz="2400">
          <a:latin typeface="Times New Roman"/>
          <a:ea typeface="Times New Roman"/>
          <a:cs typeface="Times New Roman"/>
        </a:defRPr>
      </a:lvl6pPr>
      <a:lvl7pPr lvl="6">
        <a:defRPr sz="2400">
          <a:latin typeface="Times New Roman"/>
          <a:ea typeface="Times New Roman"/>
          <a:cs typeface="Times New Roman"/>
        </a:defRPr>
      </a:lvl7pPr>
      <a:lvl8pPr lvl="7">
        <a:defRPr sz="2400">
          <a:latin typeface="Times New Roman"/>
          <a:ea typeface="Times New Roman"/>
          <a:cs typeface="Times New Roman"/>
        </a:defRPr>
      </a:lvl8pPr>
      <a:lvl9pPr lvl="8">
        <a:defRPr sz="2400">
          <a:latin typeface="Times New Roman"/>
          <a:ea typeface="Times New Roman"/>
          <a:cs typeface="Times New Roman"/>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GroupShape 7"/>
        <p:cNvGrpSpPr/>
        <p:nvPr/>
      </p:nvGrpSpPr>
      <p:grpSpPr>
        <a:xfrm>
          <a:off x="0" y="0"/>
          <a:ext cx="0" cy="0"/>
          <a:chOff x="0" y="0"/>
          <a:chExt cx="0" cy="0"/>
        </a:xfrm>
      </p:grpSpPr>
      <p:sp>
        <p:nvSpPr>
          <p:cNvPr id="8" name="Shape 8"/>
          <p:cNvSpPr txBox="1">
            <a:spLocks noGrp="1"/>
          </p:cNvSpPr>
          <p:nvPr>
            <p:ph type="title" idx="2"/>
          </p:nvPr>
        </p:nvSpPr>
        <p:spPr>
          <a:xfrm>
            <a:off x="457200" y="1433880"/>
            <a:ext cx="8305565" cy="1980721"/>
          </a:xfrm>
          <a:prstGeom prst="rect">
            <a:avLst/>
          </a:prstGeom>
          <a:noFill/>
          <a:ln w="6480">
            <a:noFill/>
            <a:headEnd type="none"/>
            <a:tailEnd type="none"/>
          </a:ln>
        </p:spPr>
        <p:txBody>
          <a:bodyPr wrap="square" lIns="90000" tIns="45000" rIns="90000" bIns="45000" anchor="b">
            <a:noAutofit/>
          </a:bodyPr>
          <a:lstStyle/>
          <a:p>
            <a:pPr algn="ctr">
              <a:lnSpc>
                <a:spcPct val="100000"/>
              </a:lnSpc>
              <a:spcBef>
                <a:spcPts val="0"/>
              </a:spcBef>
              <a:spcAft>
                <a:spcPts val="0"/>
              </a:spcAft>
            </a:pPr>
            <a:r>
              <a:rPr sz="4800" b="0" i="0" u="none" strike="noStrike" cap="none" spc="-99" baseline="0">
                <a:solidFill>
                  <a:srgbClr val="DBDBDB"/>
                </a:solidFill>
                <a:highlight>
                  <a:srgbClr val="000000">
                    <a:alpha val="0"/>
                  </a:srgbClr>
                </a:highlight>
                <a:latin typeface="Constantia"/>
                <a:ea typeface="Constantia"/>
                <a:cs typeface="Constantia"/>
              </a:rPr>
              <a:t>Образец заголовка</a:t>
            </a:r>
            <a:endParaRPr sz="4800" b="0" i="0" u="none" strike="noStrike" cap="none" baseline="0">
              <a:solidFill>
                <a:srgbClr val="FFFFFF"/>
              </a:solidFill>
              <a:highlight>
                <a:srgbClr val="000000">
                  <a:alpha val="0"/>
                </a:srgbClr>
              </a:highlight>
              <a:latin typeface="Constantia"/>
              <a:ea typeface="Constantia"/>
              <a:cs typeface="Constantia"/>
            </a:endParaRPr>
          </a:p>
        </p:txBody>
      </p:sp>
      <p:sp>
        <p:nvSpPr>
          <p:cNvPr id="9" name="Shape 9"/>
          <p:cNvSpPr/>
          <p:nvPr/>
        </p:nvSpPr>
        <p:spPr>
          <a:xfrm>
            <a:off x="1463400" y="3549962"/>
            <a:ext cx="2971801" cy="1440"/>
          </a:xfrm>
          <a:prstGeom prst="line">
            <a:avLst/>
          </a:prstGeom>
          <a:noFill/>
          <a:ln w="9360">
            <a:solidFill>
              <a:srgbClr val="E8E9E7"/>
            </a:solidFill>
            <a:prstDash val="solid"/>
            <a:headEnd type="none"/>
            <a:tailEnd type="none"/>
          </a:ln>
        </p:spPr>
        <p:txBody>
          <a:bodyPr wrap="square" lIns="90000" tIns="45000" rIns="90000" bIns="45000" anchor="t" anchorCtr="1">
            <a:noAutofit/>
          </a:bodyPr>
          <a:lstStyle/>
          <a:p>
            <a:pPr marL="0" marR="0" indent="0" algn="l">
              <a:lnSpc>
                <a:spcPct val="100000"/>
              </a:lnSpc>
              <a:spcBef>
                <a:spcPts val="0"/>
              </a:spcBef>
              <a:spcAft>
                <a:spcPts val="0"/>
              </a:spcAft>
            </a:pPr>
            <a:endParaRPr sz="1800" b="0" i="0" u="none" strike="noStrike" cap="none">
              <a:latin typeface="Arial"/>
              <a:ea typeface="Arial"/>
              <a:cs typeface="Arial"/>
            </a:endParaRPr>
          </a:p>
        </p:txBody>
      </p:sp>
      <p:sp>
        <p:nvSpPr>
          <p:cNvPr id="10" name="Shape 10"/>
          <p:cNvSpPr/>
          <p:nvPr/>
        </p:nvSpPr>
        <p:spPr>
          <a:xfrm>
            <a:off x="4708443" y="3549962"/>
            <a:ext cx="2971801" cy="1440"/>
          </a:xfrm>
          <a:prstGeom prst="line">
            <a:avLst/>
          </a:prstGeom>
          <a:noFill/>
          <a:ln w="9360">
            <a:solidFill>
              <a:srgbClr val="E8E9E7"/>
            </a:solidFill>
            <a:prstDash val="solid"/>
            <a:headEnd type="none"/>
            <a:tailEnd type="none"/>
          </a:ln>
        </p:spPr>
        <p:txBody>
          <a:bodyPr wrap="square" lIns="90000" tIns="45000" rIns="90000" bIns="45000" anchor="t" anchorCtr="1">
            <a:noAutofit/>
          </a:bodyPr>
          <a:lstStyle/>
          <a:p>
            <a:pPr marL="0" marR="0" indent="0" algn="l">
              <a:lnSpc>
                <a:spcPct val="100000"/>
              </a:lnSpc>
              <a:spcBef>
                <a:spcPts val="0"/>
              </a:spcBef>
              <a:spcAft>
                <a:spcPts val="0"/>
              </a:spcAft>
            </a:pPr>
            <a:endParaRPr sz="1800" b="0" i="0" u="none" strike="noStrike" cap="none">
              <a:latin typeface="Arial"/>
              <a:ea typeface="Arial"/>
              <a:cs typeface="Arial"/>
            </a:endParaRPr>
          </a:p>
        </p:txBody>
      </p:sp>
      <p:sp>
        <p:nvSpPr>
          <p:cNvPr id="11" name="Shape 11"/>
          <p:cNvSpPr/>
          <p:nvPr/>
        </p:nvSpPr>
        <p:spPr>
          <a:xfrm>
            <a:off x="4540323" y="3526202"/>
            <a:ext cx="45360" cy="45360"/>
          </a:xfrm>
          <a:prstGeom prst="ellipse">
            <a:avLst/>
          </a:prstGeom>
          <a:solidFill>
            <a:srgbClr val="F3A447"/>
          </a:solidFill>
          <a:ln w="38160">
            <a:solidFill>
              <a:srgbClr val="F3A447"/>
            </a:solidFill>
            <a:prstDash val="solid"/>
            <a:headEnd type="none"/>
            <a:tailEnd type="none"/>
          </a:ln>
        </p:spPr>
        <p:txBody>
          <a:bodyPr wrap="square" lIns="90000" tIns="45000" rIns="90000" bIns="45000" anchor="ctr" anchorCtr="0">
            <a:noAutofit/>
          </a:bodyPr>
          <a:lstStyle/>
          <a:p>
            <a:pPr marL="0" marR="0" indent="0" algn="l">
              <a:lnSpc>
                <a:spcPct val="100000"/>
              </a:lnSpc>
              <a:spcBef>
                <a:spcPts val="0"/>
              </a:spcBef>
              <a:spcAft>
                <a:spcPts val="0"/>
              </a:spcAft>
            </a:pPr>
            <a:endParaRPr sz="1800" b="0" i="0" u="none" strike="noStrike" cap="none">
              <a:latin typeface="Arial"/>
              <a:ea typeface="Arial"/>
              <a:cs typeface="Arial"/>
            </a:endParaRPr>
          </a:p>
        </p:txBody>
      </p:sp>
      <p:sp>
        <p:nvSpPr>
          <p:cNvPr id="12" name="Shape 12"/>
          <p:cNvSpPr txBox="1">
            <a:spLocks noGrp="1"/>
          </p:cNvSpPr>
          <p:nvPr>
            <p:ph type="dt" idx="2"/>
          </p:nvPr>
        </p:nvSpPr>
        <p:spPr>
          <a:xfrm>
            <a:off x="5791323" y="6203523"/>
            <a:ext cx="2590561" cy="383760"/>
          </a:xfrm>
          <a:prstGeom prst="rect">
            <a:avLst/>
          </a:prstGeom>
          <a:noFill/>
          <a:ln w="0">
            <a:noFill/>
            <a:headEnd type="none"/>
            <a:tailEnd type="none"/>
          </a:ln>
        </p:spPr>
        <p:txBody>
          <a:bodyPr wrap="square" lIns="90000" tIns="45000" rIns="90000" bIns="45000" anchor="ctr" anchorCtr="0">
            <a:noAutofit/>
          </a:bodyPr>
          <a:lstStyle>
            <a:defPPr/>
            <a:lvl1pPr lvl="0"/>
          </a:lstStyle>
          <a:p>
            <a:pPr marL="0" marR="0" indent="0" algn="l">
              <a:lnSpc>
                <a:spcPct val="100000"/>
              </a:lnSpc>
              <a:spcBef>
                <a:spcPts val="0"/>
              </a:spcBef>
              <a:spcAft>
                <a:spcPts val="0"/>
              </a:spcAft>
            </a:pPr>
            <a:endParaRPr sz="1400"/>
          </a:p>
        </p:txBody>
      </p:sp>
      <p:sp>
        <p:nvSpPr>
          <p:cNvPr id="13" name="Shape 13"/>
          <p:cNvSpPr txBox="1">
            <a:spLocks noGrp="1"/>
          </p:cNvSpPr>
          <p:nvPr>
            <p:ph type="sldNum" idx="4"/>
          </p:nvPr>
        </p:nvSpPr>
        <p:spPr>
          <a:xfrm>
            <a:off x="8410685" y="6181564"/>
            <a:ext cx="609120" cy="456840"/>
          </a:xfrm>
          <a:prstGeom prst="rect">
            <a:avLst/>
          </a:prstGeom>
          <a:noFill/>
          <a:ln w="0">
            <a:noFill/>
            <a:headEnd type="none"/>
            <a:tailEnd type="none"/>
          </a:ln>
        </p:spPr>
        <p:txBody>
          <a:bodyPr wrap="square" lIns="0" tIns="0" rIns="0" bIns="0" anchor="ctr" anchorCtr="0">
            <a:noAutofit/>
          </a:bodyPr>
          <a:lstStyle>
            <a:defPPr/>
            <a:lvl1pPr lvl="0"/>
          </a:lstStyle>
          <a:p>
            <a:pPr marL="0" marR="0" indent="0" algn="ctr">
              <a:lnSpc>
                <a:spcPct val="100000"/>
              </a:lnSpc>
              <a:spcBef>
                <a:spcPts val="0"/>
              </a:spcBef>
              <a:spcAft>
                <a:spcPts val="0"/>
              </a:spcAft>
            </a:pPr>
            <a:endParaRPr sz="1400"/>
          </a:p>
        </p:txBody>
      </p:sp>
      <p:sp>
        <p:nvSpPr>
          <p:cNvPr id="14" name="Shape 14"/>
          <p:cNvSpPr txBox="1">
            <a:spLocks noGrp="1"/>
          </p:cNvSpPr>
          <p:nvPr>
            <p:ph type="ftr" idx="3"/>
          </p:nvPr>
        </p:nvSpPr>
        <p:spPr>
          <a:xfrm>
            <a:off x="2133721" y="6203523"/>
            <a:ext cx="3580922" cy="383760"/>
          </a:xfrm>
          <a:prstGeom prst="rect">
            <a:avLst/>
          </a:prstGeom>
          <a:noFill/>
          <a:ln w="0">
            <a:noFill/>
            <a:headEnd type="none"/>
            <a:tailEnd type="none"/>
          </a:ln>
        </p:spPr>
        <p:txBody>
          <a:bodyPr wrap="square" lIns="90000" tIns="45000" rIns="90000" bIns="45000" anchor="ctr" anchorCtr="0">
            <a:noAutofit/>
          </a:bodyPr>
          <a:lstStyle>
            <a:defPPr/>
            <a:lvl1pPr lvl="0"/>
          </a:lstStyle>
          <a:p>
            <a:pPr algn="l"/>
            <a:endParaRPr sz="1200"/>
          </a:p>
        </p:txBody>
      </p:sp>
      <p:sp>
        <p:nvSpPr>
          <p:cNvPr id="15" name="Shape 15"/>
          <p:cNvSpPr txBox="1">
            <a:spLocks noGrp="1"/>
          </p:cNvSpPr>
          <p:nvPr>
            <p:ph type="body" idx="3"/>
          </p:nvPr>
        </p:nvSpPr>
        <p:spPr>
          <a:xfrm>
            <a:off x="457200" y="1604521"/>
            <a:ext cx="8229245" cy="3977282"/>
          </a:xfrm>
          <a:prstGeom prst="rect">
            <a:avLst/>
          </a:prstGeom>
          <a:noFill/>
          <a:ln>
            <a:noFill/>
            <a:headEnd type="none"/>
            <a:tailEnd type="none"/>
          </a:ln>
        </p:spPr>
        <p:txBody>
          <a:bodyPr lIns="0" tIns="0" rIns="0" bIns="0">
            <a:normAutofit/>
          </a:bodyPr>
          <a:lstStyle/>
          <a:p>
            <a:endParaRPr/>
          </a:p>
        </p:txBody>
      </p:sp>
    </p:spTree>
  </p:cSld>
  <p:clrMap bg1="lt1" tx1="dk1" bg2="lt2" tx2="dk2" accent1="accent1" accent2="accent2" accent3="accent3" accent4="accent4" accent5="accent5" accent6="accent6" hlink="hlink" folHlink="folHlink"/>
  <p:sldLayoutIdLst>
    <p:sldLayoutId id="2147483652" r:id="rId1"/>
  </p:sldLayoutIdLst>
  <p:txStyles>
    <p:titleStyle>
      <a:defPPr/>
      <a:lvl1pPr marL="216000" lvl="0"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9pPr>
    </p:titleStyle>
    <p:body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p:bodyStyle>
    <p:otherStyle>
      <a:defPPr/>
      <a:lvl1pPr lvl="0">
        <a:defRPr sz="2400">
          <a:latin typeface="Times New Roman"/>
          <a:ea typeface="Times New Roman"/>
          <a:cs typeface="Times New Roman"/>
        </a:defRPr>
      </a:lvl1pPr>
      <a:lvl2pPr lvl="1">
        <a:defRPr sz="2400">
          <a:latin typeface="Times New Roman"/>
          <a:ea typeface="Times New Roman"/>
          <a:cs typeface="Times New Roman"/>
        </a:defRPr>
      </a:lvl2pPr>
      <a:lvl3pPr lvl="2">
        <a:defRPr sz="2400">
          <a:latin typeface="Times New Roman"/>
          <a:ea typeface="Times New Roman"/>
          <a:cs typeface="Times New Roman"/>
        </a:defRPr>
      </a:lvl3pPr>
      <a:lvl4pPr lvl="3">
        <a:defRPr sz="2400">
          <a:latin typeface="Times New Roman"/>
          <a:ea typeface="Times New Roman"/>
          <a:cs typeface="Times New Roman"/>
        </a:defRPr>
      </a:lvl4pPr>
      <a:lvl5pPr lvl="4">
        <a:defRPr sz="2400">
          <a:latin typeface="Times New Roman"/>
          <a:ea typeface="Times New Roman"/>
          <a:cs typeface="Times New Roman"/>
        </a:defRPr>
      </a:lvl5pPr>
      <a:lvl6pPr lvl="5">
        <a:defRPr sz="2400">
          <a:latin typeface="Times New Roman"/>
          <a:ea typeface="Times New Roman"/>
          <a:cs typeface="Times New Roman"/>
        </a:defRPr>
      </a:lvl6pPr>
      <a:lvl7pPr lvl="6">
        <a:defRPr sz="2400">
          <a:latin typeface="Times New Roman"/>
          <a:ea typeface="Times New Roman"/>
          <a:cs typeface="Times New Roman"/>
        </a:defRPr>
      </a:lvl7pPr>
      <a:lvl8pPr lvl="7">
        <a:defRPr sz="2400">
          <a:latin typeface="Times New Roman"/>
          <a:ea typeface="Times New Roman"/>
          <a:cs typeface="Times New Roman"/>
        </a:defRPr>
      </a:lvl8pPr>
      <a:lvl9pPr lvl="8">
        <a:defRPr sz="2400">
          <a:latin typeface="Times New Roman"/>
          <a:ea typeface="Times New Roman"/>
          <a:cs typeface="Times New Roman"/>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GroupShape 16"/>
        <p:cNvGrpSpPr/>
        <p:nvPr/>
      </p:nvGrpSpPr>
      <p:grpSpPr>
        <a:xfrm>
          <a:off x="0" y="0"/>
          <a:ext cx="0" cy="0"/>
          <a:chOff x="0" y="0"/>
          <a:chExt cx="0" cy="0"/>
        </a:xfrm>
      </p:grpSpPr>
      <p:sp>
        <p:nvSpPr>
          <p:cNvPr id="17" name="Shape 17"/>
          <p:cNvSpPr txBox="1">
            <a:spLocks noGrp="1"/>
          </p:cNvSpPr>
          <p:nvPr>
            <p:ph type="dt" idx="2"/>
          </p:nvPr>
        </p:nvSpPr>
        <p:spPr>
          <a:xfrm>
            <a:off x="5791323" y="6203523"/>
            <a:ext cx="2590561" cy="383760"/>
          </a:xfrm>
          <a:prstGeom prst="rect">
            <a:avLst/>
          </a:prstGeom>
          <a:noFill/>
          <a:ln w="0">
            <a:noFill/>
            <a:headEnd type="none"/>
            <a:tailEnd type="none"/>
          </a:ln>
        </p:spPr>
        <p:txBody>
          <a:bodyPr wrap="square" lIns="90000" tIns="45000" rIns="90000" bIns="45000" anchor="ctr" anchorCtr="0">
            <a:noAutofit/>
          </a:bodyPr>
          <a:lstStyle>
            <a:defPPr/>
            <a:lvl1pPr lvl="0"/>
          </a:lstStyle>
          <a:p>
            <a:pPr marL="0" marR="0" indent="0" algn="l">
              <a:lnSpc>
                <a:spcPct val="100000"/>
              </a:lnSpc>
              <a:spcBef>
                <a:spcPts val="0"/>
              </a:spcBef>
              <a:spcAft>
                <a:spcPts val="0"/>
              </a:spcAft>
            </a:pPr>
            <a:endParaRPr sz="1400"/>
          </a:p>
        </p:txBody>
      </p:sp>
      <p:sp>
        <p:nvSpPr>
          <p:cNvPr id="18" name="Shape 18"/>
          <p:cNvSpPr txBox="1">
            <a:spLocks noGrp="1"/>
          </p:cNvSpPr>
          <p:nvPr>
            <p:ph type="ftr" idx="3"/>
          </p:nvPr>
        </p:nvSpPr>
        <p:spPr>
          <a:xfrm>
            <a:off x="2133721" y="6203523"/>
            <a:ext cx="3580922" cy="383760"/>
          </a:xfrm>
          <a:prstGeom prst="rect">
            <a:avLst/>
          </a:prstGeom>
          <a:noFill/>
          <a:ln w="0">
            <a:noFill/>
            <a:headEnd type="none"/>
            <a:tailEnd type="none"/>
          </a:ln>
        </p:spPr>
        <p:txBody>
          <a:bodyPr wrap="square" lIns="90000" tIns="45000" rIns="90000" bIns="45000" anchor="ctr" anchorCtr="0">
            <a:noAutofit/>
          </a:bodyPr>
          <a:lstStyle>
            <a:defPPr/>
            <a:lvl1pPr lvl="0"/>
          </a:lstStyle>
          <a:p>
            <a:pPr algn="l"/>
            <a:endParaRPr sz="1200"/>
          </a:p>
        </p:txBody>
      </p:sp>
      <p:sp>
        <p:nvSpPr>
          <p:cNvPr id="19" name="Shape 19"/>
          <p:cNvSpPr txBox="1">
            <a:spLocks noGrp="1"/>
          </p:cNvSpPr>
          <p:nvPr>
            <p:ph type="sldNum" idx="4"/>
          </p:nvPr>
        </p:nvSpPr>
        <p:spPr>
          <a:xfrm>
            <a:off x="8410685" y="6181564"/>
            <a:ext cx="609120" cy="456840"/>
          </a:xfrm>
          <a:prstGeom prst="rect">
            <a:avLst/>
          </a:prstGeom>
          <a:noFill/>
          <a:ln w="0">
            <a:noFill/>
            <a:headEnd type="none"/>
            <a:tailEnd type="none"/>
          </a:ln>
        </p:spPr>
        <p:txBody>
          <a:bodyPr wrap="square" lIns="0" tIns="0" rIns="0" bIns="0" anchor="ctr" anchorCtr="0">
            <a:noAutofit/>
          </a:bodyPr>
          <a:lstStyle>
            <a:defPPr/>
            <a:lvl1pPr lvl="0"/>
          </a:lstStyle>
          <a:p>
            <a:pPr marL="0" marR="0" indent="0" algn="ctr">
              <a:lnSpc>
                <a:spcPct val="100000"/>
              </a:lnSpc>
              <a:spcBef>
                <a:spcPts val="0"/>
              </a:spcBef>
              <a:spcAft>
                <a:spcPts val="0"/>
              </a:spcAft>
            </a:pPr>
            <a:endParaRPr sz="1400"/>
          </a:p>
        </p:txBody>
      </p:sp>
      <p:sp>
        <p:nvSpPr>
          <p:cNvPr id="20" name="Shape 20"/>
          <p:cNvSpPr txBox="1">
            <a:spLocks noGrp="1"/>
          </p:cNvSpPr>
          <p:nvPr>
            <p:ph type="title" idx="4"/>
          </p:nvPr>
        </p:nvSpPr>
        <p:spPr>
          <a:xfrm>
            <a:off x="457200" y="152280"/>
            <a:ext cx="8229245" cy="1218960"/>
          </a:xfrm>
          <a:prstGeom prst="rect">
            <a:avLst/>
          </a:prstGeom>
          <a:noFill/>
          <a:ln w="6480">
            <a:noFill/>
            <a:headEnd type="none"/>
            <a:tailEnd type="none"/>
          </a:ln>
        </p:spPr>
        <p:txBody>
          <a:bodyPr wrap="square" lIns="90000" tIns="45000" rIns="90000" bIns="45000" anchor="b">
            <a:noAutofit/>
          </a:bodyPr>
          <a:lstStyle/>
          <a:p>
            <a:pPr algn="l">
              <a:lnSpc>
                <a:spcPct val="100000"/>
              </a:lnSpc>
              <a:spcBef>
                <a:spcPts val="0"/>
              </a:spcBef>
              <a:spcAft>
                <a:spcPts val="0"/>
              </a:spcAft>
            </a:pPr>
            <a:r>
              <a:rPr sz="4200" b="0" i="0" u="none" strike="noStrike" cap="none" spc="-99" baseline="0">
                <a:solidFill>
                  <a:srgbClr val="DBDBDB"/>
                </a:solidFill>
                <a:highlight>
                  <a:srgbClr val="000000">
                    <a:alpha val="0"/>
                  </a:srgbClr>
                </a:highlight>
                <a:latin typeface="Constantia"/>
                <a:ea typeface="Constantia"/>
                <a:cs typeface="Constantia"/>
              </a:rPr>
              <a:t>Образец заголовка</a:t>
            </a:r>
            <a:endParaRPr sz="4200" b="0" i="0" u="none" strike="noStrike" cap="none" baseline="0">
              <a:solidFill>
                <a:srgbClr val="FFFFFF"/>
              </a:solidFill>
              <a:highlight>
                <a:srgbClr val="000000">
                  <a:alpha val="0"/>
                </a:srgbClr>
              </a:highlight>
              <a:latin typeface="Constantia"/>
              <a:ea typeface="Constantia"/>
              <a:cs typeface="Constantia"/>
            </a:endParaRPr>
          </a:p>
        </p:txBody>
      </p:sp>
      <p:sp>
        <p:nvSpPr>
          <p:cNvPr id="21" name="Shape 21"/>
          <p:cNvSpPr txBox="1">
            <a:spLocks noGrp="1"/>
          </p:cNvSpPr>
          <p:nvPr>
            <p:ph type="body" idx="5"/>
          </p:nvPr>
        </p:nvSpPr>
        <p:spPr>
          <a:xfrm>
            <a:off x="457200" y="1604521"/>
            <a:ext cx="8229245" cy="3977282"/>
          </a:xfrm>
          <a:prstGeom prst="rect">
            <a:avLst/>
          </a:prstGeom>
          <a:noFill/>
          <a:ln>
            <a:noFill/>
            <a:headEnd type="none"/>
            <a:tailEnd type="none"/>
          </a:ln>
        </p:spPr>
        <p:txBody>
          <a:bodyPr lIns="0" tIns="0" rIns="0" bIns="0">
            <a:normAutofit/>
          </a:bodyPr>
          <a:lstStyle/>
          <a:p>
            <a:endParaRPr/>
          </a:p>
        </p:txBody>
      </p:sp>
    </p:spTree>
  </p:cSld>
  <p:clrMap bg1="lt1" tx1="dk1" bg2="lt2" tx2="dk2" accent1="accent1" accent2="accent2" accent3="accent3" accent4="accent4" accent5="accent5" accent6="accent6" hlink="hlink" folHlink="folHlink"/>
  <p:sldLayoutIdLst>
    <p:sldLayoutId id="2147483653" r:id="rId1"/>
  </p:sldLayoutIdLst>
  <p:txStyles>
    <p:titleStyle>
      <a:defPPr/>
      <a:lvl1pPr marL="216000" lvl="0"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None/>
        <a:defRPr sz="1800" b="0" i="0" u="none" strike="noStrike" cap="none" baseline="0">
          <a:solidFill>
            <a:srgbClr val="FFFFFF"/>
          </a:solidFill>
          <a:highlight>
            <a:srgbClr val="000000">
              <a:alpha val="0"/>
            </a:srgbClr>
          </a:highlight>
          <a:latin typeface="Constantia"/>
          <a:ea typeface="Constantia"/>
          <a:cs typeface="Constantia"/>
        </a:defRPr>
      </a:lvl9pPr>
    </p:titleStyle>
    <p:body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p:bodyStyle>
    <p:otherStyle>
      <a:defPPr/>
      <a:lvl1pPr lvl="0">
        <a:defRPr sz="2400">
          <a:latin typeface="Times New Roman"/>
          <a:ea typeface="Times New Roman"/>
          <a:cs typeface="Times New Roman"/>
        </a:defRPr>
      </a:lvl1pPr>
      <a:lvl2pPr lvl="1">
        <a:defRPr sz="2400">
          <a:latin typeface="Times New Roman"/>
          <a:ea typeface="Times New Roman"/>
          <a:cs typeface="Times New Roman"/>
        </a:defRPr>
      </a:lvl2pPr>
      <a:lvl3pPr lvl="2">
        <a:defRPr sz="2400">
          <a:latin typeface="Times New Roman"/>
          <a:ea typeface="Times New Roman"/>
          <a:cs typeface="Times New Roman"/>
        </a:defRPr>
      </a:lvl3pPr>
      <a:lvl4pPr lvl="3">
        <a:defRPr sz="2400">
          <a:latin typeface="Times New Roman"/>
          <a:ea typeface="Times New Roman"/>
          <a:cs typeface="Times New Roman"/>
        </a:defRPr>
      </a:lvl4pPr>
      <a:lvl5pPr lvl="4">
        <a:defRPr sz="2400">
          <a:latin typeface="Times New Roman"/>
          <a:ea typeface="Times New Roman"/>
          <a:cs typeface="Times New Roman"/>
        </a:defRPr>
      </a:lvl5pPr>
      <a:lvl6pPr lvl="5">
        <a:defRPr sz="2400">
          <a:latin typeface="Times New Roman"/>
          <a:ea typeface="Times New Roman"/>
          <a:cs typeface="Times New Roman"/>
        </a:defRPr>
      </a:lvl6pPr>
      <a:lvl7pPr lvl="6">
        <a:defRPr sz="2400">
          <a:latin typeface="Times New Roman"/>
          <a:ea typeface="Times New Roman"/>
          <a:cs typeface="Times New Roman"/>
        </a:defRPr>
      </a:lvl7pPr>
      <a:lvl8pPr lvl="7">
        <a:defRPr sz="2400">
          <a:latin typeface="Times New Roman"/>
          <a:ea typeface="Times New Roman"/>
          <a:cs typeface="Times New Roman"/>
        </a:defRPr>
      </a:lvl8pPr>
      <a:lvl9pPr lvl="8">
        <a:defRPr sz="2400">
          <a:latin typeface="Times New Roman"/>
          <a:ea typeface="Times New Roman"/>
          <a:cs typeface="Times New Roman"/>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GroupShape 25"/>
        <p:cNvGrpSpPr/>
        <p:nvPr/>
      </p:nvGrpSpPr>
      <p:grpSpPr>
        <a:xfrm>
          <a:off x="0" y="0"/>
          <a:ext cx="0" cy="0"/>
          <a:chOff x="0" y="0"/>
          <a:chExt cx="0" cy="0"/>
        </a:xfrm>
      </p:grpSpPr>
      <p:sp>
        <p:nvSpPr>
          <p:cNvPr id="26" name="Shape 26"/>
          <p:cNvSpPr txBox="1">
            <a:spLocks noGrp="1"/>
          </p:cNvSpPr>
          <p:nvPr>
            <p:ph type="subTitle" idx="4294967295"/>
          </p:nvPr>
        </p:nvSpPr>
        <p:spPr>
          <a:xfrm>
            <a:off x="0" y="2571744"/>
            <a:ext cx="8786842" cy="1928826"/>
          </a:xfrm>
          <a:prstGeom prst="rect">
            <a:avLst/>
          </a:prstGeom>
          <a:ln w="0">
            <a:noFill/>
            <a:headEnd type="none"/>
            <a:tailEnd type="none"/>
          </a:ln>
        </p:spPr>
        <p:txBody>
          <a:bodyPr wrap="square" lIns="90000" tIns="45000" rIns="90000" bIns="45000" anchor="t">
            <a:noAutofit/>
          </a:bodyPr>
          <a:lstStyle>
            <a:defPPr/>
            <a:lvl1pPr marL="0" marR="0" lvl="0" indent="0" algn="ctr">
              <a:buSzPts val="1440"/>
              <a:buFont typeface="StarSymbol"/>
              <a:buChar char="●"/>
              <a:defRPr sz="3200" b="0" i="0" u="none" strike="noStrike" cap="none">
                <a:highlight>
                  <a:srgbClr val="000000">
                    <a:alpha val="0"/>
                  </a:srgbClr>
                </a:highlight>
                <a:latin typeface="Arial"/>
                <a:ea typeface="Arial"/>
                <a:cs typeface="Arial"/>
              </a:defRPr>
            </a:lvl1pPr>
            <a:lvl2pPr marL="0" marR="0" lvl="1" indent="0" algn="ctr">
              <a:buSzPts val="1440"/>
              <a:buFont typeface="StarSymbol"/>
              <a:buChar char="●"/>
              <a:defRPr sz="3200" b="0" i="0" u="none" strike="noStrike" cap="none">
                <a:highlight>
                  <a:srgbClr val="000000">
                    <a:alpha val="0"/>
                  </a:srgbClr>
                </a:highlight>
                <a:latin typeface="Arial"/>
                <a:ea typeface="Arial"/>
                <a:cs typeface="Arial"/>
              </a:defRPr>
            </a:lvl2pPr>
            <a:lvl3pPr marL="0" marR="0" lvl="2" indent="0" algn="ctr">
              <a:buSzPts val="1440"/>
              <a:buFont typeface="StarSymbol"/>
              <a:buChar char="●"/>
              <a:defRPr sz="3200" b="0" i="0" u="none" strike="noStrike" cap="none">
                <a:highlight>
                  <a:srgbClr val="000000">
                    <a:alpha val="0"/>
                  </a:srgbClr>
                </a:highlight>
                <a:latin typeface="Arial"/>
                <a:ea typeface="Arial"/>
                <a:cs typeface="Arial"/>
              </a:defRPr>
            </a:lvl3pPr>
            <a:lvl4pPr marL="0" marR="0" lvl="3" indent="0" algn="ctr">
              <a:buSzPts val="1440"/>
              <a:buFont typeface="StarSymbol"/>
              <a:buChar char="●"/>
              <a:defRPr sz="3200" b="0" i="0" u="none" strike="noStrike" cap="none">
                <a:highlight>
                  <a:srgbClr val="000000">
                    <a:alpha val="0"/>
                  </a:srgbClr>
                </a:highlight>
                <a:latin typeface="Arial"/>
                <a:ea typeface="Arial"/>
                <a:cs typeface="Arial"/>
              </a:defRPr>
            </a:lvl4pPr>
            <a:lvl5pPr marL="0" marR="0" lvl="4" indent="0" algn="ctr">
              <a:buSzPts val="1440"/>
              <a:buFont typeface="StarSymbol"/>
              <a:buChar char="●"/>
              <a:defRPr sz="3200" b="0" i="0" u="none" strike="noStrike" cap="none">
                <a:highlight>
                  <a:srgbClr val="000000">
                    <a:alpha val="0"/>
                  </a:srgbClr>
                </a:highlight>
                <a:latin typeface="Arial"/>
                <a:ea typeface="Arial"/>
                <a:cs typeface="Arial"/>
              </a:defRPr>
            </a:lvl5pPr>
            <a:lvl6pPr marL="0" marR="0" lvl="5" indent="0" algn="ctr">
              <a:buSzPts val="1440"/>
              <a:buFont typeface="StarSymbol"/>
              <a:buChar char="●"/>
              <a:defRPr sz="3200" b="0" i="0" u="none" strike="noStrike" cap="none">
                <a:highlight>
                  <a:srgbClr val="000000">
                    <a:alpha val="0"/>
                  </a:srgbClr>
                </a:highlight>
                <a:latin typeface="Arial"/>
                <a:ea typeface="Arial"/>
                <a:cs typeface="Arial"/>
              </a:defRPr>
            </a:lvl6pPr>
            <a:lvl7pPr marL="0" marR="0" lvl="6" indent="0" algn="ctr">
              <a:buSzPts val="1440"/>
              <a:buFont typeface="StarSymbol"/>
              <a:buChar char="●"/>
              <a:defRPr sz="3200" b="0" i="0" u="none" strike="noStrike" cap="none">
                <a:highlight>
                  <a:srgbClr val="000000">
                    <a:alpha val="0"/>
                  </a:srgbClr>
                </a:highlight>
                <a:latin typeface="Arial"/>
                <a:ea typeface="Arial"/>
                <a:cs typeface="Arial"/>
              </a:defRPr>
            </a:lvl7pPr>
            <a:lvl8pPr marL="0" marR="0" lvl="7" indent="0" algn="ctr">
              <a:buSzPts val="1440"/>
              <a:buFont typeface="StarSymbol"/>
              <a:buChar char="●"/>
              <a:defRPr sz="3200" b="0" i="0" u="none" strike="noStrike" cap="none">
                <a:highlight>
                  <a:srgbClr val="000000">
                    <a:alpha val="0"/>
                  </a:srgbClr>
                </a:highlight>
                <a:latin typeface="Arial"/>
                <a:ea typeface="Arial"/>
                <a:cs typeface="Arial"/>
              </a:defRPr>
            </a:lvl8pPr>
            <a:lvl9pPr marL="0" marR="0" lvl="8" indent="0" algn="ctr">
              <a:buSzPts val="1440"/>
              <a:buFont typeface="StarSymbol"/>
              <a:buChar char="●"/>
              <a:defRPr sz="3200" b="0" i="0" u="none" strike="noStrike" cap="none">
                <a:highlight>
                  <a:srgbClr val="000000">
                    <a:alpha val="0"/>
                  </a:srgbClr>
                </a:highlight>
                <a:latin typeface="Arial"/>
                <a:ea typeface="Arial"/>
                <a:cs typeface="Arial"/>
              </a:defRPr>
            </a:lvl9pPr>
          </a:lstStyle>
          <a:p>
            <a:pPr>
              <a:spcBef>
                <a:spcPts val="600"/>
              </a:spcBef>
              <a:buNone/>
            </a:pPr>
            <a:r>
              <a:rPr lang="ru-RU" sz="3600" b="1" spc="-99" dirty="0" smtClean="0">
                <a:solidFill>
                  <a:srgbClr val="002060"/>
                </a:solidFill>
              </a:rPr>
              <a:t>Информационно-управляющие системы в управлении движением на железнодорожном </a:t>
            </a:r>
            <a:r>
              <a:rPr lang="ru-RU" sz="3600" b="1" spc="-99" dirty="0" smtClean="0">
                <a:solidFill>
                  <a:srgbClr val="002060"/>
                </a:solidFill>
              </a:rPr>
              <a:t>транспорте</a:t>
            </a:r>
          </a:p>
          <a:p>
            <a:pPr algn="r">
              <a:spcBef>
                <a:spcPts val="600"/>
              </a:spcBef>
              <a:buNone/>
            </a:pPr>
            <a:endParaRPr lang="ru-RU" sz="2400" b="1" spc="-99" dirty="0" smtClean="0">
              <a:solidFill>
                <a:srgbClr val="DBDBDB"/>
              </a:solidFill>
            </a:endParaRPr>
          </a:p>
          <a:p>
            <a:pPr>
              <a:spcBef>
                <a:spcPts val="600"/>
              </a:spcBef>
              <a:buNone/>
            </a:pPr>
            <a:r>
              <a:rPr lang="ru-RU" sz="2000" b="1" spc="-99" dirty="0" smtClean="0">
                <a:solidFill>
                  <a:schemeClr val="tx1"/>
                </a:solidFill>
                <a:latin typeface="Times New Roman" pitchFamily="18" charset="0"/>
                <a:cs typeface="Times New Roman" pitchFamily="18" charset="0"/>
              </a:rPr>
              <a:t>Специальность :</a:t>
            </a:r>
          </a:p>
          <a:p>
            <a:pPr>
              <a:spcBef>
                <a:spcPts val="600"/>
              </a:spcBef>
              <a:buNone/>
            </a:pPr>
            <a:r>
              <a:rPr lang="ru-RU" sz="2000" b="1" spc="-99" dirty="0" smtClean="0">
                <a:solidFill>
                  <a:schemeClr val="tx1"/>
                </a:solidFill>
                <a:latin typeface="Times New Roman" pitchFamily="18" charset="0"/>
                <a:cs typeface="Times New Roman" pitchFamily="18" charset="0"/>
              </a:rPr>
              <a:t>Организация перевозок и управление на транспорте ( по видам) </a:t>
            </a:r>
          </a:p>
          <a:p>
            <a:pPr>
              <a:spcBef>
                <a:spcPts val="600"/>
              </a:spcBef>
              <a:buNone/>
            </a:pPr>
            <a:r>
              <a:rPr lang="ru-RU" sz="2000" b="1" spc="-99" dirty="0" smtClean="0">
                <a:solidFill>
                  <a:schemeClr val="tx1"/>
                </a:solidFill>
                <a:latin typeface="Times New Roman" pitchFamily="18" charset="0"/>
                <a:cs typeface="Times New Roman" pitchFamily="18" charset="0"/>
              </a:rPr>
              <a:t>П</a:t>
            </a:r>
            <a:r>
              <a:rPr lang="ru-RU" sz="2000" b="1" spc="-99" dirty="0" smtClean="0">
                <a:solidFill>
                  <a:schemeClr val="tx1"/>
                </a:solidFill>
                <a:latin typeface="Times New Roman" pitchFamily="18" charset="0"/>
                <a:cs typeface="Times New Roman" pitchFamily="18" charset="0"/>
              </a:rPr>
              <a:t>реподаватель:  </a:t>
            </a:r>
            <a:r>
              <a:rPr lang="ru-RU" sz="2000" b="1" spc="-99" dirty="0" err="1" smtClean="0">
                <a:solidFill>
                  <a:schemeClr val="tx1"/>
                </a:solidFill>
                <a:latin typeface="Times New Roman" pitchFamily="18" charset="0"/>
                <a:cs typeface="Times New Roman" pitchFamily="18" charset="0"/>
              </a:rPr>
              <a:t>Кучумова</a:t>
            </a:r>
            <a:r>
              <a:rPr lang="ru-RU" sz="2000" b="1" spc="-99" dirty="0" smtClean="0">
                <a:solidFill>
                  <a:schemeClr val="tx1"/>
                </a:solidFill>
                <a:latin typeface="Times New Roman" pitchFamily="18" charset="0"/>
                <a:cs typeface="Times New Roman" pitchFamily="18" charset="0"/>
              </a:rPr>
              <a:t> О.В.</a:t>
            </a:r>
            <a:endParaRPr sz="2000">
              <a:solidFill>
                <a:schemeClr val="tx1"/>
              </a:solidFill>
              <a:latin typeface="Times New Roman" pitchFamily="18" charset="0"/>
              <a:cs typeface="Times New Roman" pitchFamily="18" charset="0"/>
            </a:endParaRPr>
          </a:p>
        </p:txBody>
      </p:sp>
      <p:sp>
        <p:nvSpPr>
          <p:cNvPr id="27" name="Shape 27"/>
          <p:cNvSpPr txBox="1">
            <a:spLocks noGrp="1"/>
          </p:cNvSpPr>
          <p:nvPr>
            <p:ph type="title" idx="4294967295"/>
          </p:nvPr>
        </p:nvSpPr>
        <p:spPr>
          <a:xfrm>
            <a:off x="285721" y="357167"/>
            <a:ext cx="8858280" cy="2000264"/>
          </a:xfrm>
          <a:prstGeom prst="rect">
            <a:avLst/>
          </a:prstGeom>
        </p:spPr>
        <p:txBody>
          <a:bodyPr>
            <a:normAutofit fontScale="90000"/>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lang="ru-RU" sz="4800" spc="-99" dirty="0" smtClean="0">
                <a:solidFill>
                  <a:srgbClr val="93540A"/>
                </a:solidFill>
              </a:rPr>
              <a:t/>
            </a:r>
            <a:br>
              <a:rPr lang="ru-RU" sz="4800" spc="-99" dirty="0" smtClean="0">
                <a:solidFill>
                  <a:srgbClr val="93540A"/>
                </a:solidFill>
              </a:rPr>
            </a:br>
            <a:r>
              <a:rPr lang="ru-RU" sz="4800" spc="-99" dirty="0" smtClean="0">
                <a:solidFill>
                  <a:srgbClr val="93540A"/>
                </a:solidFill>
              </a:rPr>
              <a:t/>
            </a:r>
            <a:br>
              <a:rPr lang="ru-RU" sz="4800" spc="-99" dirty="0" smtClean="0">
                <a:solidFill>
                  <a:srgbClr val="93540A"/>
                </a:solidFill>
              </a:rPr>
            </a:br>
            <a:r>
              <a:rPr lang="ru-RU" sz="4800" spc="-99" dirty="0" smtClean="0">
                <a:solidFill>
                  <a:srgbClr val="93540A"/>
                </a:solidFill>
              </a:rPr>
              <a:t> </a:t>
            </a:r>
            <a:endParaRPr sz="4800"/>
          </a:p>
        </p:txBody>
      </p:sp>
      <p:sp>
        <p:nvSpPr>
          <p:cNvPr id="4" name="Прямоугольник 3"/>
          <p:cNvSpPr/>
          <p:nvPr/>
        </p:nvSpPr>
        <p:spPr>
          <a:xfrm>
            <a:off x="571472" y="571480"/>
            <a:ext cx="8215370" cy="2000548"/>
          </a:xfrm>
          <a:prstGeom prst="rect">
            <a:avLst/>
          </a:prstGeom>
        </p:spPr>
        <p:txBody>
          <a:bodyPr wrap="square">
            <a:spAutoFit/>
          </a:bodyPr>
          <a:lstStyle/>
          <a:p>
            <a:pPr algn="ctr"/>
            <a:r>
              <a:rPr lang="ru-RU" sz="1800" b="1" dirty="0" smtClean="0"/>
              <a:t>САРАТОВСКИЙ ФИЛИАЛ ФЕДЕРАЛЬНОГО ГОСУДАРСТВЕННОГО БЮДЖЕТНОГО ОБРАЗОВАТЕЛЬНОГО УЧРЕЖДЕНИЯ ВЫСШЕГО ОБРАЗОВАНИЯ «ПРИВОЛЖСКИЙ ГОСУДАРСТВЕННЫЙ УНИВЕРСИТЕТ ПУТЕЙ СООБЩЕНИЯ»</a:t>
            </a:r>
          </a:p>
          <a:p>
            <a:pPr algn="ctr"/>
            <a:r>
              <a:rPr lang="ru-RU" sz="1800" b="1" dirty="0" smtClean="0"/>
              <a:t>  </a:t>
            </a:r>
            <a:r>
              <a:rPr lang="ru-RU" b="1" dirty="0" smtClean="0"/>
              <a:t>(</a:t>
            </a:r>
            <a:r>
              <a:rPr lang="ru-RU" sz="1400" b="1" dirty="0" smtClean="0"/>
              <a:t>Саратовский филиал </a:t>
            </a:r>
            <a:r>
              <a:rPr lang="ru-RU" sz="1400" b="1" dirty="0" err="1" smtClean="0"/>
              <a:t>ПривГУПС</a:t>
            </a:r>
            <a:r>
              <a:rPr lang="ru-RU" sz="1400" b="1" dirty="0" smtClean="0"/>
              <a:t>)</a:t>
            </a:r>
          </a:p>
          <a:p>
            <a:pPr algn="ctr"/>
            <a:endParaRPr lang="ru-RU" sz="1400" b="1" dirty="0" smtClean="0"/>
          </a:p>
          <a:p>
            <a:pPr algn="ctr"/>
            <a:endParaRPr lang="ru-RU"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GroupShape 54"/>
        <p:cNvGrpSpPr/>
        <p:nvPr/>
      </p:nvGrpSpPr>
      <p:grpSpPr>
        <a:xfrm>
          <a:off x="0" y="0"/>
          <a:ext cx="0" cy="0"/>
          <a:chOff x="0" y="0"/>
          <a:chExt cx="0" cy="0"/>
        </a:xfrm>
      </p:grpSpPr>
      <p:sp>
        <p:nvSpPr>
          <p:cNvPr id="55" name="Shape 55"/>
          <p:cNvSpPr txBox="1">
            <a:spLocks noGrp="1"/>
          </p:cNvSpPr>
          <p:nvPr>
            <p:ph type="body" idx="4294967295"/>
          </p:nvPr>
        </p:nvSpPr>
        <p:spPr>
          <a:prstGeom prst="rect">
            <a:avLst/>
          </a:prstGeom>
        </p:spPr>
        <p:txBody>
          <a:bodyPr>
            <a:normAutofit fontScale="92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Clr>
                <a:srgbClr val="F3A447"/>
              </a:buClr>
              <a:buSzPts val="2210"/>
              <a:buFont typeface="Wingdings 2"/>
              <a:buChar char=""/>
            </a:pPr>
            <a:r>
              <a:rPr/>
              <a:t>Автоматизированная система управления контейнерными перевозками - ДИСКОН в качестве информационной основы имеет размещенные на всех уровнях управления взаимоувязанные базы данных о каждом контейнере по его номеру. Эффективность системы определяется практически 100-процентной гарантией сохранности численности инвентарного парка контейнеров, высокой точностью расчетов за пользование контейнерами как с администрациями- пользователями контейнеров, так и с экспедиторами за время нахождения контейнеров в их пользовании, а также оперативностью, полнотой и качеством информации, используемой в управлении контейнерными перевозками.</a:t>
            </a:r>
          </a:p>
          <a:p>
            <a:pPr marL="0" marR="0" indent="0" algn="l">
              <a:lnSpc>
                <a:spcPct val="100000"/>
              </a:lnSpc>
              <a:spcBef>
                <a:spcPts val="600"/>
              </a:spcBef>
              <a:spcAft>
                <a:spcPts val="0"/>
              </a:spcAft>
            </a:pPr>
            <a:endParaRPr/>
          </a:p>
        </p:txBody>
      </p:sp>
      <p:sp>
        <p:nvSpPr>
          <p:cNvPr id="56" name="Shape 56"/>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ДИСКОН</a:t>
            </a:r>
            <a:endParaRPr sz="4200">
              <a:solidFill>
                <a:schemeClr val="accent1">
                  <a:lumMod val="50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GroupShape 57"/>
        <p:cNvGrpSpPr/>
        <p:nvPr/>
      </p:nvGrpSpPr>
      <p:grpSpPr>
        <a:xfrm>
          <a:off x="0" y="0"/>
          <a:ext cx="0" cy="0"/>
          <a:chOff x="0" y="0"/>
          <a:chExt cx="0" cy="0"/>
        </a:xfrm>
      </p:grpSpPr>
      <p:sp>
        <p:nvSpPr>
          <p:cNvPr id="58" name="Shape 58"/>
          <p:cNvSpPr txBox="1">
            <a:spLocks noGrp="1"/>
          </p:cNvSpPr>
          <p:nvPr>
            <p:ph type="body" idx="4294967295"/>
          </p:nvPr>
        </p:nvSpPr>
        <p:spPr>
          <a:xfrm>
            <a:off x="457200" y="1523880"/>
            <a:ext cx="8229245" cy="5119202"/>
          </a:xfrm>
          <a:prstGeom prst="rect">
            <a:avLst/>
          </a:prstGeom>
        </p:spPr>
        <p:txBody>
          <a:bodyPr>
            <a:normAutofit fontScale="77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None/>
            </a:pPr>
            <a:r>
              <a:t>Ведутся работы по объединению потоков информации, снимаемой «с колеса» с информацией АСУ СС и АСОУП. Основные сортировочные станции оснащены системой, которая придет на смену старым АСУ СС. Она будет интегрировать традиционные АСУ СС с устройствами автоматики, а также с системами САИ «Пальма».</a:t>
            </a:r>
          </a:p>
          <a:p>
            <a:pPr marL="274320" marR="0" indent="-273960" algn="just">
              <a:lnSpc>
                <a:spcPct val="100000"/>
              </a:lnSpc>
              <a:spcBef>
                <a:spcPts val="600"/>
              </a:spcBef>
              <a:spcAft>
                <a:spcPts val="0"/>
              </a:spcAft>
              <a:buNone/>
            </a:pPr>
            <a:r>
              <a:t>В настоящее время система ГИД «УРАЛ-ВНИИЖТ» внедрена в центре управления перевозками (ЦУП ОАО «РЖД») и на всех дорогах России (ДЦУ дорог). Ею оснащено более четырех тыс. АРМ оперативных и руководящих работников служб управления перевозками, а также пользователей других служб и ведомств. Система ГИД «УРАЛ-ВНИИЖ» предназначена для управления ходом перевозочного процесса с автоматизированных рабочих мест диспетчерского и руководящего аппарата всех уровней управления эксплуатационной работой. Кроме того, информационные возможности системы используются работниками других служб и ведомств. Она включает в себя функции прогнозирования, планирования, контроля, регулирования, учета и анализа. Составление графиков в автоматизированном, электронном виде.</a:t>
            </a:r>
          </a:p>
          <a:p>
            <a:pPr marL="0" marR="0" indent="0" algn="just">
              <a:lnSpc>
                <a:spcPct val="100000"/>
              </a:lnSpc>
              <a:spcBef>
                <a:spcPts val="600"/>
              </a:spcBef>
              <a:spcAft>
                <a:spcPts val="0"/>
              </a:spcAft>
            </a:pPr>
            <a:endParaRPr/>
          </a:p>
        </p:txBody>
      </p:sp>
      <p:sp>
        <p:nvSpPr>
          <p:cNvPr id="59" name="Shape 59"/>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Объединение  потоков </a:t>
            </a:r>
            <a:endParaRPr sz="4200">
              <a:solidFill>
                <a:schemeClr val="accent1">
                  <a:lumMod val="50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GroupShape 60"/>
        <p:cNvGrpSpPr/>
        <p:nvPr/>
      </p:nvGrpSpPr>
      <p:grpSpPr>
        <a:xfrm>
          <a:off x="0" y="0"/>
          <a:ext cx="0" cy="0"/>
          <a:chOff x="0" y="0"/>
          <a:chExt cx="0" cy="0"/>
        </a:xfrm>
      </p:grpSpPr>
      <p:sp>
        <p:nvSpPr>
          <p:cNvPr id="61" name="Shape 61"/>
          <p:cNvSpPr txBox="1">
            <a:spLocks noGrp="1"/>
          </p:cNvSpPr>
          <p:nvPr>
            <p:ph type="body" idx="4294967295"/>
          </p:nvPr>
        </p:nvSpPr>
        <p:spPr>
          <a:xfrm>
            <a:off x="457200" y="1523880"/>
            <a:ext cx="8229245" cy="4976643"/>
          </a:xfrm>
          <a:prstGeom prst="rect">
            <a:avLst/>
          </a:prstGeom>
        </p:spPr>
        <p:txBody>
          <a:bodyPr>
            <a:normAutofit fontScale="92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None/>
            </a:pPr>
            <a:r>
              <a:t>Все автоматизированные рабочие места АРМ диспетчерского персонала разных уровней объединены в программно-технологический комплекс (ПТК) локальной вычислительной сетью, которая позволяет осуществлять взаимодействие ПТК и следующими информационно-управляющими системами:</a:t>
            </a:r>
          </a:p>
          <a:p>
            <a:pPr marL="274320" marR="0" indent="-273960" algn="just">
              <a:lnSpc>
                <a:spcPct val="100000"/>
              </a:lnSpc>
              <a:spcBef>
                <a:spcPts val="600"/>
              </a:spcBef>
              <a:spcAft>
                <a:spcPts val="0"/>
              </a:spcAft>
              <a:buNone/>
            </a:pPr>
            <a:r>
              <a:t>- ОСКАР- оперативная система контроля и анализа эксплуатационной работы ж.дороги</a:t>
            </a:r>
          </a:p>
          <a:p>
            <a:pPr marL="274320" marR="0" indent="-273960" algn="just">
              <a:lnSpc>
                <a:spcPct val="100000"/>
              </a:lnSpc>
              <a:spcBef>
                <a:spcPts val="600"/>
              </a:spcBef>
              <a:spcAft>
                <a:spcPts val="0"/>
              </a:spcAft>
              <a:buNone/>
            </a:pPr>
            <a:r>
              <a:t>- ДИСПАРК- диологовая система контроля за оперативной работой дороги</a:t>
            </a:r>
          </a:p>
          <a:p>
            <a:pPr marL="274320" marR="0" indent="-273960" algn="just">
              <a:lnSpc>
                <a:spcPct val="100000"/>
              </a:lnSpc>
              <a:spcBef>
                <a:spcPts val="600"/>
              </a:spcBef>
              <a:spcAft>
                <a:spcPts val="0"/>
              </a:spcAft>
              <a:buNone/>
            </a:pPr>
            <a:r>
              <a:t>- АСУ МР- система управления местной работой</a:t>
            </a:r>
          </a:p>
          <a:p>
            <a:pPr marL="274320" marR="0" indent="-273960" algn="just">
              <a:lnSpc>
                <a:spcPct val="100000"/>
              </a:lnSpc>
              <a:spcBef>
                <a:spcPts val="600"/>
              </a:spcBef>
              <a:spcAft>
                <a:spcPts val="0"/>
              </a:spcAft>
              <a:buNone/>
            </a:pPr>
            <a:r>
              <a:t>- АСУ станций- система управления станцией</a:t>
            </a:r>
          </a:p>
          <a:p>
            <a:pPr marL="274320" marR="0" indent="-273960" algn="just">
              <a:lnSpc>
                <a:spcPct val="100000"/>
              </a:lnSpc>
              <a:spcBef>
                <a:spcPts val="600"/>
              </a:spcBef>
              <a:spcAft>
                <a:spcPts val="0"/>
              </a:spcAft>
              <a:buNone/>
            </a:pPr>
            <a:r>
              <a:t>- АС «ГИД-УРАЛ»-система ведения и анализа исполненного графика движения поездов</a:t>
            </a:r>
          </a:p>
        </p:txBody>
      </p:sp>
      <p:sp>
        <p:nvSpPr>
          <p:cNvPr id="62" name="Shape 62"/>
          <p:cNvSpPr txBox="1">
            <a:spLocks noGrp="1"/>
          </p:cNvSpPr>
          <p:nvPr>
            <p:ph type="title" idx="4294967295"/>
          </p:nvPr>
        </p:nvSpPr>
        <p:spPr>
          <a:prstGeom prst="rect">
            <a:avLst/>
          </a:prstGeom>
        </p:spPr>
        <p:txBody>
          <a:bodyPr>
            <a:normAutofit fontScale="90000"/>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Автоматизированные рабочие места </a:t>
            </a:r>
            <a:endParaRPr sz="4200">
              <a:solidFill>
                <a:schemeClr val="accent1">
                  <a:lumMod val="50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GroupShape 63"/>
        <p:cNvGrpSpPr/>
        <p:nvPr/>
      </p:nvGrpSpPr>
      <p:grpSpPr>
        <a:xfrm>
          <a:off x="0" y="0"/>
          <a:ext cx="0" cy="0"/>
          <a:chOff x="0" y="0"/>
          <a:chExt cx="0" cy="0"/>
        </a:xfrm>
      </p:grpSpPr>
      <p:sp>
        <p:nvSpPr>
          <p:cNvPr id="64" name="Shape 64"/>
          <p:cNvSpPr txBox="1">
            <a:spLocks noGrp="1"/>
          </p:cNvSpPr>
          <p:nvPr>
            <p:ph type="title" idx="4294967295"/>
          </p:nvPr>
        </p:nvSpPr>
        <p:spPr>
          <a:prstGeom prst="rect">
            <a:avLst/>
          </a:prstGeom>
          <a:ln>
            <a:noFill/>
            <a:headEnd type="none"/>
            <a:tailEnd type="none"/>
          </a:ln>
        </p:spPr>
        <p:txBody>
          <a:bodyPr lIns="0" tIns="0" rIns="0" bIns="0" anchor="ct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buNone/>
            </a:pPr>
            <a:r>
              <a:rPr sz="3200">
                <a:solidFill>
                  <a:schemeClr val="accent1">
                    <a:lumMod val="50000"/>
                  </a:schemeClr>
                </a:solidFill>
              </a:rPr>
              <a:t>Автоматизированные рабочие места</a:t>
            </a:r>
          </a:p>
        </p:txBody>
      </p:sp>
      <p:sp>
        <p:nvSpPr>
          <p:cNvPr id="65" name="Shape 65"/>
          <p:cNvSpPr txBox="1">
            <a:spLocks noGrp="1"/>
          </p:cNvSpPr>
          <p:nvPr>
            <p:ph type="body" idx="4294967295"/>
          </p:nvPr>
        </p:nvSpPr>
        <p:spPr>
          <a:prstGeom prst="rect">
            <a:avLst/>
          </a:prstGeom>
        </p:spPr>
        <p:txBody>
          <a:bodyPr anchor="ctr" anchorCtr="1"/>
          <a:lstStyle>
            <a:defPPr/>
            <a:lvl1pPr marL="0" marR="0" lvl="0" indent="0">
              <a:lnSpc>
                <a:spcPct val="100000"/>
              </a:lnSpc>
              <a:spcBef>
                <a:spcPts val="0"/>
              </a:spcBef>
              <a:spcAft>
                <a:spcPts val="0"/>
              </a:spcAft>
              <a:buSzPts val="809"/>
              <a:buFont typeface="StarSymbol"/>
              <a:buChar char="●"/>
              <a:defRPr sz="1800" b="0" i="0" u="none" strike="noStrike" cap="none">
                <a:latin typeface="Arial"/>
                <a:ea typeface="Arial"/>
                <a:cs typeface="Arial"/>
              </a:defRPr>
            </a:lvl1pPr>
            <a:lvl2pPr marL="0" marR="0" lvl="1" indent="0">
              <a:lnSpc>
                <a:spcPct val="100000"/>
              </a:lnSpc>
              <a:spcBef>
                <a:spcPts val="0"/>
              </a:spcBef>
              <a:spcAft>
                <a:spcPts val="0"/>
              </a:spcAft>
              <a:buSzPts val="809"/>
              <a:buFont typeface="StarSymbol"/>
              <a:buChar char="●"/>
              <a:defRPr sz="1800" b="0" i="0" u="none" strike="noStrike" cap="none">
                <a:latin typeface="Arial"/>
                <a:ea typeface="Arial"/>
                <a:cs typeface="Arial"/>
              </a:defRPr>
            </a:lvl2pPr>
            <a:lvl3pPr marL="0" marR="0" lvl="2" indent="0">
              <a:lnSpc>
                <a:spcPct val="100000"/>
              </a:lnSpc>
              <a:spcBef>
                <a:spcPts val="0"/>
              </a:spcBef>
              <a:spcAft>
                <a:spcPts val="0"/>
              </a:spcAft>
              <a:buSzPts val="809"/>
              <a:buFont typeface="StarSymbol"/>
              <a:buChar char="●"/>
              <a:defRPr sz="1800" b="0" i="0" u="none" strike="noStrike" cap="none">
                <a:latin typeface="Arial"/>
                <a:ea typeface="Arial"/>
                <a:cs typeface="Arial"/>
              </a:defRPr>
            </a:lvl3pPr>
            <a:lvl4pPr marL="0" marR="0" lvl="3" indent="0">
              <a:lnSpc>
                <a:spcPct val="100000"/>
              </a:lnSpc>
              <a:spcBef>
                <a:spcPts val="0"/>
              </a:spcBef>
              <a:spcAft>
                <a:spcPts val="0"/>
              </a:spcAft>
              <a:buSzPts val="809"/>
              <a:buFont typeface="StarSymbol"/>
              <a:buChar char="●"/>
              <a:defRPr sz="1800" b="0" i="0" u="none" strike="noStrike" cap="none">
                <a:latin typeface="Arial"/>
                <a:ea typeface="Arial"/>
                <a:cs typeface="Arial"/>
              </a:defRPr>
            </a:lvl4pPr>
            <a:lvl5pPr marL="0" marR="0" lvl="4" indent="0">
              <a:lnSpc>
                <a:spcPct val="100000"/>
              </a:lnSpc>
              <a:spcBef>
                <a:spcPts val="0"/>
              </a:spcBef>
              <a:spcAft>
                <a:spcPts val="0"/>
              </a:spcAft>
              <a:buSzPts val="809"/>
              <a:buFont typeface="StarSymbol"/>
              <a:buChar char="●"/>
              <a:defRPr sz="1800" b="0" i="0" u="none" strike="noStrike" cap="none">
                <a:latin typeface="Arial"/>
                <a:ea typeface="Arial"/>
                <a:cs typeface="Arial"/>
              </a:defRPr>
            </a:lvl5pPr>
            <a:lvl6pPr marL="0" marR="0" lvl="5" indent="0">
              <a:lnSpc>
                <a:spcPct val="100000"/>
              </a:lnSpc>
              <a:spcBef>
                <a:spcPts val="0"/>
              </a:spcBef>
              <a:spcAft>
                <a:spcPts val="0"/>
              </a:spcAft>
              <a:buSzPts val="809"/>
              <a:buFont typeface="StarSymbol"/>
              <a:buChar char="●"/>
              <a:defRPr sz="1800" b="0" i="0" u="none" strike="noStrike" cap="none">
                <a:latin typeface="Arial"/>
                <a:ea typeface="Arial"/>
                <a:cs typeface="Arial"/>
              </a:defRPr>
            </a:lvl6pPr>
            <a:lvl7pPr marL="0" marR="0" lvl="6" indent="0">
              <a:lnSpc>
                <a:spcPct val="100000"/>
              </a:lnSpc>
              <a:spcBef>
                <a:spcPts val="0"/>
              </a:spcBef>
              <a:spcAft>
                <a:spcPts val="0"/>
              </a:spcAft>
              <a:buSzPts val="809"/>
              <a:buFont typeface="StarSymbol"/>
              <a:buChar char="●"/>
              <a:defRPr sz="1800" b="0" i="0" u="none" strike="noStrike" cap="none">
                <a:latin typeface="Arial"/>
                <a:ea typeface="Arial"/>
                <a:cs typeface="Arial"/>
              </a:defRPr>
            </a:lvl7pPr>
            <a:lvl8pPr marL="0" marR="0" lvl="7" indent="0">
              <a:lnSpc>
                <a:spcPct val="100000"/>
              </a:lnSpc>
              <a:spcBef>
                <a:spcPts val="0"/>
              </a:spcBef>
              <a:spcAft>
                <a:spcPts val="0"/>
              </a:spcAft>
              <a:buSzPts val="809"/>
              <a:buFont typeface="StarSymbol"/>
              <a:buChar char="●"/>
              <a:defRPr sz="1800" b="0" i="0" u="none" strike="noStrike" cap="none">
                <a:latin typeface="Arial"/>
                <a:ea typeface="Arial"/>
                <a:cs typeface="Arial"/>
              </a:defRPr>
            </a:lvl8pPr>
            <a:lvl9pPr marL="0" marR="0" lvl="8" indent="0">
              <a:lnSpc>
                <a:spcPct val="100000"/>
              </a:lnSpc>
              <a:spcBef>
                <a:spcPts val="0"/>
              </a:spcBef>
              <a:spcAft>
                <a:spcPts val="0"/>
              </a:spcAft>
              <a:buSzPts val="809"/>
              <a:buFont typeface="StarSymbol"/>
              <a:buChar char="●"/>
              <a:defRPr sz="1800" b="0" i="0" u="none" strike="noStrike" cap="none">
                <a:latin typeface="Arial"/>
                <a:ea typeface="Arial"/>
                <a:cs typeface="Arial"/>
              </a:defRPr>
            </a:lvl9pPr>
          </a:lstStyle>
          <a:p>
            <a:endParaRPr/>
          </a:p>
        </p:txBody>
      </p:sp>
      <p:sp>
        <p:nvSpPr>
          <p:cNvPr id="66" name="Shape 66"/>
          <p:cNvSpPr txBox="1"/>
          <p:nvPr/>
        </p:nvSpPr>
        <p:spPr>
          <a:xfrm>
            <a:off x="432000" y="1152000"/>
            <a:ext cx="8352005" cy="5184003"/>
          </a:xfrm>
          <a:prstGeom prst="rect">
            <a:avLst/>
          </a:prstGeom>
          <a:blipFill>
            <a:blip r:embed="rId2"/>
            <a:stretch/>
          </a:blipFill>
          <a:ln w="0">
            <a:noFill/>
            <a:headEnd type="none"/>
            <a:tailEnd type="none"/>
          </a:ln>
        </p:spPr>
        <p:txBody>
          <a:bodyPr lIns="90000" tIns="45000" rIns="90000" bIns="45000" anchor="ctr" anchorCtr="1">
            <a:noAutofit/>
          </a:bodyPr>
          <a:lstStyle/>
          <a:p>
            <a:pPr marL="0" marR="0" indent="0" algn="ctr">
              <a:lnSpc>
                <a:spcPct val="100000"/>
              </a:lnSpc>
              <a:spcBef>
                <a:spcPts val="0"/>
              </a:spcBef>
              <a:spcAft>
                <a:spcPts val="0"/>
              </a:spcAft>
            </a:pPr>
            <a:endParaRPr sz="1800" b="0" i="0" u="none" strike="noStrike" cap="none">
              <a:latin typeface="Arial"/>
              <a:ea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GroupShape 67"/>
        <p:cNvGrpSpPr/>
        <p:nvPr/>
      </p:nvGrpSpPr>
      <p:grpSpPr>
        <a:xfrm>
          <a:off x="0" y="0"/>
          <a:ext cx="0" cy="0"/>
          <a:chOff x="0" y="0"/>
          <a:chExt cx="0" cy="0"/>
        </a:xfrm>
      </p:grpSpPr>
      <p:sp>
        <p:nvSpPr>
          <p:cNvPr id="68" name="Shape 68"/>
          <p:cNvSpPr txBox="1">
            <a:spLocks noGrp="1"/>
          </p:cNvSpPr>
          <p:nvPr>
            <p:ph type="body" idx="4294967295"/>
          </p:nvPr>
        </p:nvSpPr>
        <p:spPr>
          <a:prstGeom prst="rect">
            <a:avLst/>
          </a:prstGeom>
        </p:spPr>
        <p:txBody>
          <a:bodyPr>
            <a:normAutofit fontScale="925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None/>
            </a:pPr>
            <a:r>
              <a:t>- ДИСТПС -система управления работой локомотивов и локомотивных бригад</a:t>
            </a:r>
          </a:p>
          <a:p>
            <a:pPr marL="274320" marR="0" indent="-273960" algn="just">
              <a:lnSpc>
                <a:spcPct val="100000"/>
              </a:lnSpc>
              <a:spcBef>
                <a:spcPts val="600"/>
              </a:spcBef>
              <a:spcAft>
                <a:spcPts val="0"/>
              </a:spcAft>
              <a:buNone/>
            </a:pPr>
            <a:r>
              <a:t>- АС ТРА -. система ведения базы данных технико-распорядительных актов станций железной дороги</a:t>
            </a:r>
          </a:p>
          <a:p>
            <a:pPr marL="274320" marR="0" indent="-273960" algn="just">
              <a:lnSpc>
                <a:spcPct val="100000"/>
              </a:lnSpc>
              <a:spcBef>
                <a:spcPts val="600"/>
              </a:spcBef>
              <a:spcAft>
                <a:spcPts val="0"/>
              </a:spcAft>
              <a:buNone/>
            </a:pPr>
            <a:r>
              <a:t>- АС ВТП- система ведения базы данных технологических процессов работы станций </a:t>
            </a:r>
          </a:p>
          <a:p>
            <a:pPr marL="274320" marR="0" indent="-273960" algn="just">
              <a:lnSpc>
                <a:spcPct val="100000"/>
              </a:lnSpc>
              <a:spcBef>
                <a:spcPts val="600"/>
              </a:spcBef>
              <a:spcAft>
                <a:spcPts val="0"/>
              </a:spcAft>
              <a:buNone/>
            </a:pPr>
            <a:r>
              <a:t>- АСОВ- система организации вагонопотоков</a:t>
            </a:r>
          </a:p>
          <a:p>
            <a:pPr marL="274320" marR="0" indent="-273960" algn="just">
              <a:lnSpc>
                <a:spcPct val="100000"/>
              </a:lnSpc>
              <a:spcBef>
                <a:spcPts val="600"/>
              </a:spcBef>
              <a:spcAft>
                <a:spcPts val="0"/>
              </a:spcAft>
              <a:buNone/>
            </a:pPr>
            <a:r>
              <a:t>- СИРИУС- сетевая интегрированная информационно-управляющая система</a:t>
            </a:r>
          </a:p>
          <a:p>
            <a:pPr marL="274320" marR="0" indent="-273960" algn="just">
              <a:lnSpc>
                <a:spcPct val="100000"/>
              </a:lnSpc>
              <a:spcBef>
                <a:spcPts val="600"/>
              </a:spcBef>
              <a:spcAft>
                <a:spcPts val="0"/>
              </a:spcAft>
              <a:buNone/>
            </a:pPr>
            <a:r>
              <a:t>- «Грузовой экспресс» - система регулирования погрузки в адрес портов и пограничных переходов</a:t>
            </a:r>
          </a:p>
          <a:p>
            <a:pPr marL="0" marR="0" indent="0" algn="l">
              <a:lnSpc>
                <a:spcPct val="100000"/>
              </a:lnSpc>
              <a:spcBef>
                <a:spcPts val="600"/>
              </a:spcBef>
              <a:spcAft>
                <a:spcPts val="0"/>
              </a:spcAft>
            </a:pPr>
            <a:endParaRPr/>
          </a:p>
        </p:txBody>
      </p:sp>
      <p:sp>
        <p:nvSpPr>
          <p:cNvPr id="69" name="Shape 69"/>
          <p:cNvSpPr txBox="1">
            <a:spLocks noGrp="1"/>
          </p:cNvSpPr>
          <p:nvPr>
            <p:ph type="title" idx="4294967295"/>
          </p:nvPr>
        </p:nvSpPr>
        <p:spPr>
          <a:prstGeom prst="rect">
            <a:avLst/>
          </a:prstGeom>
        </p:spPr>
        <p:txBody>
          <a:bodyPr>
            <a:normAutofit fontScale="90000"/>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Автоматизированные рабочие места</a:t>
            </a:r>
            <a:endParaRPr sz="4200">
              <a:solidFill>
                <a:schemeClr val="accent1">
                  <a:lumMod val="50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GroupShape 70"/>
        <p:cNvGrpSpPr/>
        <p:nvPr/>
      </p:nvGrpSpPr>
      <p:grpSpPr>
        <a:xfrm>
          <a:off x="0" y="0"/>
          <a:ext cx="0" cy="0"/>
          <a:chOff x="0" y="0"/>
          <a:chExt cx="0" cy="0"/>
        </a:xfrm>
      </p:grpSpPr>
      <p:sp>
        <p:nvSpPr>
          <p:cNvPr id="71" name="Shape 71"/>
          <p:cNvSpPr txBox="1">
            <a:spLocks noGrp="1"/>
          </p:cNvSpPr>
          <p:nvPr>
            <p:ph type="body" idx="4294967295"/>
          </p:nvPr>
        </p:nvSpPr>
        <p:spPr>
          <a:prstGeom prst="rect">
            <a:avLst/>
          </a:prstGeom>
        </p:spPr>
        <p:txBody>
          <a:bodyPr>
            <a:normAutofit fontScale="77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None/>
            </a:pPr>
            <a:r>
              <a:rPr b="1"/>
              <a:t>Обеспечив подключение своей информационной системы к системе ОАО «РЖД» участники перевозочного процесса получат возможность</a:t>
            </a:r>
            <a:r>
              <a:t>:</a:t>
            </a:r>
          </a:p>
          <a:p>
            <a:pPr marL="274320" marR="0" indent="-273960" algn="just">
              <a:lnSpc>
                <a:spcPct val="100000"/>
              </a:lnSpc>
              <a:spcBef>
                <a:spcPts val="600"/>
              </a:spcBef>
              <a:spcAft>
                <a:spcPts val="0"/>
              </a:spcAft>
              <a:buNone/>
            </a:pPr>
            <a:r>
              <a:t>- Передавать в электронном виде заявки на перевозки, сформированные в ИС предприятия, в ИС ОАО «РЖД».</a:t>
            </a:r>
          </a:p>
          <a:p>
            <a:pPr marL="274320" marR="0" indent="-273960" algn="just">
              <a:lnSpc>
                <a:spcPct val="100000"/>
              </a:lnSpc>
              <a:spcBef>
                <a:spcPts val="600"/>
              </a:spcBef>
              <a:spcAft>
                <a:spcPts val="0"/>
              </a:spcAft>
              <a:buNone/>
            </a:pPr>
            <a:r>
              <a:t>- Согласовывать в режиме реального времени заявки грузоотправителей (экспедиторы (плательщики), собственники подвижного состава и организации в порту).</a:t>
            </a:r>
          </a:p>
          <a:p>
            <a:pPr marL="274320" marR="0" indent="-273960" algn="just">
              <a:lnSpc>
                <a:spcPct val="100000"/>
              </a:lnSpc>
              <a:spcBef>
                <a:spcPts val="600"/>
              </a:spcBef>
              <a:spcAft>
                <a:spcPts val="0"/>
              </a:spcAft>
              <a:buNone/>
            </a:pPr>
            <a:r>
              <a:t>- Отлеживать ход согласования заявок в режиме реального времени и оперативно уточнять заявки до начала перевозки груза (по каждой отправке).</a:t>
            </a:r>
          </a:p>
          <a:p>
            <a:pPr marL="274320" marR="0" indent="-273960" algn="just">
              <a:lnSpc>
                <a:spcPct val="100000"/>
              </a:lnSpc>
              <a:spcBef>
                <a:spcPts val="600"/>
              </a:spcBef>
              <a:spcAft>
                <a:spcPts val="0"/>
              </a:spcAft>
              <a:buNone/>
            </a:pPr>
            <a:r>
              <a:t>- Планировать расчеты с железными дорогами, используя возможность предварительного расчета стоимости перевозки по подаваемой заявке.</a:t>
            </a:r>
          </a:p>
          <a:p>
            <a:pPr marL="274320" marR="0" indent="-273960" algn="just">
              <a:lnSpc>
                <a:spcPct val="100000"/>
              </a:lnSpc>
              <a:spcBef>
                <a:spcPts val="600"/>
              </a:spcBef>
              <a:spcAft>
                <a:spcPts val="0"/>
              </a:spcAft>
              <a:buNone/>
            </a:pPr>
            <a:r>
              <a:t>- Оформлять перевозочные документы с использованием данных согласованной железной дорогой заявки.</a:t>
            </a:r>
          </a:p>
          <a:p>
            <a:pPr marL="0" marR="0" indent="0" algn="l">
              <a:lnSpc>
                <a:spcPct val="100000"/>
              </a:lnSpc>
              <a:spcBef>
                <a:spcPts val="600"/>
              </a:spcBef>
              <a:spcAft>
                <a:spcPts val="0"/>
              </a:spcAft>
            </a:pPr>
            <a:endParaRPr/>
          </a:p>
        </p:txBody>
      </p:sp>
      <p:sp>
        <p:nvSpPr>
          <p:cNvPr id="72" name="Shape 72"/>
          <p:cNvSpPr txBox="1">
            <a:spLocks noGrp="1"/>
          </p:cNvSpPr>
          <p:nvPr>
            <p:ph type="title" idx="4294967295"/>
          </p:nvPr>
        </p:nvSpPr>
        <p:spPr>
          <a:prstGeom prst="rect">
            <a:avLst/>
          </a:prstGeom>
        </p:spPr>
        <p:txBody>
          <a:bodyPr>
            <a:normAutofit fontScale="90000"/>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Подключение информационных систем</a:t>
            </a:r>
            <a:endParaRPr sz="4200">
              <a:solidFill>
                <a:schemeClr val="accent1">
                  <a:lumMod val="50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GroupShape 73"/>
        <p:cNvGrpSpPr/>
        <p:nvPr/>
      </p:nvGrpSpPr>
      <p:grpSpPr>
        <a:xfrm>
          <a:off x="0" y="0"/>
          <a:ext cx="0" cy="0"/>
          <a:chOff x="0" y="0"/>
          <a:chExt cx="0" cy="0"/>
        </a:xfrm>
      </p:grpSpPr>
      <p:sp>
        <p:nvSpPr>
          <p:cNvPr id="74" name="Shape 74"/>
          <p:cNvSpPr txBox="1">
            <a:spLocks noGrp="1"/>
          </p:cNvSpPr>
          <p:nvPr>
            <p:ph type="body" idx="4294967295"/>
          </p:nvPr>
        </p:nvSpPr>
        <p:spPr>
          <a:prstGeom prst="rect">
            <a:avLst/>
          </a:prstGeom>
        </p:spPr>
        <p:txBody>
          <a:bodyPr>
            <a:normAutofit fontScale="92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None/>
            </a:pPr>
            <a:r>
              <a:t>- Исключить вероятные ошибки в расчете провозной платы, связанные с ручным вводом перевозочных документов работником железной дороги.</a:t>
            </a:r>
          </a:p>
          <a:p>
            <a:pPr marL="274320" marR="0" indent="-273960" algn="just">
              <a:lnSpc>
                <a:spcPct val="100000"/>
              </a:lnSpc>
              <a:spcBef>
                <a:spcPts val="600"/>
              </a:spcBef>
              <a:spcAft>
                <a:spcPts val="0"/>
              </a:spcAft>
              <a:buNone/>
            </a:pPr>
            <a:r>
              <a:t>- Сократить время и накладные расходы на оформление перевозки за счет использования технологии обмена электронными данными.</a:t>
            </a:r>
          </a:p>
          <a:p>
            <a:pPr marL="274320" marR="0" indent="-273960" algn="just">
              <a:lnSpc>
                <a:spcPct val="100000"/>
              </a:lnSpc>
              <a:spcBef>
                <a:spcPts val="600"/>
              </a:spcBef>
              <a:spcAft>
                <a:spcPts val="0"/>
              </a:spcAft>
              <a:buNone/>
            </a:pPr>
            <a:r>
              <a:t>- Получать оперативную информацию о состоянии  лицевого счета в ЦЖДР.</a:t>
            </a:r>
          </a:p>
          <a:p>
            <a:pPr marL="274320" marR="0" indent="-273960" algn="just">
              <a:lnSpc>
                <a:spcPct val="100000"/>
              </a:lnSpc>
              <a:spcBef>
                <a:spcPts val="600"/>
              </a:spcBef>
              <a:spcAft>
                <a:spcPts val="0"/>
              </a:spcAft>
              <a:buNone/>
            </a:pPr>
            <a:r>
              <a:t>- Получать оперативную информацию о местонахождении и состоянии отправки.</a:t>
            </a:r>
          </a:p>
          <a:p>
            <a:pPr marL="274320" marR="0" indent="-273960" algn="just">
              <a:lnSpc>
                <a:spcPct val="100000"/>
              </a:lnSpc>
              <a:spcBef>
                <a:spcPts val="600"/>
              </a:spcBef>
              <a:spcAft>
                <a:spcPts val="0"/>
              </a:spcAft>
              <a:buNone/>
            </a:pPr>
            <a:r>
              <a:t>- Получать информацию об отправке груза в адрес Грузополучателя или припортовой станции с момента окончания оформления документов на станции отправления.</a:t>
            </a:r>
          </a:p>
          <a:p>
            <a:pPr marL="0" marR="0" indent="0" algn="l">
              <a:lnSpc>
                <a:spcPct val="100000"/>
              </a:lnSpc>
              <a:spcBef>
                <a:spcPts val="600"/>
              </a:spcBef>
              <a:spcAft>
                <a:spcPts val="0"/>
              </a:spcAft>
            </a:pPr>
            <a:endParaRPr/>
          </a:p>
        </p:txBody>
      </p:sp>
      <p:sp>
        <p:nvSpPr>
          <p:cNvPr id="75" name="Shape 75"/>
          <p:cNvSpPr txBox="1">
            <a:spLocks noGrp="1"/>
          </p:cNvSpPr>
          <p:nvPr>
            <p:ph type="title" idx="4294967295"/>
          </p:nvPr>
        </p:nvSpPr>
        <p:spPr>
          <a:prstGeom prst="rect">
            <a:avLst/>
          </a:prstGeom>
        </p:spPr>
        <p:txBody>
          <a:bodyPr>
            <a:normAutofit fontScale="90000"/>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Подключение информационных систем</a:t>
            </a:r>
            <a:endParaRPr sz="4200">
              <a:solidFill>
                <a:schemeClr val="accent1">
                  <a:lumMod val="50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GroupShape 76"/>
        <p:cNvGrpSpPr/>
        <p:nvPr/>
      </p:nvGrpSpPr>
      <p:grpSpPr>
        <a:xfrm>
          <a:off x="0" y="0"/>
          <a:ext cx="0" cy="0"/>
          <a:chOff x="0" y="0"/>
          <a:chExt cx="0" cy="0"/>
        </a:xfrm>
      </p:grpSpPr>
      <p:sp>
        <p:nvSpPr>
          <p:cNvPr id="77" name="Shape 77"/>
          <p:cNvSpPr txBox="1">
            <a:spLocks noGrp="1"/>
          </p:cNvSpPr>
          <p:nvPr>
            <p:ph type="body" idx="4294967295"/>
          </p:nvPr>
        </p:nvSpPr>
        <p:spPr>
          <a:prstGeom prst="rect">
            <a:avLst/>
          </a:prstGeom>
        </p:spPr>
        <p:txBody>
          <a:bodyPr>
            <a:normAutofit fontScale="925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Clr>
                <a:srgbClr val="F3A447"/>
              </a:buClr>
              <a:buSzPts val="2210"/>
              <a:buFont typeface="Wingdings 2"/>
              <a:buChar char=""/>
            </a:pPr>
            <a:r>
              <a:rPr b="1"/>
              <a:t>Перевозочный процесс</a:t>
            </a:r>
            <a:r>
              <a:rPr/>
              <a:t> - это основной вид деятельности ОАО «РЖД». График движения и план формирования поездов, месячные технические нормы, технологические процессы работы объектов инфраструктуры определяют технологию перевозок. При оперативном управлении, являющемся одной из наиболее сложных функций перевозочного процесса, требуется в режиме реального времени (при суточном планировании) обеспечивать выполнение заданий по управляемым параметрам - объемам погрузки и выгрузки, передаче вагонов по стыковым пунктам и другим.</a:t>
            </a:r>
          </a:p>
          <a:p>
            <a:pPr marL="0" marR="0" indent="0" algn="l">
              <a:lnSpc>
                <a:spcPct val="100000"/>
              </a:lnSpc>
              <a:spcBef>
                <a:spcPts val="600"/>
              </a:spcBef>
              <a:spcAft>
                <a:spcPts val="0"/>
              </a:spcAft>
            </a:pPr>
            <a:endParaRPr/>
          </a:p>
        </p:txBody>
      </p:sp>
      <p:sp>
        <p:nvSpPr>
          <p:cNvPr id="78" name="Shape 78"/>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Перевозочный процесс</a:t>
            </a:r>
            <a:endParaRPr sz="4200">
              <a:solidFill>
                <a:schemeClr val="accent1">
                  <a:lumMod val="50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GroupShape 79"/>
        <p:cNvGrpSpPr/>
        <p:nvPr/>
      </p:nvGrpSpPr>
      <p:grpSpPr>
        <a:xfrm>
          <a:off x="0" y="0"/>
          <a:ext cx="0" cy="0"/>
          <a:chOff x="0" y="0"/>
          <a:chExt cx="0" cy="0"/>
        </a:xfrm>
      </p:grpSpPr>
      <p:sp>
        <p:nvSpPr>
          <p:cNvPr id="80" name="Shape 80"/>
          <p:cNvSpPr txBox="1">
            <a:spLocks noGrp="1"/>
          </p:cNvSpPr>
          <p:nvPr>
            <p:ph type="body" idx="4294967295"/>
          </p:nvPr>
        </p:nvSpPr>
        <p:spPr>
          <a:prstGeom prst="rect">
            <a:avLst/>
          </a:prstGeom>
        </p:spPr>
        <p:txBody>
          <a:bodyPr>
            <a:normAutofit fontScale="700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Clr>
                <a:srgbClr val="F3A447"/>
              </a:buClr>
              <a:buSzPts val="2210"/>
              <a:buFont typeface="Wingdings 2"/>
              <a:buChar char=""/>
            </a:pPr>
            <a:r>
              <a:rPr b="1"/>
              <a:t>Эксплуатационная работа включает в себя виды деятельности:</a:t>
            </a:r>
            <a:endParaRPr/>
          </a:p>
          <a:p>
            <a:pPr marL="274320" marR="0" indent="-273960" algn="just">
              <a:lnSpc>
                <a:spcPct val="100000"/>
              </a:lnSpc>
              <a:spcBef>
                <a:spcPts val="600"/>
              </a:spcBef>
              <a:spcAft>
                <a:spcPts val="0"/>
              </a:spcAft>
              <a:buClr>
                <a:srgbClr val="F3A447"/>
              </a:buClr>
              <a:buSzPts val="2210"/>
              <a:buFont typeface="Wingdings 2"/>
              <a:buChar char=""/>
            </a:pPr>
            <a:r>
              <a:rPr b="1" i="1"/>
              <a:t>1 Техническое нормирование – это разработка месячных норм поездной и грузовой работы для выполнения заданного объема грузовых и пассажирских перевозок, а также для планирования перевозок в последующие периоды.</a:t>
            </a:r>
            <a:endParaRPr/>
          </a:p>
          <a:p>
            <a:pPr marL="274320" marR="0" indent="-273960" algn="just">
              <a:lnSpc>
                <a:spcPct val="100000"/>
              </a:lnSpc>
              <a:spcBef>
                <a:spcPts val="600"/>
              </a:spcBef>
              <a:spcAft>
                <a:spcPts val="0"/>
              </a:spcAft>
              <a:buClr>
                <a:srgbClr val="F3A447"/>
              </a:buClr>
              <a:buSzPts val="2210"/>
              <a:buFont typeface="Wingdings 2"/>
              <a:buChar char=""/>
            </a:pPr>
            <a:r>
              <a:rPr b="1" i="1"/>
              <a:t>2 Оперативное планирование – это обеспечение эффективности работы, складывающейся в условиях оперативной обстановки.</a:t>
            </a:r>
            <a:endParaRPr/>
          </a:p>
          <a:p>
            <a:pPr marL="274320" marR="0" indent="-273960" algn="just">
              <a:lnSpc>
                <a:spcPct val="100000"/>
              </a:lnSpc>
              <a:spcBef>
                <a:spcPts val="600"/>
              </a:spcBef>
              <a:spcAft>
                <a:spcPts val="0"/>
              </a:spcAft>
              <a:buClr>
                <a:srgbClr val="F3A447"/>
              </a:buClr>
              <a:buSzPts val="2210"/>
              <a:buFont typeface="Wingdings 2"/>
              <a:buChar char=""/>
            </a:pPr>
            <a:r>
              <a:rPr b="1" i="1"/>
              <a:t>3 Регулирование перевозочной работы – это обеспечение устойчивой работы всех подразделений и выполнение технических норм.</a:t>
            </a:r>
            <a:endParaRPr/>
          </a:p>
          <a:p>
            <a:pPr marL="274320" marR="0" indent="-273960" algn="just">
              <a:lnSpc>
                <a:spcPct val="100000"/>
              </a:lnSpc>
              <a:spcBef>
                <a:spcPts val="600"/>
              </a:spcBef>
              <a:spcAft>
                <a:spcPts val="0"/>
              </a:spcAft>
              <a:buClr>
                <a:srgbClr val="F3A447"/>
              </a:buClr>
              <a:buSzPts val="2210"/>
              <a:buFont typeface="Wingdings 2"/>
              <a:buChar char=""/>
            </a:pPr>
            <a:r>
              <a:rPr b="1" i="1"/>
              <a:t>4 Диспетчерское руководство движением поездов (выполняет ДНЦ – поездной диспетчер) – это обеспечение непрерывного контроля и управления движением поездов и маневровой работой.</a:t>
            </a:r>
            <a:endParaRPr/>
          </a:p>
          <a:p>
            <a:pPr marL="274320" marR="0" indent="-273960" algn="just">
              <a:lnSpc>
                <a:spcPct val="100000"/>
              </a:lnSpc>
              <a:spcBef>
                <a:spcPts val="600"/>
              </a:spcBef>
              <a:spcAft>
                <a:spcPts val="0"/>
              </a:spcAft>
              <a:buClr>
                <a:srgbClr val="F3A447"/>
              </a:buClr>
              <a:buSzPts val="2210"/>
              <a:buFont typeface="Wingdings 2"/>
              <a:buChar char=""/>
            </a:pPr>
            <a:r>
              <a:rPr b="1" i="1"/>
              <a:t>5 Управление работой локомотивного парка.</a:t>
            </a:r>
            <a:endParaRPr/>
          </a:p>
          <a:p>
            <a:pPr marL="274320" marR="0" indent="-273960" algn="just">
              <a:lnSpc>
                <a:spcPct val="100000"/>
              </a:lnSpc>
              <a:spcBef>
                <a:spcPts val="600"/>
              </a:spcBef>
              <a:spcAft>
                <a:spcPts val="0"/>
              </a:spcAft>
              <a:buClr>
                <a:srgbClr val="F3A447"/>
              </a:buClr>
              <a:buSzPts val="2210"/>
              <a:buFont typeface="Wingdings 2"/>
              <a:buChar char=""/>
            </a:pPr>
            <a:r>
              <a:rPr b="1" i="1"/>
              <a:t>6 Учет и анализ эксплуатационной работы – это выявление узких мест в организации перевозочной работы, а также пути их устранения.</a:t>
            </a:r>
            <a:endParaRPr/>
          </a:p>
          <a:p>
            <a:pPr marL="0" marR="0" indent="0" algn="l">
              <a:lnSpc>
                <a:spcPct val="100000"/>
              </a:lnSpc>
              <a:spcBef>
                <a:spcPts val="600"/>
              </a:spcBef>
              <a:spcAft>
                <a:spcPts val="0"/>
              </a:spcAft>
            </a:pPr>
            <a:endParaRPr/>
          </a:p>
        </p:txBody>
      </p:sp>
      <p:sp>
        <p:nvSpPr>
          <p:cNvPr id="81" name="Shape 81"/>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Эксплуатационная работа </a:t>
            </a:r>
            <a:endParaRPr sz="4200">
              <a:solidFill>
                <a:schemeClr val="accent1">
                  <a:lumMod val="50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GroupShape 82"/>
        <p:cNvGrpSpPr/>
        <p:nvPr/>
      </p:nvGrpSpPr>
      <p:grpSpPr>
        <a:xfrm>
          <a:off x="0" y="0"/>
          <a:ext cx="0" cy="0"/>
          <a:chOff x="0" y="0"/>
          <a:chExt cx="0" cy="0"/>
        </a:xfrm>
      </p:grpSpPr>
      <p:sp>
        <p:nvSpPr>
          <p:cNvPr id="83" name="Shape 83"/>
          <p:cNvSpPr txBox="1">
            <a:spLocks noGrp="1"/>
          </p:cNvSpPr>
          <p:nvPr>
            <p:ph type="body" idx="4294967295"/>
          </p:nvPr>
        </p:nvSpPr>
        <p:spPr>
          <a:prstGeom prst="rect">
            <a:avLst/>
          </a:prstGeom>
        </p:spPr>
        <p:txBody>
          <a:bodyPr>
            <a:normAutofit fontScale="85000" lnSpcReduction="1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Clr>
                <a:srgbClr val="F3A447"/>
              </a:buClr>
              <a:buSzPts val="2210"/>
              <a:buFont typeface="Wingdings 2"/>
              <a:buChar char=""/>
            </a:pPr>
            <a:r>
              <a:rPr/>
              <a:t>Оперативное планирование поездной и грузовой работы железных дорог включает в себя:</a:t>
            </a:r>
          </a:p>
          <a:p>
            <a:pPr marL="274320" marR="0" indent="-273960" algn="just">
              <a:lnSpc>
                <a:spcPct val="100000"/>
              </a:lnSpc>
              <a:spcBef>
                <a:spcPts val="600"/>
              </a:spcBef>
              <a:spcAft>
                <a:spcPts val="0"/>
              </a:spcAft>
              <a:buClr>
                <a:srgbClr val="F3A447"/>
              </a:buClr>
              <a:buSzPts val="2210"/>
              <a:buFont typeface="Wingdings 2"/>
              <a:buChar char=""/>
            </a:pPr>
            <a:r>
              <a:rPr/>
              <a:t>- Суточное планирование поездной и грузовой работы сети железных дорог, останавливающее задание для каждой железной дороги и посетив в целом на предстоящие сутки;</a:t>
            </a:r>
          </a:p>
          <a:p>
            <a:pPr marL="274320" marR="0" indent="-273960" algn="just">
              <a:lnSpc>
                <a:spcPct val="100000"/>
              </a:lnSpc>
              <a:spcBef>
                <a:spcPts val="600"/>
              </a:spcBef>
              <a:spcAft>
                <a:spcPts val="0"/>
              </a:spcAft>
              <a:buClr>
                <a:srgbClr val="F3A447"/>
              </a:buClr>
              <a:buSzPts val="2210"/>
              <a:buFont typeface="Wingdings 2"/>
              <a:buChar char=""/>
            </a:pPr>
            <a:r>
              <a:rPr/>
              <a:t>- Сменно – суточные планирование поездной и грузовой работы, устанавливающее задание для подразделения железной дороги на предстоящие сутки;</a:t>
            </a:r>
          </a:p>
          <a:p>
            <a:pPr marL="274320" marR="0" indent="-273960" algn="just">
              <a:lnSpc>
                <a:spcPct val="100000"/>
              </a:lnSpc>
              <a:spcBef>
                <a:spcPts val="600"/>
              </a:spcBef>
              <a:spcAft>
                <a:spcPts val="0"/>
              </a:spcAft>
              <a:buClr>
                <a:srgbClr val="F3A447"/>
              </a:buClr>
              <a:buSzPts val="2210"/>
              <a:buFont typeface="Wingdings 2"/>
              <a:buChar char=""/>
            </a:pPr>
            <a:r>
              <a:rPr/>
              <a:t>- Текущее планирование поездной и грузовой работы, устанавливающее в зависимости от изменений в оперативной обстановке уточнение пониточного  плана отправления грузовых поездов с пономерным прикреплением поездных локомотивов и назначением поездок локомотивных бригад.</a:t>
            </a:r>
          </a:p>
          <a:p>
            <a:pPr marL="0" marR="0" indent="0" algn="l">
              <a:lnSpc>
                <a:spcPct val="100000"/>
              </a:lnSpc>
              <a:spcBef>
                <a:spcPts val="600"/>
              </a:spcBef>
              <a:spcAft>
                <a:spcPts val="0"/>
              </a:spcAft>
            </a:pPr>
            <a:endParaRPr/>
          </a:p>
        </p:txBody>
      </p:sp>
      <p:sp>
        <p:nvSpPr>
          <p:cNvPr id="84" name="Shape 84"/>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Оперативное планирование</a:t>
            </a:r>
            <a:endParaRPr sz="4200">
              <a:solidFill>
                <a:schemeClr val="accent1">
                  <a:lumMod val="5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GroupShape 28"/>
        <p:cNvGrpSpPr/>
        <p:nvPr/>
      </p:nvGrpSpPr>
      <p:grpSpPr>
        <a:xfrm>
          <a:off x="0" y="0"/>
          <a:ext cx="0" cy="0"/>
          <a:chOff x="0" y="0"/>
          <a:chExt cx="0" cy="0"/>
        </a:xfrm>
      </p:grpSpPr>
      <p:sp>
        <p:nvSpPr>
          <p:cNvPr id="29" name="Shape 29"/>
          <p:cNvSpPr txBox="1">
            <a:spLocks noGrp="1"/>
          </p:cNvSpPr>
          <p:nvPr>
            <p:ph type="body" idx="4294967295"/>
          </p:nvPr>
        </p:nvSpPr>
        <p:spPr>
          <a:prstGeom prst="rect">
            <a:avLst/>
          </a:prstGeom>
        </p:spPr>
        <p:txBody>
          <a:bodyPr>
            <a:normAutofit fontScale="92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None/>
            </a:pPr>
            <a:r>
              <a:rPr lang="ru-RU" dirty="0" smtClean="0"/>
              <a:t>         </a:t>
            </a:r>
            <a:r>
              <a:rPr smtClean="0"/>
              <a:t>В</a:t>
            </a:r>
            <a:r>
              <a:rPr lang="ru-RU" dirty="0" smtClean="0"/>
              <a:t>	</a:t>
            </a:r>
            <a:r>
              <a:rPr smtClean="0"/>
              <a:t> </a:t>
            </a:r>
            <a:r>
              <a:t>зависимости от роли человека в процессе управления, форм связи и функционирования звена «человек-машина», оператором и ЭВМ, между ЭВМ и средствами контроля и управления все системы можно разделить на два класса: </a:t>
            </a:r>
          </a:p>
          <a:p>
            <a:pPr marL="274320" marR="0" indent="-273960" algn="just">
              <a:lnSpc>
                <a:spcPct val="100000"/>
              </a:lnSpc>
              <a:spcBef>
                <a:spcPts val="600"/>
              </a:spcBef>
              <a:spcAft>
                <a:spcPts val="0"/>
              </a:spcAft>
              <a:buNone/>
            </a:pPr>
            <a:r>
              <a:rPr b="1" smtClean="0"/>
              <a:t>1</a:t>
            </a:r>
            <a:r>
              <a:rPr lang="ru-RU" b="1" dirty="0" smtClean="0"/>
              <a:t> </a:t>
            </a:r>
            <a:r>
              <a:rPr b="1" i="1" smtClean="0"/>
              <a:t>Информационные </a:t>
            </a:r>
            <a:r>
              <a:rPr b="1" i="1"/>
              <a:t>системы, обеспечивающие сбор и выдачу в удобном виде информацию о ходе технологического или производственного процесса</a:t>
            </a:r>
            <a:r>
              <a:t>. В результате соответствующих расчётов определяют, какие управляющие воздействия следует произвести, чтобы управляемый процесс протекал наилучшим образом. Основная роль принадлежит человеку, а машина играет вспомогательную роль, выдавая для него необходимую информацию. </a:t>
            </a:r>
          </a:p>
        </p:txBody>
      </p:sp>
      <p:sp>
        <p:nvSpPr>
          <p:cNvPr id="30" name="Shape 30"/>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Информационные системы</a:t>
            </a:r>
            <a:endParaRPr sz="4200">
              <a:solidFill>
                <a:schemeClr val="accent1">
                  <a:lumMod val="5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GroupShape 85"/>
        <p:cNvGrpSpPr/>
        <p:nvPr/>
      </p:nvGrpSpPr>
      <p:grpSpPr>
        <a:xfrm>
          <a:off x="0" y="0"/>
          <a:ext cx="0" cy="0"/>
          <a:chOff x="0" y="0"/>
          <a:chExt cx="0" cy="0"/>
        </a:xfrm>
      </p:grpSpPr>
      <p:sp>
        <p:nvSpPr>
          <p:cNvPr id="86" name="Shape 86"/>
          <p:cNvSpPr txBox="1">
            <a:spLocks noGrp="1"/>
          </p:cNvSpPr>
          <p:nvPr>
            <p:ph type="body" idx="4294967295"/>
          </p:nvPr>
        </p:nvSpPr>
        <p:spPr>
          <a:prstGeom prst="rect">
            <a:avLst/>
          </a:prstGeom>
        </p:spPr>
        <p:txBody>
          <a:bodyPr>
            <a:normAutofit fontScale="850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Clr>
                <a:srgbClr val="F3A447"/>
              </a:buClr>
              <a:buSzPts val="2210"/>
              <a:buFont typeface="Wingdings 2"/>
              <a:buChar char=""/>
            </a:pPr>
            <a:r>
              <a:rPr/>
              <a:t>Задачами оперативного планирования поездной и грузовой работы для железных дорог и сети в целом являются определение заданий по:</a:t>
            </a:r>
          </a:p>
          <a:p>
            <a:pPr marL="274320" marR="0" indent="-273960" algn="just">
              <a:lnSpc>
                <a:spcPct val="100000"/>
              </a:lnSpc>
              <a:spcBef>
                <a:spcPts val="600"/>
              </a:spcBef>
              <a:spcAft>
                <a:spcPts val="0"/>
              </a:spcAft>
              <a:buClr>
                <a:srgbClr val="F3A447"/>
              </a:buClr>
              <a:buSzPts val="2210"/>
              <a:buFont typeface="Wingdings 2"/>
              <a:buChar char=""/>
            </a:pPr>
            <a:r>
              <a:rPr/>
              <a:t>- Погрузке – общая (в вагонах и тоннах) и по основным родам грузов;</a:t>
            </a:r>
          </a:p>
          <a:p>
            <a:pPr marL="274320" marR="0" indent="-273960" algn="just">
              <a:lnSpc>
                <a:spcPct val="100000"/>
              </a:lnSpc>
              <a:spcBef>
                <a:spcPts val="600"/>
              </a:spcBef>
              <a:spcAft>
                <a:spcPts val="0"/>
              </a:spcAft>
              <a:buClr>
                <a:srgbClr val="F3A447"/>
              </a:buClr>
              <a:buSzPts val="2210"/>
              <a:buFont typeface="Wingdings 2"/>
              <a:buChar char=""/>
            </a:pPr>
            <a:r>
              <a:rPr/>
              <a:t>- Выгрузке – общая (в вагонах) и по основным родам подвижного состава;</a:t>
            </a:r>
          </a:p>
          <a:p>
            <a:pPr marL="274320" marR="0" indent="-273960" algn="just">
              <a:lnSpc>
                <a:spcPct val="100000"/>
              </a:lnSpc>
              <a:spcBef>
                <a:spcPts val="600"/>
              </a:spcBef>
              <a:spcAft>
                <a:spcPts val="0"/>
              </a:spcAft>
              <a:buClr>
                <a:srgbClr val="F3A447"/>
              </a:buClr>
              <a:buSzPts val="2210"/>
              <a:buFont typeface="Wingdings 2"/>
              <a:buChar char=""/>
            </a:pPr>
            <a:r>
              <a:rPr/>
              <a:t>- Сдаче вагонов – общая (груженых и порожних), порожних по роду подвижного состава (крытых, платформ, полувагонов, цистерн и других по отдельным заданиям);</a:t>
            </a:r>
          </a:p>
          <a:p>
            <a:pPr marL="274320" marR="0" indent="-273960" algn="just">
              <a:lnSpc>
                <a:spcPct val="100000"/>
              </a:lnSpc>
              <a:spcBef>
                <a:spcPts val="600"/>
              </a:spcBef>
              <a:spcAft>
                <a:spcPts val="0"/>
              </a:spcAft>
              <a:buClr>
                <a:srgbClr val="F3A447"/>
              </a:buClr>
              <a:buSzPts val="2210"/>
              <a:buFont typeface="Wingdings 2"/>
              <a:buChar char=""/>
            </a:pPr>
            <a:r>
              <a:rPr/>
              <a:t>- Передаче порожних вагонов с железной дороги на соседние железные дороги (по роду подвижного состава);</a:t>
            </a:r>
          </a:p>
          <a:p>
            <a:pPr marL="274320" marR="0" indent="-273960" algn="just">
              <a:lnSpc>
                <a:spcPct val="100000"/>
              </a:lnSpc>
              <a:spcBef>
                <a:spcPts val="600"/>
              </a:spcBef>
              <a:spcAft>
                <a:spcPts val="0"/>
              </a:spcAft>
              <a:buClr>
                <a:srgbClr val="F3A447"/>
              </a:buClr>
              <a:buSzPts val="2210"/>
              <a:buFont typeface="Wingdings 2"/>
              <a:buChar char=""/>
            </a:pPr>
            <a:r>
              <a:rPr/>
              <a:t>- Приему и сдаче поездов по междорожным стыковым пунктам;</a:t>
            </a:r>
          </a:p>
          <a:p>
            <a:pPr marL="274320" marR="0" indent="-273960" algn="just">
              <a:lnSpc>
                <a:spcPct val="100000"/>
              </a:lnSpc>
              <a:spcBef>
                <a:spcPts val="600"/>
              </a:spcBef>
              <a:spcAft>
                <a:spcPts val="0"/>
              </a:spcAft>
              <a:buClr>
                <a:srgbClr val="F3A447"/>
              </a:buClr>
              <a:buSzPts val="2210"/>
              <a:buFont typeface="Wingdings 2"/>
              <a:buChar char=""/>
            </a:pPr>
            <a:r>
              <a:rPr/>
              <a:t>- Наличию транзитных вагонов.</a:t>
            </a:r>
          </a:p>
          <a:p>
            <a:pPr marL="0" marR="0" indent="0" algn="l">
              <a:lnSpc>
                <a:spcPct val="100000"/>
              </a:lnSpc>
              <a:spcBef>
                <a:spcPts val="600"/>
              </a:spcBef>
              <a:spcAft>
                <a:spcPts val="0"/>
              </a:spcAft>
            </a:pPr>
            <a:endParaRPr/>
          </a:p>
        </p:txBody>
      </p:sp>
      <p:sp>
        <p:nvSpPr>
          <p:cNvPr id="87" name="Shape 87"/>
          <p:cNvSpPr txBox="1">
            <a:spLocks noGrp="1"/>
          </p:cNvSpPr>
          <p:nvPr>
            <p:ph type="title" idx="4294967295"/>
          </p:nvPr>
        </p:nvSpPr>
        <p:spPr>
          <a:prstGeom prst="rect">
            <a:avLst/>
          </a:prstGeom>
        </p:spPr>
        <p:txBody>
          <a:bodyPr>
            <a:normAutofit fontScale="90000"/>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Задачи оперативного планирования</a:t>
            </a:r>
            <a:endParaRPr sz="4200">
              <a:solidFill>
                <a:schemeClr val="accent1">
                  <a:lumMod val="50000"/>
                </a:scheme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GroupShape 88"/>
        <p:cNvGrpSpPr/>
        <p:nvPr/>
      </p:nvGrpSpPr>
      <p:grpSpPr>
        <a:xfrm>
          <a:off x="0" y="0"/>
          <a:ext cx="0" cy="0"/>
          <a:chOff x="0" y="0"/>
          <a:chExt cx="0" cy="0"/>
        </a:xfrm>
      </p:grpSpPr>
      <p:sp>
        <p:nvSpPr>
          <p:cNvPr id="89" name="Shape 89"/>
          <p:cNvSpPr txBox="1">
            <a:spLocks noGrp="1"/>
          </p:cNvSpPr>
          <p:nvPr>
            <p:ph type="body" idx="4294967295"/>
          </p:nvPr>
        </p:nvSpPr>
        <p:spPr>
          <a:prstGeom prst="rect">
            <a:avLst/>
          </a:prstGeom>
        </p:spPr>
        <p:txBody>
          <a:bodyPr>
            <a:normAutofit fontScale="77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Clr>
                <a:srgbClr val="F3A447"/>
              </a:buClr>
              <a:buSzPts val="2210"/>
              <a:buFont typeface="Wingdings 2"/>
              <a:buChar char=""/>
            </a:pPr>
            <a:r>
              <a:rPr/>
              <a:t>В связи с колебаниями поездопотока или уменьшением пропускной способности участков (при предоставлении «окон» и других перерывах в движении) необходимо регулировать насыщение участков поездами. Для этого дорожный диспетчер должен заблаговременно прогнозировать число поездов, одновременно находящихся на участках. </a:t>
            </a:r>
          </a:p>
          <a:p>
            <a:pPr marL="274320" marR="0" indent="-273960" algn="just">
              <a:lnSpc>
                <a:spcPct val="100000"/>
              </a:lnSpc>
              <a:spcBef>
                <a:spcPts val="600"/>
              </a:spcBef>
              <a:spcAft>
                <a:spcPts val="0"/>
              </a:spcAft>
              <a:buClr>
                <a:srgbClr val="F3A447"/>
              </a:buClr>
              <a:buSzPts val="2210"/>
              <a:buFont typeface="Wingdings 2"/>
              <a:buChar char=""/>
            </a:pPr>
            <a:r>
              <a:rPr/>
              <a:t>На графике исполненного движения дорожного диспетчера должны быть прогнозные поездопотоки, чтобы он имел возможность заблаговременно сравнивать прогнозные размеры движения с максимально допустимым числом поездов, которые одновременно могут находиться на участке. При прогнозе перенасыщения участка поездами дорожный диспетчер должен не допустить этого. Чем больше глубина прогноза, тем эффективнее дорожный диспетчер получает возможность управлять поездопотоками. </a:t>
            </a:r>
          </a:p>
          <a:p>
            <a:pPr marL="0" marR="0" indent="0" algn="l">
              <a:lnSpc>
                <a:spcPct val="100000"/>
              </a:lnSpc>
              <a:spcBef>
                <a:spcPts val="600"/>
              </a:spcBef>
              <a:spcAft>
                <a:spcPts val="0"/>
              </a:spcAft>
            </a:pPr>
            <a:endParaRPr/>
          </a:p>
        </p:txBody>
      </p:sp>
      <p:sp>
        <p:nvSpPr>
          <p:cNvPr id="90" name="Shape 90"/>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Прогнозирование поездопотоков</a:t>
            </a:r>
            <a:endParaRPr sz="4200">
              <a:solidFill>
                <a:schemeClr val="accent1">
                  <a:lumMod val="50000"/>
                </a:scheme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GroupShape 91"/>
        <p:cNvGrpSpPr/>
        <p:nvPr/>
      </p:nvGrpSpPr>
      <p:grpSpPr>
        <a:xfrm>
          <a:off x="0" y="0"/>
          <a:ext cx="0" cy="0"/>
          <a:chOff x="0" y="0"/>
          <a:chExt cx="0" cy="0"/>
        </a:xfrm>
      </p:grpSpPr>
      <p:sp>
        <p:nvSpPr>
          <p:cNvPr id="92" name="Shape 92"/>
          <p:cNvSpPr txBox="1">
            <a:spLocks noGrp="1"/>
          </p:cNvSpPr>
          <p:nvPr>
            <p:ph type="body" idx="4294967295"/>
          </p:nvPr>
        </p:nvSpPr>
        <p:spPr>
          <a:prstGeom prst="rect">
            <a:avLst/>
          </a:prstGeom>
        </p:spPr>
        <p:txBody>
          <a:bodyPr>
            <a:normAutofit fontScale="92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Clr>
                <a:srgbClr val="F3A447"/>
              </a:buClr>
              <a:buSzPts val="2210"/>
              <a:buFont typeface="Wingdings 2"/>
              <a:buChar char=""/>
            </a:pPr>
            <a:r>
              <a:rPr/>
              <a:t>ПФП разрабатывается один раз в год (так называемый базовый план) и издается в виде книги, состоящей из трех частей.</a:t>
            </a:r>
          </a:p>
          <a:p>
            <a:pPr marL="274320" marR="0" indent="-273960" algn="just">
              <a:lnSpc>
                <a:spcPct val="100000"/>
              </a:lnSpc>
              <a:spcBef>
                <a:spcPts val="600"/>
              </a:spcBef>
              <a:spcAft>
                <a:spcPts val="0"/>
              </a:spcAft>
              <a:buClr>
                <a:srgbClr val="F3A447"/>
              </a:buClr>
              <a:buSzPts val="2210"/>
              <a:buFont typeface="Wingdings 2"/>
              <a:buChar char=""/>
            </a:pPr>
            <a:r>
              <a:rPr b="1" i="1"/>
              <a:t>- Первая часть</a:t>
            </a:r>
            <a:r>
              <a:rPr/>
              <a:t> книги ПФП содержит план формирования поездов по важным сортировочным станциям в виде текстового описания, а также в кодах единой сетевой разметки (ЕСР)</a:t>
            </a:r>
          </a:p>
          <a:p>
            <a:pPr marL="274320" marR="0" indent="-273960" algn="just">
              <a:lnSpc>
                <a:spcPct val="100000"/>
              </a:lnSpc>
              <a:spcBef>
                <a:spcPts val="600"/>
              </a:spcBef>
              <a:spcAft>
                <a:spcPts val="0"/>
              </a:spcAft>
              <a:buClr>
                <a:srgbClr val="F3A447"/>
              </a:buClr>
              <a:buSzPts val="2210"/>
              <a:buFont typeface="Wingdings 2"/>
              <a:buChar char=""/>
            </a:pPr>
            <a:r>
              <a:rPr b="1" i="1"/>
              <a:t>- Вторая часть</a:t>
            </a:r>
            <a:r>
              <a:rPr/>
              <a:t> содержит информацию о поездах, которые передаются по международным и государственным стыковым пунктам, и перечни маршрутных поездов.</a:t>
            </a:r>
          </a:p>
          <a:p>
            <a:pPr marL="274320" marR="0" indent="-273960" algn="just">
              <a:lnSpc>
                <a:spcPct val="100000"/>
              </a:lnSpc>
              <a:spcBef>
                <a:spcPts val="600"/>
              </a:spcBef>
              <a:spcAft>
                <a:spcPts val="0"/>
              </a:spcAft>
              <a:buClr>
                <a:srgbClr val="F3A447"/>
              </a:buClr>
              <a:buSzPts val="2210"/>
              <a:buFont typeface="Wingdings 2"/>
              <a:buChar char=""/>
            </a:pPr>
            <a:r>
              <a:rPr b="1" i="1"/>
              <a:t>- В третьей части</a:t>
            </a:r>
            <a:r>
              <a:rPr/>
              <a:t> приведена информация о направлениях вагонопотоков в межгосударственном сообщении по пунктам перехода .</a:t>
            </a:r>
          </a:p>
          <a:p>
            <a:pPr marL="0" marR="0" indent="0" algn="just">
              <a:lnSpc>
                <a:spcPct val="100000"/>
              </a:lnSpc>
              <a:spcBef>
                <a:spcPts val="600"/>
              </a:spcBef>
              <a:spcAft>
                <a:spcPts val="0"/>
              </a:spcAft>
            </a:pPr>
            <a:endParaRPr/>
          </a:p>
        </p:txBody>
      </p:sp>
      <p:sp>
        <p:nvSpPr>
          <p:cNvPr id="93" name="Shape 93"/>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План формирования поездов</a:t>
            </a:r>
            <a:endParaRPr sz="4200">
              <a:solidFill>
                <a:schemeClr val="accent1">
                  <a:lumMod val="50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GroupShape 94"/>
        <p:cNvGrpSpPr/>
        <p:nvPr/>
      </p:nvGrpSpPr>
      <p:grpSpPr>
        <a:xfrm>
          <a:off x="0" y="0"/>
          <a:ext cx="0" cy="0"/>
          <a:chOff x="0" y="0"/>
          <a:chExt cx="0" cy="0"/>
        </a:xfrm>
      </p:grpSpPr>
      <p:sp>
        <p:nvSpPr>
          <p:cNvPr id="95" name="Shape 95"/>
          <p:cNvSpPr txBox="1">
            <a:spLocks noGrp="1"/>
          </p:cNvSpPr>
          <p:nvPr>
            <p:ph type="title" idx="4294967295"/>
          </p:nvPr>
        </p:nvSpPr>
        <p:spPr>
          <a:prstGeom prst="rect">
            <a:avLst/>
          </a:prstGeom>
          <a:ln>
            <a:noFill/>
            <a:headEnd type="none"/>
            <a:tailEnd type="none"/>
          </a:ln>
        </p:spPr>
        <p:txBody>
          <a:bodyPr lIns="0" tIns="0" rIns="0" bIns="0" anchor="ct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buNone/>
            </a:pPr>
            <a:r>
              <a:rPr sz="3200">
                <a:solidFill>
                  <a:schemeClr val="accent1">
                    <a:lumMod val="50000"/>
                  </a:schemeClr>
                </a:solidFill>
              </a:rPr>
              <a:t>План формирования поездов</a:t>
            </a:r>
          </a:p>
        </p:txBody>
      </p:sp>
      <p:sp>
        <p:nvSpPr>
          <p:cNvPr id="96" name="Shape 96"/>
          <p:cNvSpPr txBox="1">
            <a:spLocks noGrp="1"/>
          </p:cNvSpPr>
          <p:nvPr>
            <p:ph type="body" idx="4294967295"/>
          </p:nvPr>
        </p:nvSpPr>
        <p:spPr>
          <a:prstGeom prst="rect">
            <a:avLst/>
          </a:prstGeom>
        </p:spPr>
        <p:txBody>
          <a:bodyPr anchor="ctr" anchorCtr="1"/>
          <a:lstStyle>
            <a:defPPr/>
            <a:lvl1pPr marL="0" marR="0" lvl="0" indent="0">
              <a:lnSpc>
                <a:spcPct val="100000"/>
              </a:lnSpc>
              <a:spcBef>
                <a:spcPts val="0"/>
              </a:spcBef>
              <a:spcAft>
                <a:spcPts val="0"/>
              </a:spcAft>
              <a:buSzPts val="809"/>
              <a:buFont typeface="StarSymbol"/>
              <a:buChar char="●"/>
              <a:defRPr sz="1800" b="0" i="0" u="none" strike="noStrike" cap="none">
                <a:latin typeface="Arial"/>
                <a:ea typeface="Arial"/>
                <a:cs typeface="Arial"/>
              </a:defRPr>
            </a:lvl1pPr>
            <a:lvl2pPr marL="0" marR="0" lvl="1" indent="0">
              <a:lnSpc>
                <a:spcPct val="100000"/>
              </a:lnSpc>
              <a:spcBef>
                <a:spcPts val="0"/>
              </a:spcBef>
              <a:spcAft>
                <a:spcPts val="0"/>
              </a:spcAft>
              <a:buSzPts val="809"/>
              <a:buFont typeface="StarSymbol"/>
              <a:buChar char="●"/>
              <a:defRPr sz="1800" b="0" i="0" u="none" strike="noStrike" cap="none">
                <a:latin typeface="Arial"/>
                <a:ea typeface="Arial"/>
                <a:cs typeface="Arial"/>
              </a:defRPr>
            </a:lvl2pPr>
            <a:lvl3pPr marL="0" marR="0" lvl="2" indent="0">
              <a:lnSpc>
                <a:spcPct val="100000"/>
              </a:lnSpc>
              <a:spcBef>
                <a:spcPts val="0"/>
              </a:spcBef>
              <a:spcAft>
                <a:spcPts val="0"/>
              </a:spcAft>
              <a:buSzPts val="809"/>
              <a:buFont typeface="StarSymbol"/>
              <a:buChar char="●"/>
              <a:defRPr sz="1800" b="0" i="0" u="none" strike="noStrike" cap="none">
                <a:latin typeface="Arial"/>
                <a:ea typeface="Arial"/>
                <a:cs typeface="Arial"/>
              </a:defRPr>
            </a:lvl3pPr>
            <a:lvl4pPr marL="0" marR="0" lvl="3" indent="0">
              <a:lnSpc>
                <a:spcPct val="100000"/>
              </a:lnSpc>
              <a:spcBef>
                <a:spcPts val="0"/>
              </a:spcBef>
              <a:spcAft>
                <a:spcPts val="0"/>
              </a:spcAft>
              <a:buSzPts val="809"/>
              <a:buFont typeface="StarSymbol"/>
              <a:buChar char="●"/>
              <a:defRPr sz="1800" b="0" i="0" u="none" strike="noStrike" cap="none">
                <a:latin typeface="Arial"/>
                <a:ea typeface="Arial"/>
                <a:cs typeface="Arial"/>
              </a:defRPr>
            </a:lvl4pPr>
            <a:lvl5pPr marL="0" marR="0" lvl="4" indent="0">
              <a:lnSpc>
                <a:spcPct val="100000"/>
              </a:lnSpc>
              <a:spcBef>
                <a:spcPts val="0"/>
              </a:spcBef>
              <a:spcAft>
                <a:spcPts val="0"/>
              </a:spcAft>
              <a:buSzPts val="809"/>
              <a:buFont typeface="StarSymbol"/>
              <a:buChar char="●"/>
              <a:defRPr sz="1800" b="0" i="0" u="none" strike="noStrike" cap="none">
                <a:latin typeface="Arial"/>
                <a:ea typeface="Arial"/>
                <a:cs typeface="Arial"/>
              </a:defRPr>
            </a:lvl5pPr>
            <a:lvl6pPr marL="0" marR="0" lvl="5" indent="0">
              <a:lnSpc>
                <a:spcPct val="100000"/>
              </a:lnSpc>
              <a:spcBef>
                <a:spcPts val="0"/>
              </a:spcBef>
              <a:spcAft>
                <a:spcPts val="0"/>
              </a:spcAft>
              <a:buSzPts val="809"/>
              <a:buFont typeface="StarSymbol"/>
              <a:buChar char="●"/>
              <a:defRPr sz="1800" b="0" i="0" u="none" strike="noStrike" cap="none">
                <a:latin typeface="Arial"/>
                <a:ea typeface="Arial"/>
                <a:cs typeface="Arial"/>
              </a:defRPr>
            </a:lvl6pPr>
            <a:lvl7pPr marL="0" marR="0" lvl="6" indent="0">
              <a:lnSpc>
                <a:spcPct val="100000"/>
              </a:lnSpc>
              <a:spcBef>
                <a:spcPts val="0"/>
              </a:spcBef>
              <a:spcAft>
                <a:spcPts val="0"/>
              </a:spcAft>
              <a:buSzPts val="809"/>
              <a:buFont typeface="StarSymbol"/>
              <a:buChar char="●"/>
              <a:defRPr sz="1800" b="0" i="0" u="none" strike="noStrike" cap="none">
                <a:latin typeface="Arial"/>
                <a:ea typeface="Arial"/>
                <a:cs typeface="Arial"/>
              </a:defRPr>
            </a:lvl7pPr>
            <a:lvl8pPr marL="0" marR="0" lvl="7" indent="0">
              <a:lnSpc>
                <a:spcPct val="100000"/>
              </a:lnSpc>
              <a:spcBef>
                <a:spcPts val="0"/>
              </a:spcBef>
              <a:spcAft>
                <a:spcPts val="0"/>
              </a:spcAft>
              <a:buSzPts val="809"/>
              <a:buFont typeface="StarSymbol"/>
              <a:buChar char="●"/>
              <a:defRPr sz="1800" b="0" i="0" u="none" strike="noStrike" cap="none">
                <a:latin typeface="Arial"/>
                <a:ea typeface="Arial"/>
                <a:cs typeface="Arial"/>
              </a:defRPr>
            </a:lvl8pPr>
            <a:lvl9pPr marL="0" marR="0" lvl="8" indent="0">
              <a:lnSpc>
                <a:spcPct val="100000"/>
              </a:lnSpc>
              <a:spcBef>
                <a:spcPts val="0"/>
              </a:spcBef>
              <a:spcAft>
                <a:spcPts val="0"/>
              </a:spcAft>
              <a:buSzPts val="809"/>
              <a:buFont typeface="StarSymbol"/>
              <a:buChar char="●"/>
              <a:defRPr sz="1800" b="0" i="0" u="none" strike="noStrike" cap="none">
                <a:latin typeface="Arial"/>
                <a:ea typeface="Arial"/>
                <a:cs typeface="Arial"/>
              </a:defRPr>
            </a:lvl9pPr>
          </a:lstStyle>
          <a:p>
            <a:endParaRPr/>
          </a:p>
        </p:txBody>
      </p:sp>
      <p:sp>
        <p:nvSpPr>
          <p:cNvPr id="97" name="Shape 97"/>
          <p:cNvSpPr txBox="1"/>
          <p:nvPr/>
        </p:nvSpPr>
        <p:spPr>
          <a:xfrm>
            <a:off x="500034" y="1500174"/>
            <a:ext cx="4179968" cy="4639269"/>
          </a:xfrm>
          <a:prstGeom prst="rect">
            <a:avLst/>
          </a:prstGeom>
          <a:blipFill>
            <a:blip r:embed="rId2"/>
            <a:stretch/>
          </a:blipFill>
          <a:ln w="0">
            <a:noFill/>
            <a:headEnd type="none"/>
            <a:tailEnd type="none"/>
          </a:ln>
        </p:spPr>
        <p:txBody>
          <a:bodyPr lIns="90000" tIns="45000" rIns="90000" bIns="45000" anchor="ctr" anchorCtr="1">
            <a:noAutofit/>
          </a:bodyPr>
          <a:lstStyle/>
          <a:p>
            <a:pPr marL="0" marR="0" indent="0" algn="ctr">
              <a:lnSpc>
                <a:spcPct val="100000"/>
              </a:lnSpc>
              <a:spcBef>
                <a:spcPts val="0"/>
              </a:spcBef>
              <a:spcAft>
                <a:spcPts val="0"/>
              </a:spcAft>
            </a:pPr>
            <a:endParaRPr sz="1800" b="0" i="0" u="none" strike="noStrike" cap="none">
              <a:latin typeface="Arial"/>
              <a:ea typeface="Arial"/>
              <a:cs typeface="Arial"/>
            </a:endParaRPr>
          </a:p>
        </p:txBody>
      </p:sp>
      <p:sp>
        <p:nvSpPr>
          <p:cNvPr id="98" name="Shape 98"/>
          <p:cNvSpPr txBox="1"/>
          <p:nvPr/>
        </p:nvSpPr>
        <p:spPr>
          <a:xfrm>
            <a:off x="4733642" y="1500174"/>
            <a:ext cx="4124637" cy="4595349"/>
          </a:xfrm>
          <a:prstGeom prst="rect">
            <a:avLst/>
          </a:prstGeom>
          <a:blipFill>
            <a:blip r:embed="rId3" cstate="print"/>
            <a:stretch/>
          </a:blipFill>
          <a:ln w="0">
            <a:noFill/>
            <a:headEnd type="none"/>
            <a:tailEnd type="none"/>
          </a:ln>
        </p:spPr>
        <p:txBody>
          <a:bodyPr lIns="90000" tIns="45000" rIns="90000" bIns="45000" anchor="ctr" anchorCtr="1">
            <a:noAutofit/>
          </a:bodyPr>
          <a:lstStyle/>
          <a:p>
            <a:pPr marL="0" marR="0" indent="0" algn="ctr">
              <a:lnSpc>
                <a:spcPct val="100000"/>
              </a:lnSpc>
              <a:spcBef>
                <a:spcPts val="0"/>
              </a:spcBef>
              <a:spcAft>
                <a:spcPts val="0"/>
              </a:spcAft>
            </a:pPr>
            <a:endParaRPr sz="1800" b="0" i="0" u="none" strike="noStrike" cap="none">
              <a:latin typeface="Arial"/>
              <a:ea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GroupShape 99"/>
        <p:cNvGrpSpPr/>
        <p:nvPr/>
      </p:nvGrpSpPr>
      <p:grpSpPr>
        <a:xfrm>
          <a:off x="0" y="0"/>
          <a:ext cx="0" cy="0"/>
          <a:chOff x="0" y="0"/>
          <a:chExt cx="0" cy="0"/>
        </a:xfrm>
      </p:grpSpPr>
      <p:sp>
        <p:nvSpPr>
          <p:cNvPr id="100" name="Shape 100"/>
          <p:cNvSpPr txBox="1">
            <a:spLocks noGrp="1"/>
          </p:cNvSpPr>
          <p:nvPr>
            <p:ph type="body" idx="4294967295"/>
          </p:nvPr>
        </p:nvSpPr>
        <p:spPr>
          <a:prstGeom prst="rect">
            <a:avLst/>
          </a:prstGeom>
        </p:spPr>
        <p:txBody>
          <a:bodyPr>
            <a:normAutofit fontScale="925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l">
              <a:lnSpc>
                <a:spcPct val="100000"/>
              </a:lnSpc>
              <a:spcBef>
                <a:spcPts val="600"/>
              </a:spcBef>
              <a:spcAft>
                <a:spcPts val="0"/>
              </a:spcAft>
              <a:buClr>
                <a:srgbClr val="F3A447"/>
              </a:buClr>
              <a:buSzPts val="2210"/>
              <a:buFont typeface="Wingdings 2"/>
              <a:buChar char=""/>
            </a:pPr>
            <a:r>
              <a:rPr/>
              <a:t>Для контроля выполнения ПФП на сети ж.д. организован учет выполнения по формам:</a:t>
            </a:r>
          </a:p>
          <a:p>
            <a:pPr marL="274320" marR="0" indent="-273960" algn="l">
              <a:lnSpc>
                <a:spcPct val="100000"/>
              </a:lnSpc>
              <a:spcBef>
                <a:spcPts val="600"/>
              </a:spcBef>
              <a:spcAft>
                <a:spcPts val="0"/>
              </a:spcAft>
              <a:buClr>
                <a:srgbClr val="F3A447"/>
              </a:buClr>
              <a:buSzPts val="2210"/>
              <a:buFont typeface="Wingdings 2"/>
              <a:buChar char=""/>
            </a:pPr>
            <a:r>
              <a:rPr/>
              <a:t>- ДО-21 о направлении вагонопотоков  кружностью;</a:t>
            </a:r>
          </a:p>
          <a:p>
            <a:pPr marL="274320" marR="0" indent="-273960" algn="l">
              <a:lnSpc>
                <a:spcPct val="100000"/>
              </a:lnSpc>
              <a:spcBef>
                <a:spcPts val="600"/>
              </a:spcBef>
              <a:spcAft>
                <a:spcPts val="0"/>
              </a:spcAft>
              <a:buClr>
                <a:srgbClr val="F3A447"/>
              </a:buClr>
              <a:buSzPts val="2210"/>
              <a:buFont typeface="Wingdings 2"/>
              <a:buChar char=""/>
            </a:pPr>
            <a:r>
              <a:rPr/>
              <a:t>- ДО-16, ДО-17 о фактическом выполнении  вагонопотоков;</a:t>
            </a:r>
          </a:p>
          <a:p>
            <a:pPr marL="274320" marR="0" indent="-273960" algn="l">
              <a:lnSpc>
                <a:spcPct val="100000"/>
              </a:lnSpc>
              <a:spcBef>
                <a:spcPts val="600"/>
              </a:spcBef>
              <a:spcAft>
                <a:spcPts val="0"/>
              </a:spcAft>
              <a:buClr>
                <a:srgbClr val="F3A447"/>
              </a:buClr>
              <a:buSzPts val="2210"/>
              <a:buFont typeface="Wingdings 2"/>
              <a:buChar char=""/>
            </a:pPr>
            <a:r>
              <a:rPr/>
              <a:t>- ДО-24 о допущенных нарушениях плана.</a:t>
            </a:r>
          </a:p>
          <a:p>
            <a:pPr marL="274320" marR="0" indent="-273960" algn="l">
              <a:lnSpc>
                <a:spcPct val="100000"/>
              </a:lnSpc>
              <a:spcBef>
                <a:spcPts val="600"/>
              </a:spcBef>
              <a:spcAft>
                <a:spcPts val="0"/>
              </a:spcAft>
              <a:buClr>
                <a:srgbClr val="F3A447"/>
              </a:buClr>
              <a:buSzPts val="2210"/>
              <a:buFont typeface="Wingdings 2"/>
              <a:buChar char=""/>
            </a:pPr>
            <a:r>
              <a:rPr/>
              <a:t>Такой учет ведется в ГВЦ ОАО ОЖД. За нарушения ПФП установлена материальная ответственность. Контроль на станции осуществляет. начальник станции, на дорогах –начальник службы движения. </a:t>
            </a:r>
          </a:p>
          <a:p>
            <a:pPr marL="0" marR="0" indent="0" algn="l">
              <a:lnSpc>
                <a:spcPct val="100000"/>
              </a:lnSpc>
              <a:spcBef>
                <a:spcPts val="600"/>
              </a:spcBef>
              <a:spcAft>
                <a:spcPts val="0"/>
              </a:spcAft>
            </a:pPr>
            <a:endParaRPr/>
          </a:p>
        </p:txBody>
      </p:sp>
      <p:sp>
        <p:nvSpPr>
          <p:cNvPr id="101" name="Shape 101"/>
          <p:cNvSpPr txBox="1">
            <a:spLocks noGrp="1"/>
          </p:cNvSpPr>
          <p:nvPr>
            <p:ph type="title" idx="4294967295"/>
          </p:nvPr>
        </p:nvSpPr>
        <p:spPr>
          <a:prstGeom prst="rect">
            <a:avLst/>
          </a:prstGeom>
        </p:spPr>
        <p:txBody>
          <a:bodyPr>
            <a:normAutofit fontScale="90000"/>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Учет выполнения плана формирования поездов</a:t>
            </a:r>
            <a:endParaRPr sz="4200">
              <a:solidFill>
                <a:schemeClr val="accent1">
                  <a:lumMod val="50000"/>
                </a:scheme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GroupShape 102"/>
        <p:cNvGrpSpPr/>
        <p:nvPr/>
      </p:nvGrpSpPr>
      <p:grpSpPr>
        <a:xfrm>
          <a:off x="0" y="0"/>
          <a:ext cx="0" cy="0"/>
          <a:chOff x="0" y="0"/>
          <a:chExt cx="0" cy="0"/>
        </a:xfrm>
      </p:grpSpPr>
      <p:sp>
        <p:nvSpPr>
          <p:cNvPr id="103" name="Shape 103"/>
          <p:cNvSpPr txBox="1">
            <a:spLocks noGrp="1"/>
          </p:cNvSpPr>
          <p:nvPr>
            <p:ph type="body" idx="4294967295"/>
          </p:nvPr>
        </p:nvSpPr>
        <p:spPr>
          <a:prstGeom prst="rect">
            <a:avLst/>
          </a:prstGeom>
        </p:spPr>
        <p:txBody>
          <a:bodyPr>
            <a:normAutofit fontScale="850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l">
              <a:lnSpc>
                <a:spcPct val="100000"/>
              </a:lnSpc>
              <a:spcBef>
                <a:spcPts val="600"/>
              </a:spcBef>
              <a:spcAft>
                <a:spcPts val="0"/>
              </a:spcAft>
              <a:buClr>
                <a:srgbClr val="F3A447"/>
              </a:buClr>
              <a:buSzPts val="2210"/>
              <a:buFont typeface="Wingdings 2"/>
              <a:buChar char=""/>
            </a:pPr>
            <a:r>
              <a:rPr/>
              <a:t>- для сквозных поездов - включение хотя бы одного вагона, не соответствующего назначению поезда, установленному планом формирования поездов.</a:t>
            </a:r>
          </a:p>
          <a:p>
            <a:pPr marL="274320" marR="0" indent="-273960" algn="l">
              <a:lnSpc>
                <a:spcPct val="100000"/>
              </a:lnSpc>
              <a:spcBef>
                <a:spcPts val="600"/>
              </a:spcBef>
              <a:spcAft>
                <a:spcPts val="0"/>
              </a:spcAft>
              <a:buClr>
                <a:srgbClr val="F3A447"/>
              </a:buClr>
              <a:buSzPts val="2210"/>
              <a:buFont typeface="Wingdings 2"/>
              <a:buChar char=""/>
            </a:pPr>
            <a:r>
              <a:rPr/>
              <a:t>- для поездов, поступающих в разборку- постановка вагонов обратного направления, если это не предусмотрено планом формирования с целью сокращения переработок на попутных станциях.</a:t>
            </a:r>
          </a:p>
          <a:p>
            <a:pPr marL="274320" marR="0" indent="-273960" algn="l">
              <a:lnSpc>
                <a:spcPct val="100000"/>
              </a:lnSpc>
              <a:spcBef>
                <a:spcPts val="600"/>
              </a:spcBef>
              <a:spcAft>
                <a:spcPts val="0"/>
              </a:spcAft>
              <a:buClr>
                <a:srgbClr val="F3A447"/>
              </a:buClr>
              <a:buSzPts val="2210"/>
              <a:buFont typeface="Wingdings 2"/>
              <a:buChar char=""/>
            </a:pPr>
            <a:r>
              <a:rPr/>
              <a:t>- неправильное формирование маршрутов с мест погрузки по назначениям.</a:t>
            </a:r>
          </a:p>
          <a:p>
            <a:pPr marL="274320" marR="0" indent="-273960" algn="l">
              <a:lnSpc>
                <a:spcPct val="100000"/>
              </a:lnSpc>
              <a:spcBef>
                <a:spcPts val="600"/>
              </a:spcBef>
              <a:spcAft>
                <a:spcPts val="0"/>
              </a:spcAft>
              <a:buClr>
                <a:srgbClr val="F3A447"/>
              </a:buClr>
              <a:buSzPts val="2210"/>
              <a:buFont typeface="Wingdings 2"/>
              <a:buChar char=""/>
            </a:pPr>
            <a:r>
              <a:rPr/>
              <a:t>- включение в груженные маршруты порожних вагонов, если это не предусмотрено ПФП</a:t>
            </a:r>
          </a:p>
          <a:p>
            <a:pPr marL="274320" marR="0" indent="-273960" algn="l">
              <a:lnSpc>
                <a:spcPct val="100000"/>
              </a:lnSpc>
              <a:spcBef>
                <a:spcPts val="600"/>
              </a:spcBef>
              <a:spcAft>
                <a:spcPts val="0"/>
              </a:spcAft>
              <a:buClr>
                <a:srgbClr val="F3A447"/>
              </a:buClr>
              <a:buSzPts val="2210"/>
              <a:buFont typeface="Wingdings 2"/>
              <a:buChar char=""/>
            </a:pPr>
            <a:r>
              <a:rPr/>
              <a:t>- пропуск станцией поездов ,подлежащих расформированию</a:t>
            </a:r>
          </a:p>
          <a:p>
            <a:pPr marL="274320" marR="0" indent="-273960" algn="l">
              <a:lnSpc>
                <a:spcPct val="100000"/>
              </a:lnSpc>
              <a:spcBef>
                <a:spcPts val="600"/>
              </a:spcBef>
              <a:spcAft>
                <a:spcPts val="0"/>
              </a:spcAft>
              <a:buClr>
                <a:srgbClr val="F3A447"/>
              </a:buClr>
              <a:buSzPts val="2210"/>
              <a:buFont typeface="Wingdings 2"/>
              <a:buChar char=""/>
            </a:pPr>
            <a:r>
              <a:rPr/>
              <a:t>- постановка в поезд вагонов без перевозочных документов.</a:t>
            </a:r>
          </a:p>
        </p:txBody>
      </p:sp>
      <p:sp>
        <p:nvSpPr>
          <p:cNvPr id="104" name="Shape 104"/>
          <p:cNvSpPr txBox="1">
            <a:spLocks noGrp="1"/>
          </p:cNvSpPr>
          <p:nvPr>
            <p:ph type="title" idx="4294967295"/>
          </p:nvPr>
        </p:nvSpPr>
        <p:spPr>
          <a:prstGeom prst="rect">
            <a:avLst/>
          </a:prstGeom>
        </p:spPr>
        <p:txBody>
          <a:bodyPr>
            <a:normAutofit fontScale="90000"/>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Нарушениями плана формирования поездов:</a:t>
            </a:r>
            <a:endParaRPr sz="4200">
              <a:solidFill>
                <a:schemeClr val="accent1">
                  <a:lumMod val="50000"/>
                </a:schemeClr>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GroupShape 105"/>
        <p:cNvGrpSpPr/>
        <p:nvPr/>
      </p:nvGrpSpPr>
      <p:grpSpPr>
        <a:xfrm>
          <a:off x="0" y="0"/>
          <a:ext cx="0" cy="0"/>
          <a:chOff x="0" y="0"/>
          <a:chExt cx="0" cy="0"/>
        </a:xfrm>
      </p:grpSpPr>
      <p:sp>
        <p:nvSpPr>
          <p:cNvPr id="106" name="Shape 106"/>
          <p:cNvSpPr txBox="1">
            <a:spLocks noGrp="1"/>
          </p:cNvSpPr>
          <p:nvPr>
            <p:ph type="body" idx="4294967295"/>
          </p:nvPr>
        </p:nvSpPr>
        <p:spPr>
          <a:xfrm>
            <a:off x="457200" y="2571841"/>
            <a:ext cx="8229245" cy="3524042"/>
          </a:xfrm>
          <a:prstGeom prst="rect">
            <a:avLst/>
          </a:prstGeom>
        </p:spPr>
        <p:txBody>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l">
              <a:lnSpc>
                <a:spcPct val="100000"/>
              </a:lnSpc>
              <a:spcBef>
                <a:spcPts val="600"/>
              </a:spcBef>
              <a:spcAft>
                <a:spcPts val="0"/>
              </a:spcAft>
              <a:buClr>
                <a:srgbClr val="F3A447"/>
              </a:buClr>
              <a:buSzPts val="2210"/>
              <a:buFont typeface="Wingdings 2"/>
              <a:buChar char=""/>
            </a:pPr>
            <a:r>
              <a:rPr/>
              <a:t>- неточная разметка вагонов;</a:t>
            </a:r>
          </a:p>
          <a:p>
            <a:pPr marL="274320" marR="0" indent="-273960" algn="l">
              <a:lnSpc>
                <a:spcPct val="100000"/>
              </a:lnSpc>
              <a:spcBef>
                <a:spcPts val="600"/>
              </a:spcBef>
              <a:spcAft>
                <a:spcPts val="0"/>
              </a:spcAft>
              <a:buClr>
                <a:srgbClr val="F3A447"/>
              </a:buClr>
              <a:buSzPts val="2210"/>
              <a:buFont typeface="Wingdings 2"/>
              <a:buChar char=""/>
            </a:pPr>
            <a:r>
              <a:rPr/>
              <a:t>- ошибки при сортировке вагонов;</a:t>
            </a:r>
          </a:p>
          <a:p>
            <a:pPr marL="274320" marR="0" indent="-273960" algn="l">
              <a:lnSpc>
                <a:spcPct val="100000"/>
              </a:lnSpc>
              <a:spcBef>
                <a:spcPts val="600"/>
              </a:spcBef>
              <a:spcAft>
                <a:spcPts val="0"/>
              </a:spcAft>
              <a:buClr>
                <a:srgbClr val="F3A447"/>
              </a:buClr>
              <a:buSzPts val="2210"/>
              <a:buFont typeface="Wingdings 2"/>
              <a:buChar char=""/>
            </a:pPr>
            <a:r>
              <a:rPr/>
              <a:t>- нарушение пополнения составов в пунктах перелома весовых норм поездов.</a:t>
            </a:r>
          </a:p>
          <a:p>
            <a:pPr marL="0" marR="0" indent="0" algn="l">
              <a:lnSpc>
                <a:spcPct val="100000"/>
              </a:lnSpc>
              <a:spcBef>
                <a:spcPts val="600"/>
              </a:spcBef>
              <a:spcAft>
                <a:spcPts val="0"/>
              </a:spcAft>
            </a:pPr>
            <a:endParaRPr/>
          </a:p>
        </p:txBody>
      </p:sp>
      <p:sp>
        <p:nvSpPr>
          <p:cNvPr id="107" name="Shape 107"/>
          <p:cNvSpPr txBox="1">
            <a:spLocks noGrp="1"/>
          </p:cNvSpPr>
          <p:nvPr>
            <p:ph type="title" idx="4294967295"/>
          </p:nvPr>
        </p:nvSpPr>
        <p:spPr>
          <a:xfrm>
            <a:off x="457200" y="152280"/>
            <a:ext cx="8229245" cy="1990441"/>
          </a:xfrm>
          <a:prstGeom prst="rect">
            <a:avLst/>
          </a:prstGeom>
        </p:spPr>
        <p:txBody>
          <a:bodyPr>
            <a:normAutofit/>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Причины нарушений плана формирования поездов</a:t>
            </a:r>
            <a:endParaRPr sz="4200">
              <a:solidFill>
                <a:schemeClr val="accent1">
                  <a:lumMod val="50000"/>
                </a:schemeClr>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GroupShape 108"/>
        <p:cNvGrpSpPr/>
        <p:nvPr/>
      </p:nvGrpSpPr>
      <p:grpSpPr>
        <a:xfrm>
          <a:off x="0" y="0"/>
          <a:ext cx="0" cy="0"/>
          <a:chOff x="0" y="0"/>
          <a:chExt cx="0" cy="0"/>
        </a:xfrm>
      </p:grpSpPr>
      <p:sp>
        <p:nvSpPr>
          <p:cNvPr id="109" name="Shape 109"/>
          <p:cNvSpPr txBox="1">
            <a:spLocks noGrp="1"/>
          </p:cNvSpPr>
          <p:nvPr>
            <p:ph type="body" idx="4294967295"/>
          </p:nvPr>
        </p:nvSpPr>
        <p:spPr>
          <a:xfrm>
            <a:off x="457200" y="1523880"/>
            <a:ext cx="8229245" cy="5119202"/>
          </a:xfrm>
          <a:prstGeom prst="rect">
            <a:avLst/>
          </a:prstGeom>
        </p:spPr>
        <p:txBody>
          <a:bodyPr>
            <a:normAutofit fontScale="85000" lnSpcReduction="1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None/>
            </a:pPr>
            <a:r>
              <a:t>Основой информационного обеспечения оперативного планирования поездной и грузовой работы ж. дорог  являются комплексы информационных технологий:</a:t>
            </a:r>
          </a:p>
          <a:p>
            <a:pPr marL="274320" marR="0" indent="-273960" algn="just">
              <a:lnSpc>
                <a:spcPct val="100000"/>
              </a:lnSpc>
              <a:spcBef>
                <a:spcPts val="600"/>
              </a:spcBef>
              <a:spcAft>
                <a:spcPts val="0"/>
              </a:spcAft>
              <a:buClr>
                <a:srgbClr val="F3A447"/>
              </a:buClr>
              <a:buSzPts val="2210"/>
              <a:buFont typeface="Wingdings 2"/>
              <a:buChar char=""/>
            </a:pPr>
            <a:r>
              <a:rPr/>
              <a:t>- автоматизированная система оперативного управления перевозочным процессом АСОУП-2, включая динамическую модель перевозочного процесса, фиксирующую дислокацию и состояние поездов, локомотивов, вагонов, грузовых отправок;</a:t>
            </a:r>
          </a:p>
          <a:p>
            <a:pPr marL="274320" marR="0" indent="-273960" algn="just">
              <a:lnSpc>
                <a:spcPct val="100000"/>
              </a:lnSpc>
              <a:spcBef>
                <a:spcPts val="600"/>
              </a:spcBef>
              <a:spcAft>
                <a:spcPts val="0"/>
              </a:spcAft>
              <a:buClr>
                <a:srgbClr val="F3A447"/>
              </a:buClr>
              <a:buSzPts val="2210"/>
              <a:buFont typeface="Wingdings 2"/>
              <a:buChar char=""/>
            </a:pPr>
            <a:r>
              <a:rPr/>
              <a:t>- автоматизированная система приема заявок на перевозки грузов и оформление перевозочных документов ЭТРАН, включая базы данных о принятых перевозчиком заявках на перевозку грузов (ГУ-12), о заявках на перевозку грузов в контейнерах (ГУ-12К), для внутренних перевозок в интересах ОАО РЖД (ГУ-13) и о заявках на перевозку грузов отправительскими маршрутами, также средства контроля выполнения заявок.</a:t>
            </a:r>
          </a:p>
          <a:p>
            <a:pPr marL="0" marR="0" indent="0" algn="l">
              <a:lnSpc>
                <a:spcPct val="100000"/>
              </a:lnSpc>
              <a:spcBef>
                <a:spcPts val="600"/>
              </a:spcBef>
              <a:spcAft>
                <a:spcPts val="0"/>
              </a:spcAft>
            </a:pPr>
            <a:endParaRPr/>
          </a:p>
        </p:txBody>
      </p:sp>
      <p:sp>
        <p:nvSpPr>
          <p:cNvPr id="110" name="Shape 110"/>
          <p:cNvSpPr txBox="1">
            <a:spLocks noGrp="1"/>
          </p:cNvSpPr>
          <p:nvPr>
            <p:ph type="title" idx="4294967295"/>
          </p:nvPr>
        </p:nvSpPr>
        <p:spPr>
          <a:prstGeom prst="rect">
            <a:avLst/>
          </a:prstGeom>
        </p:spPr>
        <p:txBody>
          <a:bodyPr>
            <a:normAutofit fontScale="90000"/>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Оперативное планирование поездной и грузовой работы</a:t>
            </a:r>
            <a:endParaRPr sz="4200">
              <a:solidFill>
                <a:schemeClr val="accent1">
                  <a:lumMod val="50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GroupShape 111"/>
        <p:cNvGrpSpPr/>
        <p:nvPr/>
      </p:nvGrpSpPr>
      <p:grpSpPr>
        <a:xfrm>
          <a:off x="0" y="0"/>
          <a:ext cx="0" cy="0"/>
          <a:chOff x="0" y="0"/>
          <a:chExt cx="0" cy="0"/>
        </a:xfrm>
      </p:grpSpPr>
      <p:sp>
        <p:nvSpPr>
          <p:cNvPr id="112" name="Shape 112"/>
          <p:cNvSpPr txBox="1">
            <a:spLocks noGrp="1"/>
          </p:cNvSpPr>
          <p:nvPr>
            <p:ph type="title" idx="4294967295"/>
          </p:nvPr>
        </p:nvSpPr>
        <p:spPr>
          <a:prstGeom prst="rect">
            <a:avLst/>
          </a:prstGeom>
          <a:ln>
            <a:noFill/>
            <a:headEnd type="none"/>
            <a:tailEnd type="none"/>
          </a:ln>
        </p:spPr>
        <p:txBody>
          <a:bodyPr lIns="0" tIns="0" rIns="0" bIns="0" anchor="ct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buNone/>
            </a:pPr>
            <a:r>
              <a:rPr sz="3200">
                <a:solidFill>
                  <a:schemeClr val="accent1">
                    <a:lumMod val="50000"/>
                  </a:schemeClr>
                </a:solidFill>
              </a:rPr>
              <a:t>Оперативное планирование поездной и грузовой работы</a:t>
            </a:r>
          </a:p>
        </p:txBody>
      </p:sp>
      <p:sp>
        <p:nvSpPr>
          <p:cNvPr id="113" name="Shape 113"/>
          <p:cNvSpPr txBox="1">
            <a:spLocks noGrp="1"/>
          </p:cNvSpPr>
          <p:nvPr>
            <p:ph type="body" idx="4294967295"/>
          </p:nvPr>
        </p:nvSpPr>
        <p:spPr>
          <a:prstGeom prst="rect">
            <a:avLst/>
          </a:prstGeom>
        </p:spPr>
        <p:txBody>
          <a:bodyPr anchor="ctr" anchorCtr="1"/>
          <a:lstStyle>
            <a:defPPr/>
            <a:lvl1pPr marL="0" marR="0" lvl="0" indent="0">
              <a:lnSpc>
                <a:spcPct val="100000"/>
              </a:lnSpc>
              <a:spcBef>
                <a:spcPts val="0"/>
              </a:spcBef>
              <a:spcAft>
                <a:spcPts val="0"/>
              </a:spcAft>
              <a:buSzPts val="809"/>
              <a:buFont typeface="StarSymbol"/>
              <a:buChar char="●"/>
              <a:defRPr sz="1800" b="0" i="0" u="none" strike="noStrike" cap="none">
                <a:latin typeface="Arial"/>
                <a:ea typeface="Arial"/>
                <a:cs typeface="Arial"/>
              </a:defRPr>
            </a:lvl1pPr>
            <a:lvl2pPr marL="0" marR="0" lvl="1" indent="0">
              <a:lnSpc>
                <a:spcPct val="100000"/>
              </a:lnSpc>
              <a:spcBef>
                <a:spcPts val="0"/>
              </a:spcBef>
              <a:spcAft>
                <a:spcPts val="0"/>
              </a:spcAft>
              <a:buSzPts val="809"/>
              <a:buFont typeface="StarSymbol"/>
              <a:buChar char="●"/>
              <a:defRPr sz="1800" b="0" i="0" u="none" strike="noStrike" cap="none">
                <a:latin typeface="Arial"/>
                <a:ea typeface="Arial"/>
                <a:cs typeface="Arial"/>
              </a:defRPr>
            </a:lvl2pPr>
            <a:lvl3pPr marL="0" marR="0" lvl="2" indent="0">
              <a:lnSpc>
                <a:spcPct val="100000"/>
              </a:lnSpc>
              <a:spcBef>
                <a:spcPts val="0"/>
              </a:spcBef>
              <a:spcAft>
                <a:spcPts val="0"/>
              </a:spcAft>
              <a:buSzPts val="809"/>
              <a:buFont typeface="StarSymbol"/>
              <a:buChar char="●"/>
              <a:defRPr sz="1800" b="0" i="0" u="none" strike="noStrike" cap="none">
                <a:latin typeface="Arial"/>
                <a:ea typeface="Arial"/>
                <a:cs typeface="Arial"/>
              </a:defRPr>
            </a:lvl3pPr>
            <a:lvl4pPr marL="0" marR="0" lvl="3" indent="0">
              <a:lnSpc>
                <a:spcPct val="100000"/>
              </a:lnSpc>
              <a:spcBef>
                <a:spcPts val="0"/>
              </a:spcBef>
              <a:spcAft>
                <a:spcPts val="0"/>
              </a:spcAft>
              <a:buSzPts val="809"/>
              <a:buFont typeface="StarSymbol"/>
              <a:buChar char="●"/>
              <a:defRPr sz="1800" b="0" i="0" u="none" strike="noStrike" cap="none">
                <a:latin typeface="Arial"/>
                <a:ea typeface="Arial"/>
                <a:cs typeface="Arial"/>
              </a:defRPr>
            </a:lvl4pPr>
            <a:lvl5pPr marL="0" marR="0" lvl="4" indent="0">
              <a:lnSpc>
                <a:spcPct val="100000"/>
              </a:lnSpc>
              <a:spcBef>
                <a:spcPts val="0"/>
              </a:spcBef>
              <a:spcAft>
                <a:spcPts val="0"/>
              </a:spcAft>
              <a:buSzPts val="809"/>
              <a:buFont typeface="StarSymbol"/>
              <a:buChar char="●"/>
              <a:defRPr sz="1800" b="0" i="0" u="none" strike="noStrike" cap="none">
                <a:latin typeface="Arial"/>
                <a:ea typeface="Arial"/>
                <a:cs typeface="Arial"/>
              </a:defRPr>
            </a:lvl5pPr>
            <a:lvl6pPr marL="0" marR="0" lvl="5" indent="0">
              <a:lnSpc>
                <a:spcPct val="100000"/>
              </a:lnSpc>
              <a:spcBef>
                <a:spcPts val="0"/>
              </a:spcBef>
              <a:spcAft>
                <a:spcPts val="0"/>
              </a:spcAft>
              <a:buSzPts val="809"/>
              <a:buFont typeface="StarSymbol"/>
              <a:buChar char="●"/>
              <a:defRPr sz="1800" b="0" i="0" u="none" strike="noStrike" cap="none">
                <a:latin typeface="Arial"/>
                <a:ea typeface="Arial"/>
                <a:cs typeface="Arial"/>
              </a:defRPr>
            </a:lvl6pPr>
            <a:lvl7pPr marL="0" marR="0" lvl="6" indent="0">
              <a:lnSpc>
                <a:spcPct val="100000"/>
              </a:lnSpc>
              <a:spcBef>
                <a:spcPts val="0"/>
              </a:spcBef>
              <a:spcAft>
                <a:spcPts val="0"/>
              </a:spcAft>
              <a:buSzPts val="809"/>
              <a:buFont typeface="StarSymbol"/>
              <a:buChar char="●"/>
              <a:defRPr sz="1800" b="0" i="0" u="none" strike="noStrike" cap="none">
                <a:latin typeface="Arial"/>
                <a:ea typeface="Arial"/>
                <a:cs typeface="Arial"/>
              </a:defRPr>
            </a:lvl7pPr>
            <a:lvl8pPr marL="0" marR="0" lvl="7" indent="0">
              <a:lnSpc>
                <a:spcPct val="100000"/>
              </a:lnSpc>
              <a:spcBef>
                <a:spcPts val="0"/>
              </a:spcBef>
              <a:spcAft>
                <a:spcPts val="0"/>
              </a:spcAft>
              <a:buSzPts val="809"/>
              <a:buFont typeface="StarSymbol"/>
              <a:buChar char="●"/>
              <a:defRPr sz="1800" b="0" i="0" u="none" strike="noStrike" cap="none">
                <a:latin typeface="Arial"/>
                <a:ea typeface="Arial"/>
                <a:cs typeface="Arial"/>
              </a:defRPr>
            </a:lvl8pPr>
            <a:lvl9pPr marL="0" marR="0" lvl="8" indent="0">
              <a:lnSpc>
                <a:spcPct val="100000"/>
              </a:lnSpc>
              <a:spcBef>
                <a:spcPts val="0"/>
              </a:spcBef>
              <a:spcAft>
                <a:spcPts val="0"/>
              </a:spcAft>
              <a:buSzPts val="809"/>
              <a:buFont typeface="StarSymbol"/>
              <a:buChar char="●"/>
              <a:defRPr sz="1800" b="0" i="0" u="none" strike="noStrike" cap="none">
                <a:latin typeface="Arial"/>
                <a:ea typeface="Arial"/>
                <a:cs typeface="Arial"/>
              </a:defRPr>
            </a:lvl9pPr>
          </a:lstStyle>
          <a:p>
            <a:endParaRPr/>
          </a:p>
        </p:txBody>
      </p:sp>
      <p:sp>
        <p:nvSpPr>
          <p:cNvPr id="114" name="Shape 114"/>
          <p:cNvSpPr txBox="1"/>
          <p:nvPr/>
        </p:nvSpPr>
        <p:spPr>
          <a:xfrm>
            <a:off x="500034" y="1357298"/>
            <a:ext cx="8215370" cy="5143536"/>
          </a:xfrm>
          <a:prstGeom prst="rect">
            <a:avLst/>
          </a:prstGeom>
          <a:blipFill>
            <a:blip r:embed="rId2" cstate="print"/>
            <a:stretch/>
          </a:blipFill>
          <a:ln w="0">
            <a:noFill/>
            <a:headEnd type="none"/>
            <a:tailEnd type="none"/>
          </a:ln>
        </p:spPr>
        <p:txBody>
          <a:bodyPr lIns="90000" tIns="45000" rIns="90000" bIns="45000" anchor="ctr" anchorCtr="1">
            <a:noAutofit/>
          </a:bodyPr>
          <a:lstStyle/>
          <a:p>
            <a:pPr marL="0" marR="0" indent="0" algn="ctr">
              <a:lnSpc>
                <a:spcPct val="100000"/>
              </a:lnSpc>
              <a:spcBef>
                <a:spcPts val="0"/>
              </a:spcBef>
              <a:spcAft>
                <a:spcPts val="0"/>
              </a:spcAft>
            </a:pPr>
            <a:endParaRPr sz="1800" b="0" i="0" u="none" strike="noStrike" cap="none">
              <a:latin typeface="Arial"/>
              <a:ea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GroupShape 111"/>
        <p:cNvGrpSpPr/>
        <p:nvPr/>
      </p:nvGrpSpPr>
      <p:grpSpPr>
        <a:xfrm>
          <a:off x="0" y="0"/>
          <a:ext cx="0" cy="0"/>
          <a:chOff x="0" y="0"/>
          <a:chExt cx="0" cy="0"/>
        </a:xfrm>
      </p:grpSpPr>
      <p:sp>
        <p:nvSpPr>
          <p:cNvPr id="112" name="Shape 112"/>
          <p:cNvSpPr txBox="1">
            <a:spLocks noGrp="1"/>
          </p:cNvSpPr>
          <p:nvPr>
            <p:ph type="title" idx="4294967295"/>
          </p:nvPr>
        </p:nvSpPr>
        <p:spPr>
          <a:prstGeom prst="rect">
            <a:avLst/>
          </a:prstGeom>
          <a:ln>
            <a:noFill/>
            <a:headEnd type="none"/>
            <a:tailEnd type="none"/>
          </a:ln>
        </p:spPr>
        <p:txBody>
          <a:bodyPr lIns="0" tIns="0" rIns="0" bIns="0" anchor="ct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buNone/>
            </a:pPr>
            <a:r>
              <a:rPr sz="3200">
                <a:solidFill>
                  <a:schemeClr val="accent1">
                    <a:lumMod val="50000"/>
                  </a:schemeClr>
                </a:solidFill>
              </a:rPr>
              <a:t>Оперативное планирование поездной и грузовой работы</a:t>
            </a:r>
          </a:p>
        </p:txBody>
      </p:sp>
      <p:sp>
        <p:nvSpPr>
          <p:cNvPr id="113" name="Shape 113"/>
          <p:cNvSpPr txBox="1">
            <a:spLocks noGrp="1"/>
          </p:cNvSpPr>
          <p:nvPr>
            <p:ph type="body" idx="4294967295"/>
          </p:nvPr>
        </p:nvSpPr>
        <p:spPr>
          <a:prstGeom prst="rect">
            <a:avLst/>
          </a:prstGeom>
        </p:spPr>
        <p:txBody>
          <a:bodyPr anchor="ctr" anchorCtr="1"/>
          <a:lstStyle>
            <a:defPPr/>
            <a:lvl1pPr marL="0" marR="0" lvl="0" indent="0">
              <a:lnSpc>
                <a:spcPct val="100000"/>
              </a:lnSpc>
              <a:spcBef>
                <a:spcPts val="0"/>
              </a:spcBef>
              <a:spcAft>
                <a:spcPts val="0"/>
              </a:spcAft>
              <a:buSzPts val="809"/>
              <a:buFont typeface="StarSymbol"/>
              <a:buChar char="●"/>
              <a:defRPr sz="1800" b="0" i="0" u="none" strike="noStrike" cap="none">
                <a:latin typeface="Arial"/>
                <a:ea typeface="Arial"/>
                <a:cs typeface="Arial"/>
              </a:defRPr>
            </a:lvl1pPr>
            <a:lvl2pPr marL="0" marR="0" lvl="1" indent="0">
              <a:lnSpc>
                <a:spcPct val="100000"/>
              </a:lnSpc>
              <a:spcBef>
                <a:spcPts val="0"/>
              </a:spcBef>
              <a:spcAft>
                <a:spcPts val="0"/>
              </a:spcAft>
              <a:buSzPts val="809"/>
              <a:buFont typeface="StarSymbol"/>
              <a:buChar char="●"/>
              <a:defRPr sz="1800" b="0" i="0" u="none" strike="noStrike" cap="none">
                <a:latin typeface="Arial"/>
                <a:ea typeface="Arial"/>
                <a:cs typeface="Arial"/>
              </a:defRPr>
            </a:lvl2pPr>
            <a:lvl3pPr marL="0" marR="0" lvl="2" indent="0">
              <a:lnSpc>
                <a:spcPct val="100000"/>
              </a:lnSpc>
              <a:spcBef>
                <a:spcPts val="0"/>
              </a:spcBef>
              <a:spcAft>
                <a:spcPts val="0"/>
              </a:spcAft>
              <a:buSzPts val="809"/>
              <a:buFont typeface="StarSymbol"/>
              <a:buChar char="●"/>
              <a:defRPr sz="1800" b="0" i="0" u="none" strike="noStrike" cap="none">
                <a:latin typeface="Arial"/>
                <a:ea typeface="Arial"/>
                <a:cs typeface="Arial"/>
              </a:defRPr>
            </a:lvl3pPr>
            <a:lvl4pPr marL="0" marR="0" lvl="3" indent="0">
              <a:lnSpc>
                <a:spcPct val="100000"/>
              </a:lnSpc>
              <a:spcBef>
                <a:spcPts val="0"/>
              </a:spcBef>
              <a:spcAft>
                <a:spcPts val="0"/>
              </a:spcAft>
              <a:buSzPts val="809"/>
              <a:buFont typeface="StarSymbol"/>
              <a:buChar char="●"/>
              <a:defRPr sz="1800" b="0" i="0" u="none" strike="noStrike" cap="none">
                <a:latin typeface="Arial"/>
                <a:ea typeface="Arial"/>
                <a:cs typeface="Arial"/>
              </a:defRPr>
            </a:lvl4pPr>
            <a:lvl5pPr marL="0" marR="0" lvl="4" indent="0">
              <a:lnSpc>
                <a:spcPct val="100000"/>
              </a:lnSpc>
              <a:spcBef>
                <a:spcPts val="0"/>
              </a:spcBef>
              <a:spcAft>
                <a:spcPts val="0"/>
              </a:spcAft>
              <a:buSzPts val="809"/>
              <a:buFont typeface="StarSymbol"/>
              <a:buChar char="●"/>
              <a:defRPr sz="1800" b="0" i="0" u="none" strike="noStrike" cap="none">
                <a:latin typeface="Arial"/>
                <a:ea typeface="Arial"/>
                <a:cs typeface="Arial"/>
              </a:defRPr>
            </a:lvl5pPr>
            <a:lvl6pPr marL="0" marR="0" lvl="5" indent="0">
              <a:lnSpc>
                <a:spcPct val="100000"/>
              </a:lnSpc>
              <a:spcBef>
                <a:spcPts val="0"/>
              </a:spcBef>
              <a:spcAft>
                <a:spcPts val="0"/>
              </a:spcAft>
              <a:buSzPts val="809"/>
              <a:buFont typeface="StarSymbol"/>
              <a:buChar char="●"/>
              <a:defRPr sz="1800" b="0" i="0" u="none" strike="noStrike" cap="none">
                <a:latin typeface="Arial"/>
                <a:ea typeface="Arial"/>
                <a:cs typeface="Arial"/>
              </a:defRPr>
            </a:lvl6pPr>
            <a:lvl7pPr marL="0" marR="0" lvl="6" indent="0">
              <a:lnSpc>
                <a:spcPct val="100000"/>
              </a:lnSpc>
              <a:spcBef>
                <a:spcPts val="0"/>
              </a:spcBef>
              <a:spcAft>
                <a:spcPts val="0"/>
              </a:spcAft>
              <a:buSzPts val="809"/>
              <a:buFont typeface="StarSymbol"/>
              <a:buChar char="●"/>
              <a:defRPr sz="1800" b="0" i="0" u="none" strike="noStrike" cap="none">
                <a:latin typeface="Arial"/>
                <a:ea typeface="Arial"/>
                <a:cs typeface="Arial"/>
              </a:defRPr>
            </a:lvl7pPr>
            <a:lvl8pPr marL="0" marR="0" lvl="7" indent="0">
              <a:lnSpc>
                <a:spcPct val="100000"/>
              </a:lnSpc>
              <a:spcBef>
                <a:spcPts val="0"/>
              </a:spcBef>
              <a:spcAft>
                <a:spcPts val="0"/>
              </a:spcAft>
              <a:buSzPts val="809"/>
              <a:buFont typeface="StarSymbol"/>
              <a:buChar char="●"/>
              <a:defRPr sz="1800" b="0" i="0" u="none" strike="noStrike" cap="none">
                <a:latin typeface="Arial"/>
                <a:ea typeface="Arial"/>
                <a:cs typeface="Arial"/>
              </a:defRPr>
            </a:lvl8pPr>
            <a:lvl9pPr marL="0" marR="0" lvl="8" indent="0">
              <a:lnSpc>
                <a:spcPct val="100000"/>
              </a:lnSpc>
              <a:spcBef>
                <a:spcPts val="0"/>
              </a:spcBef>
              <a:spcAft>
                <a:spcPts val="0"/>
              </a:spcAft>
              <a:buSzPts val="809"/>
              <a:buFont typeface="StarSymbol"/>
              <a:buChar char="●"/>
              <a:defRPr sz="1800" b="0" i="0" u="none" strike="noStrike" cap="none">
                <a:latin typeface="Arial"/>
                <a:ea typeface="Arial"/>
                <a:cs typeface="Arial"/>
              </a:defRPr>
            </a:lvl9pPr>
          </a:lstStyle>
          <a:p>
            <a:endParaRPr/>
          </a:p>
        </p:txBody>
      </p:sp>
      <p:sp>
        <p:nvSpPr>
          <p:cNvPr id="115" name="Shape 115"/>
          <p:cNvSpPr txBox="1"/>
          <p:nvPr/>
        </p:nvSpPr>
        <p:spPr>
          <a:xfrm>
            <a:off x="428596" y="1357298"/>
            <a:ext cx="8215370" cy="5000660"/>
          </a:xfrm>
          <a:prstGeom prst="rect">
            <a:avLst/>
          </a:prstGeom>
          <a:blipFill>
            <a:blip r:embed="rId2" cstate="print"/>
            <a:stretch/>
          </a:blipFill>
          <a:ln w="0">
            <a:noFill/>
            <a:headEnd type="none"/>
            <a:tailEnd type="none"/>
          </a:ln>
        </p:spPr>
        <p:txBody>
          <a:bodyPr lIns="90000" tIns="45000" rIns="90000" bIns="45000" anchor="ctr" anchorCtr="1">
            <a:noAutofit/>
          </a:bodyPr>
          <a:lstStyle/>
          <a:p>
            <a:pPr marL="0" marR="0" indent="0" algn="ctr">
              <a:lnSpc>
                <a:spcPct val="100000"/>
              </a:lnSpc>
              <a:spcBef>
                <a:spcPts val="0"/>
              </a:spcBef>
              <a:spcAft>
                <a:spcPts val="0"/>
              </a:spcAft>
            </a:pPr>
            <a:endParaRPr sz="1800" b="0" i="0" u="none" strike="noStrike" cap="none">
              <a:latin typeface="Arial"/>
              <a:ea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GroupShape 31"/>
        <p:cNvGrpSpPr/>
        <p:nvPr/>
      </p:nvGrpSpPr>
      <p:grpSpPr>
        <a:xfrm>
          <a:off x="0" y="0"/>
          <a:ext cx="0" cy="0"/>
          <a:chOff x="0" y="0"/>
          <a:chExt cx="0" cy="0"/>
        </a:xfrm>
      </p:grpSpPr>
      <p:sp>
        <p:nvSpPr>
          <p:cNvPr id="32" name="Shape 32"/>
          <p:cNvSpPr txBox="1">
            <a:spLocks noGrp="1"/>
          </p:cNvSpPr>
          <p:nvPr>
            <p:ph type="body" idx="4294967295"/>
          </p:nvPr>
        </p:nvSpPr>
        <p:spPr>
          <a:prstGeom prst="rect">
            <a:avLst/>
          </a:prstGeom>
        </p:spPr>
        <p:txBody>
          <a:bodyPr>
            <a:normAutofit fontScale="77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Clr>
                <a:srgbClr val="F3A447"/>
              </a:buClr>
              <a:buSzPts val="2210"/>
              <a:buFont typeface="Wingdings 2"/>
              <a:buChar char=""/>
            </a:pPr>
            <a:r>
              <a:rPr b="1"/>
              <a:t>2 </a:t>
            </a:r>
            <a:r>
              <a:rPr b="1" i="1"/>
              <a:t>Управляющие системы, которые обеспечивают наряду со сбором информации выдачу непосредственно команд исполнителям или исполнительным механизмам.</a:t>
            </a:r>
            <a:r>
              <a:rPr/>
              <a:t> Управляющие системы работают обычно в реальном масштабе времени, т.е. в темпе технологических или производственных операций. В управляющих системах важнейшая роль принадлежит машине, а человек контролирует и решает наиболее сложные вопросы, которые по тем или иным причинам не могут решить вычислительные средства системы.</a:t>
            </a:r>
          </a:p>
          <a:p>
            <a:pPr marL="274320" marR="0" indent="-273960" algn="just">
              <a:lnSpc>
                <a:spcPct val="100000"/>
              </a:lnSpc>
              <a:spcBef>
                <a:spcPts val="600"/>
              </a:spcBef>
              <a:spcAft>
                <a:spcPts val="0"/>
              </a:spcAft>
              <a:buClr>
                <a:srgbClr val="F3A447"/>
              </a:buClr>
              <a:buSzPts val="2210"/>
              <a:buFont typeface="Wingdings 2"/>
              <a:buChar char=""/>
            </a:pPr>
            <a:r>
              <a:rPr/>
              <a:t>Автоматизированная информационная система (АИС) переходит в АСУ, если поставляемая информация извлекается из какого-либо объекта (процесса), а выходная используется для целенаправленного изменения состояния того же объекта (процесса).</a:t>
            </a:r>
          </a:p>
          <a:p>
            <a:pPr marL="274320" marR="0" indent="-273960" algn="just">
              <a:lnSpc>
                <a:spcPct val="100000"/>
              </a:lnSpc>
              <a:spcBef>
                <a:spcPts val="600"/>
              </a:spcBef>
              <a:spcAft>
                <a:spcPts val="0"/>
              </a:spcAft>
              <a:buClr>
                <a:srgbClr val="F3A447"/>
              </a:buClr>
              <a:buSzPts val="2210"/>
              <a:buFont typeface="Wingdings 2"/>
              <a:buChar char=""/>
            </a:pPr>
            <a:r>
              <a:rPr/>
              <a:t>Обычно ИС реализует информационное обеспечение автоматизированных систем управления (АСУ), т.е. является их составной частью.</a:t>
            </a:r>
          </a:p>
          <a:p>
            <a:pPr marL="0" marR="0" indent="0" algn="l">
              <a:lnSpc>
                <a:spcPct val="100000"/>
              </a:lnSpc>
              <a:spcBef>
                <a:spcPts val="600"/>
              </a:spcBef>
              <a:spcAft>
                <a:spcPts val="0"/>
              </a:spcAft>
            </a:pPr>
            <a:endParaRPr/>
          </a:p>
        </p:txBody>
      </p:sp>
      <p:sp>
        <p:nvSpPr>
          <p:cNvPr id="33" name="Shape 33"/>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Информационные системы</a:t>
            </a:r>
            <a:endParaRPr sz="4200">
              <a:solidFill>
                <a:schemeClr val="accent1">
                  <a:lumMod val="50000"/>
                </a:schemeClr>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GroupShape 116"/>
        <p:cNvGrpSpPr/>
        <p:nvPr/>
      </p:nvGrpSpPr>
      <p:grpSpPr>
        <a:xfrm>
          <a:off x="0" y="0"/>
          <a:ext cx="0" cy="0"/>
          <a:chOff x="0" y="0"/>
          <a:chExt cx="0" cy="0"/>
        </a:xfrm>
      </p:grpSpPr>
      <p:sp>
        <p:nvSpPr>
          <p:cNvPr id="117" name="Shape 117"/>
          <p:cNvSpPr txBox="1">
            <a:spLocks noGrp="1"/>
          </p:cNvSpPr>
          <p:nvPr>
            <p:ph type="body" idx="4294967295"/>
          </p:nvPr>
        </p:nvSpPr>
        <p:spPr>
          <a:xfrm>
            <a:off x="457200" y="1357200"/>
            <a:ext cx="8229245" cy="5143323"/>
          </a:xfrm>
          <a:prstGeom prst="rect">
            <a:avLst/>
          </a:prstGeom>
        </p:spPr>
        <p:txBody>
          <a:bodyPr>
            <a:normAutofit fontScale="77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None/>
            </a:pPr>
            <a:r>
              <a:t>Функциональная структура АСУЖТ - это совокупность четырех комплексов информационных технологий. Она представлена в виде укрупненной двухуровневой структуры, обеспечивающей решение основных задач железнодорожного транспорта:</a:t>
            </a:r>
          </a:p>
          <a:p>
            <a:pPr marL="274320" marR="0" indent="-273960" algn="just">
              <a:lnSpc>
                <a:spcPct val="100000"/>
              </a:lnSpc>
              <a:spcBef>
                <a:spcPts val="600"/>
              </a:spcBef>
              <a:spcAft>
                <a:spcPts val="0"/>
              </a:spcAft>
              <a:buNone/>
            </a:pPr>
            <a:r>
              <a:rPr b="1"/>
              <a:t>-обеспечивающий уровень</a:t>
            </a:r>
            <a:r>
              <a:t>  включает: информационную среду, инфраструктуру для ее поддержки.</a:t>
            </a:r>
          </a:p>
          <a:p>
            <a:pPr marL="274320" marR="0" indent="-273960" algn="just">
              <a:lnSpc>
                <a:spcPct val="100000"/>
              </a:lnSpc>
              <a:spcBef>
                <a:spcPts val="600"/>
              </a:spcBef>
              <a:spcAft>
                <a:spcPts val="0"/>
              </a:spcAft>
              <a:buNone/>
            </a:pPr>
            <a:r>
              <a:rPr b="1" i="1"/>
              <a:t>Информационная среда</a:t>
            </a:r>
            <a:r>
              <a:t> отражает состояние объектов и процессов управления. Это совокупность баз данных и знаний для построения прикладных задач.</a:t>
            </a:r>
          </a:p>
          <a:p>
            <a:pPr marL="274320" marR="0" indent="-273960" algn="just">
              <a:lnSpc>
                <a:spcPct val="100000"/>
              </a:lnSpc>
              <a:spcBef>
                <a:spcPts val="600"/>
              </a:spcBef>
              <a:spcAft>
                <a:spcPts val="0"/>
              </a:spcAft>
              <a:buNone/>
            </a:pPr>
            <a:r>
              <a:rPr b="1" i="1"/>
              <a:t>Инфраструктура —</a:t>
            </a:r>
            <a:r>
              <a:t> это телекоммуникационно - вычислительная сеть, обеспечивающая подготовку, передачу, хранение, обработку и выдачу информации всем пользователям по всем аспектам деятельности железнодорожного транспорта.</a:t>
            </a:r>
          </a:p>
          <a:p>
            <a:pPr marL="274320" marR="0" indent="-273960" algn="just">
              <a:lnSpc>
                <a:spcPct val="100000"/>
              </a:lnSpc>
              <a:spcBef>
                <a:spcPts val="600"/>
              </a:spcBef>
              <a:spcAft>
                <a:spcPts val="0"/>
              </a:spcAft>
              <a:buNone/>
            </a:pPr>
            <a:r>
              <a:rPr b="1"/>
              <a:t>- пользовательский уровень - </a:t>
            </a:r>
            <a:r>
              <a:t>содержит прикладные задачи, охватывающие все виды деятельности железнодорожного транспорта. Он условно разделен на четыре подуровня (комплекса информационных технологий).</a:t>
            </a:r>
          </a:p>
          <a:p>
            <a:pPr marL="0" marR="0" indent="0" algn="l">
              <a:lnSpc>
                <a:spcPct val="100000"/>
              </a:lnSpc>
              <a:spcBef>
                <a:spcPts val="600"/>
              </a:spcBef>
              <a:spcAft>
                <a:spcPts val="0"/>
              </a:spcAft>
            </a:pPr>
            <a:endParaRPr/>
          </a:p>
        </p:txBody>
      </p:sp>
      <p:sp>
        <p:nvSpPr>
          <p:cNvPr id="118" name="Shape 118"/>
          <p:cNvSpPr txBox="1">
            <a:spLocks noGrp="1"/>
          </p:cNvSpPr>
          <p:nvPr>
            <p:ph type="title" idx="4294967295"/>
          </p:nvPr>
        </p:nvSpPr>
        <p:spPr>
          <a:xfrm>
            <a:off x="457200" y="152280"/>
            <a:ext cx="8229245" cy="1061640"/>
          </a:xfrm>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Структура АСУЖТ</a:t>
            </a:r>
            <a:endParaRPr sz="4200">
              <a:solidFill>
                <a:schemeClr val="accent1">
                  <a:lumMod val="50000"/>
                </a:schemeClr>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GroupShape 119"/>
        <p:cNvGrpSpPr/>
        <p:nvPr/>
      </p:nvGrpSpPr>
      <p:grpSpPr>
        <a:xfrm>
          <a:off x="0" y="0"/>
          <a:ext cx="0" cy="0"/>
          <a:chOff x="0" y="0"/>
          <a:chExt cx="0" cy="0"/>
        </a:xfrm>
      </p:grpSpPr>
      <p:sp>
        <p:nvSpPr>
          <p:cNvPr id="120" name="Shape 120"/>
          <p:cNvSpPr txBox="1">
            <a:spLocks noGrp="1"/>
          </p:cNvSpPr>
          <p:nvPr>
            <p:ph type="body" idx="4294967295"/>
          </p:nvPr>
        </p:nvSpPr>
        <p:spPr>
          <a:xfrm>
            <a:off x="457200" y="2428921"/>
            <a:ext cx="8229245" cy="3666602"/>
          </a:xfrm>
          <a:prstGeom prst="rect">
            <a:avLst/>
          </a:prstGeom>
        </p:spPr>
        <p:txBody>
          <a:bodyPr>
            <a:normAutofit fontScale="850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None/>
            </a:pPr>
            <a:r>
              <a:t>Система функциональных моделей комплексов информационных технологий позволила:</a:t>
            </a:r>
          </a:p>
          <a:p>
            <a:pPr marL="274320" marR="0" indent="-273960" algn="just">
              <a:lnSpc>
                <a:spcPct val="100000"/>
              </a:lnSpc>
              <a:spcBef>
                <a:spcPts val="600"/>
              </a:spcBef>
              <a:spcAft>
                <a:spcPts val="0"/>
              </a:spcAft>
              <a:buNone/>
            </a:pPr>
            <a:r>
              <a:rPr b="1" i="1"/>
              <a:t>- выделить составляющие бизнес-процессы в основных видах деятельности отрасли;</a:t>
            </a:r>
          </a:p>
          <a:p>
            <a:pPr marL="274320" marR="0" indent="-273960" algn="just">
              <a:lnSpc>
                <a:spcPct val="100000"/>
              </a:lnSpc>
              <a:spcBef>
                <a:spcPts val="600"/>
              </a:spcBef>
              <a:spcAft>
                <a:spcPts val="0"/>
              </a:spcAft>
              <a:buNone/>
            </a:pPr>
            <a:r>
              <a:rPr b="1" i="1"/>
              <a:t>- определить и увязать состав и структуру функций задач каждого из комплексов информационных технологий по каждому виду деятельности на каждом уровне иерархии</a:t>
            </a:r>
            <a:r>
              <a:t>.</a:t>
            </a:r>
          </a:p>
          <a:p>
            <a:pPr marL="274320" marR="0" indent="-273960" algn="just">
              <a:lnSpc>
                <a:spcPct val="100000"/>
              </a:lnSpc>
              <a:spcBef>
                <a:spcPts val="600"/>
              </a:spcBef>
              <a:spcAft>
                <a:spcPts val="0"/>
              </a:spcAft>
              <a:buNone/>
            </a:pPr>
            <a:r>
              <a:rPr b="1" i="1"/>
              <a:t>Комплекс информационных технологий управления перевозочным процессом </a:t>
            </a:r>
            <a:r>
              <a:t>- представлен информационными технологиями по грузовым и пассажирским перевозкам.</a:t>
            </a:r>
          </a:p>
        </p:txBody>
      </p:sp>
      <p:sp>
        <p:nvSpPr>
          <p:cNvPr id="121" name="Shape 121"/>
          <p:cNvSpPr txBox="1">
            <a:spLocks noGrp="1"/>
          </p:cNvSpPr>
          <p:nvPr>
            <p:ph type="title" idx="4294967295"/>
          </p:nvPr>
        </p:nvSpPr>
        <p:spPr>
          <a:xfrm>
            <a:off x="457200" y="152280"/>
            <a:ext cx="8229245" cy="2133361"/>
          </a:xfrm>
          <a:prstGeom prst="rect">
            <a:avLst/>
          </a:prstGeom>
        </p:spPr>
        <p:txBody>
          <a:bodyPr>
            <a:normAutofit/>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Комплекс информационных технологий управления перевозочным процессом.</a:t>
            </a:r>
            <a:endParaRPr sz="4200">
              <a:solidFill>
                <a:schemeClr val="accent1">
                  <a:lumMod val="50000"/>
                </a:schemeClr>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GroupShape 122"/>
        <p:cNvGrpSpPr/>
        <p:nvPr/>
      </p:nvGrpSpPr>
      <p:grpSpPr>
        <a:xfrm>
          <a:off x="0" y="0"/>
          <a:ext cx="0" cy="0"/>
          <a:chOff x="0" y="0"/>
          <a:chExt cx="0" cy="0"/>
        </a:xfrm>
      </p:grpSpPr>
      <p:sp>
        <p:nvSpPr>
          <p:cNvPr id="123" name="Shape 123"/>
          <p:cNvSpPr txBox="1">
            <a:spLocks noGrp="1"/>
          </p:cNvSpPr>
          <p:nvPr>
            <p:ph type="body" idx="4294967295"/>
          </p:nvPr>
        </p:nvSpPr>
        <p:spPr>
          <a:prstGeom prst="rect">
            <a:avLst/>
          </a:prstGeom>
        </p:spPr>
        <p:txBody>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None/>
            </a:pPr>
            <a:r>
              <a:t>Основными функциями по управлению</a:t>
            </a:r>
            <a:r>
              <a:rPr b="1" i="1"/>
              <a:t>грузовыми</a:t>
            </a:r>
            <a:r>
              <a:t> перевозками являются организация поездо - и грузопотоков на сети, диспетчерское управление поездной работой, управление локомотивными и вагонными парками, грузовой и коммерческой работой, обслуживание грузовой клиентуры, разработка графика движения поездов, норм эксплуатационной работы, планирование перевозок.</a:t>
            </a:r>
          </a:p>
          <a:p>
            <a:pPr marL="0" marR="0" indent="0" algn="l">
              <a:lnSpc>
                <a:spcPct val="100000"/>
              </a:lnSpc>
              <a:spcBef>
                <a:spcPts val="600"/>
              </a:spcBef>
              <a:spcAft>
                <a:spcPts val="0"/>
              </a:spcAft>
            </a:pPr>
            <a:endParaRPr/>
          </a:p>
        </p:txBody>
      </p:sp>
      <p:sp>
        <p:nvSpPr>
          <p:cNvPr id="124" name="Shape 124"/>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l">
              <a:lnSpc>
                <a:spcPct val="100000"/>
              </a:lnSpc>
              <a:spcBef>
                <a:spcPts val="0"/>
              </a:spcBef>
              <a:spcAft>
                <a:spcPts val="0"/>
              </a:spcAft>
              <a:buNone/>
            </a:pPr>
            <a:r>
              <a:rPr sz="4200" spc="-99">
                <a:solidFill>
                  <a:schemeClr val="accent1">
                    <a:lumMod val="50000"/>
                  </a:schemeClr>
                </a:solidFill>
              </a:rPr>
              <a:t>Основные функции управления</a:t>
            </a:r>
            <a:endParaRPr sz="4200">
              <a:solidFill>
                <a:schemeClr val="accent1">
                  <a:lumMod val="50000"/>
                </a:schemeClr>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GroupShape 125"/>
        <p:cNvGrpSpPr/>
        <p:nvPr/>
      </p:nvGrpSpPr>
      <p:grpSpPr>
        <a:xfrm>
          <a:off x="0" y="0"/>
          <a:ext cx="0" cy="0"/>
          <a:chOff x="0" y="0"/>
          <a:chExt cx="0" cy="0"/>
        </a:xfrm>
      </p:grpSpPr>
      <p:sp>
        <p:nvSpPr>
          <p:cNvPr id="126" name="Shape 126"/>
          <p:cNvSpPr txBox="1">
            <a:spLocks noGrp="1"/>
          </p:cNvSpPr>
          <p:nvPr>
            <p:ph type="body" idx="4294967295"/>
          </p:nvPr>
        </p:nvSpPr>
        <p:spPr>
          <a:prstGeom prst="rect">
            <a:avLst/>
          </a:prstGeom>
        </p:spPr>
        <p:txBody>
          <a:bodyPr>
            <a:normAutofit fontScale="77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None/>
            </a:pPr>
            <a:r>
              <a:t>В рамках комплекса функционируют:</a:t>
            </a:r>
          </a:p>
          <a:p>
            <a:pPr marL="274320" marR="0" indent="-273960" algn="just">
              <a:lnSpc>
                <a:spcPct val="100000"/>
              </a:lnSpc>
              <a:spcBef>
                <a:spcPts val="600"/>
              </a:spcBef>
              <a:spcAft>
                <a:spcPts val="0"/>
              </a:spcAft>
              <a:buNone/>
            </a:pPr>
            <a:r>
              <a:t>- Автоматизированная система оперативного управления перевозками (АСОУП);</a:t>
            </a:r>
          </a:p>
          <a:p>
            <a:pPr marL="274320" marR="0" indent="-273960" algn="just">
              <a:lnSpc>
                <a:spcPct val="100000"/>
              </a:lnSpc>
              <a:spcBef>
                <a:spcPts val="600"/>
              </a:spcBef>
              <a:spcAft>
                <a:spcPts val="0"/>
              </a:spcAft>
              <a:buNone/>
            </a:pPr>
            <a:r>
              <a:t>- Система резервирования и продажи билетов («Экспресс»);</a:t>
            </a:r>
          </a:p>
          <a:p>
            <a:pPr marL="274320" marR="0" indent="-273960" algn="just">
              <a:lnSpc>
                <a:spcPct val="100000"/>
              </a:lnSpc>
              <a:spcBef>
                <a:spcPts val="600"/>
              </a:spcBef>
              <a:spcAft>
                <a:spcPts val="0"/>
              </a:spcAft>
              <a:buNone/>
            </a:pPr>
            <a:r>
              <a:t>- Единые центры диспетчерского управления (ЕЦДУ);</a:t>
            </a:r>
          </a:p>
          <a:p>
            <a:pPr marL="274320" marR="0" indent="-273960" algn="just">
              <a:lnSpc>
                <a:spcPct val="100000"/>
              </a:lnSpc>
              <a:spcBef>
                <a:spcPts val="600"/>
              </a:spcBef>
              <a:spcAft>
                <a:spcPts val="0"/>
              </a:spcAft>
              <a:buNone/>
            </a:pPr>
            <a:r>
              <a:t>- Система учета контроля дислокации, анализа использования и регулирования вагонного парка (ДИСПАРК);</a:t>
            </a:r>
          </a:p>
          <a:p>
            <a:pPr marL="274320" marR="0" indent="-273960" algn="just">
              <a:lnSpc>
                <a:spcPct val="100000"/>
              </a:lnSpc>
              <a:spcBef>
                <a:spcPts val="600"/>
              </a:spcBef>
              <a:spcAft>
                <a:spcPts val="0"/>
              </a:spcAft>
              <a:buNone/>
            </a:pPr>
            <a:r>
              <a:t>- Автоматизированная система контроля за использованием и продвижением контейнеров (ДИСКОН);</a:t>
            </a:r>
          </a:p>
          <a:p>
            <a:pPr marL="274320" marR="0" indent="-273960" algn="just">
              <a:lnSpc>
                <a:spcPct val="100000"/>
              </a:lnSpc>
              <a:spcBef>
                <a:spcPts val="600"/>
              </a:spcBef>
              <a:spcAft>
                <a:spcPts val="0"/>
              </a:spcAft>
              <a:buNone/>
            </a:pPr>
            <a:r>
              <a:t>- Автоматизированнаясистемафирменноготранспортного</a:t>
            </a:r>
          </a:p>
          <a:p>
            <a:pPr marL="274320" marR="0" indent="-273960" algn="just">
              <a:lnSpc>
                <a:spcPct val="100000"/>
              </a:lnSpc>
              <a:spcBef>
                <a:spcPts val="600"/>
              </a:spcBef>
              <a:spcAft>
                <a:spcPts val="0"/>
              </a:spcAft>
              <a:buNone/>
            </a:pPr>
            <a:r>
              <a:t>обслуживания (АС ФТО);</a:t>
            </a:r>
          </a:p>
          <a:p>
            <a:pPr marL="274320" marR="0" indent="-273960" algn="just">
              <a:lnSpc>
                <a:spcPct val="100000"/>
              </a:lnSpc>
              <a:spcBef>
                <a:spcPts val="600"/>
              </a:spcBef>
              <a:spcAft>
                <a:spcPts val="0"/>
              </a:spcAft>
              <a:buNone/>
            </a:pPr>
            <a:r>
              <a:t>- Автоматизированные системы управления сортировочными (АСУ СС), грузовыми (АСУ ГС) станциями и контейнерными пунктами (АСУ КП).</a:t>
            </a:r>
          </a:p>
          <a:p>
            <a:pPr marL="0" marR="0" indent="0" algn="l">
              <a:lnSpc>
                <a:spcPct val="100000"/>
              </a:lnSpc>
              <a:spcBef>
                <a:spcPts val="600"/>
              </a:spcBef>
              <a:spcAft>
                <a:spcPts val="0"/>
              </a:spcAft>
            </a:pPr>
            <a:endParaRPr/>
          </a:p>
        </p:txBody>
      </p:sp>
      <p:sp>
        <p:nvSpPr>
          <p:cNvPr id="127" name="Shape 127"/>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Основные функции управления</a:t>
            </a:r>
            <a:endParaRPr sz="4200">
              <a:solidFill>
                <a:schemeClr val="accent1">
                  <a:lumMod val="50000"/>
                </a:schemeClr>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GroupShape 128"/>
        <p:cNvGrpSpPr/>
        <p:nvPr/>
      </p:nvGrpSpPr>
      <p:grpSpPr>
        <a:xfrm>
          <a:off x="0" y="0"/>
          <a:ext cx="0" cy="0"/>
          <a:chOff x="0" y="0"/>
          <a:chExt cx="0" cy="0"/>
        </a:xfrm>
      </p:grpSpPr>
      <p:sp>
        <p:nvSpPr>
          <p:cNvPr id="129" name="Shape 129"/>
          <p:cNvSpPr txBox="1">
            <a:spLocks noGrp="1"/>
          </p:cNvSpPr>
          <p:nvPr>
            <p:ph type="body" idx="4294967295"/>
          </p:nvPr>
        </p:nvSpPr>
        <p:spPr>
          <a:xfrm>
            <a:off x="457200" y="1357200"/>
            <a:ext cx="8229245" cy="5285883"/>
          </a:xfrm>
          <a:prstGeom prst="rect">
            <a:avLst/>
          </a:prstGeom>
        </p:spPr>
        <p:txBody>
          <a:bodyPr>
            <a:normAutofit fontScale="77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None/>
            </a:pPr>
            <a:r>
              <a:t>Информационные технологии управления </a:t>
            </a:r>
            <a:r>
              <a:rPr b="1" i="1"/>
              <a:t>пассажирскими</a:t>
            </a:r>
            <a:r>
              <a:t>перевозками обеспечивают организацию обслуживания пассажиров и информационно - справочный сервис, планирование пассажирских перевозок в международном и внутридорожном сообщении, управление нормативами, тарифами внутренних и международных перевозок, организацию эксплуатации и ремонта парка пассажирских вагонов, управление багажными и почтовыми перевозками, организацию билетно-кассовых операций и др.</a:t>
            </a:r>
          </a:p>
          <a:p>
            <a:pPr marL="274320" marR="0" indent="-273960" algn="just">
              <a:lnSpc>
                <a:spcPct val="100000"/>
              </a:lnSpc>
              <a:spcBef>
                <a:spcPts val="600"/>
              </a:spcBef>
              <a:spcAft>
                <a:spcPts val="0"/>
              </a:spcAft>
              <a:buNone/>
            </a:pPr>
            <a:r>
              <a:rPr b="1" i="1"/>
              <a:t>Комплекс информационных технологий управления маркетингом, финансами, экономикой </a:t>
            </a:r>
            <a:r>
              <a:t>охватывает финансовую деятельность, бухгалтерский учет, маркетинговую деятельность и тарифную политику, управления развитием отрасли, технической политикой и научно - исследовательскими и опытно - конструкторскими работами, нормативно - правовую работу, управление эксплуатационными расходами и др. Информационные технологии этого комплекса ориентированы на формирование заказов, увеличение доходов, укрепление конъюнктурного положения за счет сохранения и увеличения доли ж. д. на транспортном рынке страны.</a:t>
            </a:r>
          </a:p>
          <a:p>
            <a:pPr marL="0" marR="0" indent="0" algn="l">
              <a:lnSpc>
                <a:spcPct val="100000"/>
              </a:lnSpc>
              <a:spcBef>
                <a:spcPts val="600"/>
              </a:spcBef>
              <a:spcAft>
                <a:spcPts val="0"/>
              </a:spcAft>
            </a:pPr>
            <a:endParaRPr/>
          </a:p>
        </p:txBody>
      </p:sp>
      <p:sp>
        <p:nvSpPr>
          <p:cNvPr id="130" name="Shape 130"/>
          <p:cNvSpPr txBox="1">
            <a:spLocks noGrp="1"/>
          </p:cNvSpPr>
          <p:nvPr>
            <p:ph type="title" idx="4294967295"/>
          </p:nvPr>
        </p:nvSpPr>
        <p:spPr>
          <a:xfrm>
            <a:off x="457200" y="152280"/>
            <a:ext cx="8229245" cy="918720"/>
          </a:xfrm>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Информационные технологии</a:t>
            </a:r>
            <a:endParaRPr sz="4200">
              <a:solidFill>
                <a:schemeClr val="accent1">
                  <a:lumMod val="50000"/>
                </a:schemeClr>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GroupShape 131"/>
        <p:cNvGrpSpPr/>
        <p:nvPr/>
      </p:nvGrpSpPr>
      <p:grpSpPr>
        <a:xfrm>
          <a:off x="0" y="0"/>
          <a:ext cx="0" cy="0"/>
          <a:chOff x="0" y="0"/>
          <a:chExt cx="0" cy="0"/>
        </a:xfrm>
      </p:grpSpPr>
      <p:sp>
        <p:nvSpPr>
          <p:cNvPr id="132" name="Shape 132"/>
          <p:cNvSpPr txBox="1">
            <a:spLocks noGrp="1"/>
          </p:cNvSpPr>
          <p:nvPr>
            <p:ph type="body" idx="4294967295"/>
          </p:nvPr>
        </p:nvSpPr>
        <p:spPr>
          <a:xfrm>
            <a:off x="457200" y="2571841"/>
            <a:ext cx="8229245" cy="4071602"/>
          </a:xfrm>
          <a:prstGeom prst="rect">
            <a:avLst/>
          </a:prstGeom>
        </p:spPr>
        <p:txBody>
          <a:bodyPr>
            <a:normAutofit fontScale="700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l">
              <a:lnSpc>
                <a:spcPct val="100000"/>
              </a:lnSpc>
              <a:spcBef>
                <a:spcPts val="600"/>
              </a:spcBef>
              <a:spcAft>
                <a:spcPts val="0"/>
              </a:spcAft>
              <a:buNone/>
            </a:pPr>
            <a:r>
              <a:rPr b="1" i="1"/>
              <a:t>Комплекс информационных технологий управления инфраструктурой железнодорожного транспорта</a:t>
            </a:r>
            <a:r>
              <a:t>. Инфраструктура железнодорожного транспорта представлена как совокупность хозяйств, обеспечивающих с помощью основных технических средств перевозки грузов и пассажиров:</a:t>
            </a:r>
          </a:p>
          <a:p>
            <a:pPr marL="274320" marR="0" indent="-273960" algn="l">
              <a:lnSpc>
                <a:spcPct val="100000"/>
              </a:lnSpc>
              <a:spcBef>
                <a:spcPts val="600"/>
              </a:spcBef>
              <a:spcAft>
                <a:spcPts val="0"/>
              </a:spcAft>
              <a:buClr>
                <a:srgbClr val="F3A447"/>
              </a:buClr>
              <a:buSzPts val="2210"/>
              <a:buFont typeface="Wingdings 2"/>
              <a:buChar char=""/>
            </a:pPr>
            <a:r>
              <a:rPr/>
              <a:t>- пассажирского хозяйства,</a:t>
            </a:r>
          </a:p>
          <a:p>
            <a:pPr marL="274320" marR="0" indent="-273960" algn="l">
              <a:lnSpc>
                <a:spcPct val="100000"/>
              </a:lnSpc>
              <a:spcBef>
                <a:spcPts val="600"/>
              </a:spcBef>
              <a:spcAft>
                <a:spcPts val="0"/>
              </a:spcAft>
              <a:buClr>
                <a:srgbClr val="F3A447"/>
              </a:buClr>
              <a:buSzPts val="2210"/>
              <a:buFont typeface="Wingdings 2"/>
              <a:buChar char=""/>
            </a:pPr>
            <a:r>
              <a:rPr/>
              <a:t>- хозяйств пути и сооружений,</a:t>
            </a:r>
          </a:p>
          <a:p>
            <a:pPr marL="274320" marR="0" indent="-273960" algn="l">
              <a:lnSpc>
                <a:spcPct val="100000"/>
              </a:lnSpc>
              <a:spcBef>
                <a:spcPts val="600"/>
              </a:spcBef>
              <a:spcAft>
                <a:spcPts val="0"/>
              </a:spcAft>
              <a:buClr>
                <a:srgbClr val="F3A447"/>
              </a:buClr>
              <a:buSzPts val="2210"/>
              <a:buFont typeface="Wingdings 2"/>
              <a:buChar char=""/>
            </a:pPr>
            <a:r>
              <a:rPr/>
              <a:t>- СЦБ,</a:t>
            </a:r>
          </a:p>
          <a:p>
            <a:pPr marL="274320" marR="0" indent="-273960" algn="l">
              <a:lnSpc>
                <a:spcPct val="100000"/>
              </a:lnSpc>
              <a:spcBef>
                <a:spcPts val="600"/>
              </a:spcBef>
              <a:spcAft>
                <a:spcPts val="0"/>
              </a:spcAft>
              <a:buClr>
                <a:srgbClr val="F3A447"/>
              </a:buClr>
              <a:buSzPts val="2210"/>
              <a:buFont typeface="Wingdings 2"/>
              <a:buChar char=""/>
            </a:pPr>
            <a:r>
              <a:rPr/>
              <a:t>- информатизации и связи,</a:t>
            </a:r>
          </a:p>
          <a:p>
            <a:pPr marL="274320" marR="0" indent="-273960" algn="l">
              <a:lnSpc>
                <a:spcPct val="100000"/>
              </a:lnSpc>
              <a:spcBef>
                <a:spcPts val="600"/>
              </a:spcBef>
              <a:spcAft>
                <a:spcPts val="0"/>
              </a:spcAft>
              <a:buClr>
                <a:srgbClr val="F3A447"/>
              </a:buClr>
              <a:buSzPts val="2210"/>
              <a:buFont typeface="Wingdings 2"/>
              <a:buChar char=""/>
            </a:pPr>
            <a:r>
              <a:rPr/>
              <a:t>- хозяйства энергоснабжения локомотивного и вагонного хозяйств, управление проектированием и капитальным строительством объектов инфраструктуры,</a:t>
            </a:r>
          </a:p>
          <a:p>
            <a:pPr marL="274320" marR="0" indent="-273960" algn="l">
              <a:lnSpc>
                <a:spcPct val="100000"/>
              </a:lnSpc>
              <a:spcBef>
                <a:spcPts val="600"/>
              </a:spcBef>
              <a:spcAft>
                <a:spcPts val="0"/>
              </a:spcAft>
              <a:buClr>
                <a:srgbClr val="F3A447"/>
              </a:buClr>
              <a:buSzPts val="2210"/>
              <a:buFont typeface="Wingdings 2"/>
              <a:buChar char=""/>
            </a:pPr>
            <a:r>
              <a:rPr/>
              <a:t>- управление ремонтно-восстановительными работами и работами в чрезвычайных условиях,</a:t>
            </a:r>
          </a:p>
          <a:p>
            <a:pPr marL="274320" marR="0" indent="-273960" algn="l">
              <a:lnSpc>
                <a:spcPct val="100000"/>
              </a:lnSpc>
              <a:spcBef>
                <a:spcPts val="600"/>
              </a:spcBef>
              <a:spcAft>
                <a:spcPts val="0"/>
              </a:spcAft>
              <a:buClr>
                <a:srgbClr val="F3A447"/>
              </a:buClr>
              <a:buSzPts val="2210"/>
              <a:buFont typeface="Wingdings 2"/>
              <a:buChar char=""/>
            </a:pPr>
            <a:r>
              <a:rPr/>
              <a:t>- управление материально - техническим снабжением.</a:t>
            </a:r>
          </a:p>
          <a:p>
            <a:pPr marL="0" marR="0" indent="0" algn="l">
              <a:lnSpc>
                <a:spcPct val="100000"/>
              </a:lnSpc>
              <a:spcBef>
                <a:spcPts val="600"/>
              </a:spcBef>
              <a:spcAft>
                <a:spcPts val="0"/>
              </a:spcAft>
            </a:pPr>
            <a:endParaRPr/>
          </a:p>
        </p:txBody>
      </p:sp>
      <p:sp>
        <p:nvSpPr>
          <p:cNvPr id="133" name="Shape 133"/>
          <p:cNvSpPr txBox="1">
            <a:spLocks noGrp="1"/>
          </p:cNvSpPr>
          <p:nvPr>
            <p:ph type="title" idx="4294967295"/>
          </p:nvPr>
        </p:nvSpPr>
        <p:spPr>
          <a:xfrm>
            <a:off x="457200" y="152280"/>
            <a:ext cx="8229245" cy="2276281"/>
          </a:xfrm>
          <a:prstGeom prst="rect">
            <a:avLst/>
          </a:prstGeom>
        </p:spPr>
        <p:txBody>
          <a:bodyPr>
            <a:normAutofit fontScale="90000"/>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Комплекс информационных технологий управления инфраструктурой железнодорожного транспорта.</a:t>
            </a:r>
            <a:endParaRPr sz="4200">
              <a:solidFill>
                <a:schemeClr val="accent1">
                  <a:lumMod val="50000"/>
                </a:schemeClr>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GroupShape 134"/>
        <p:cNvGrpSpPr/>
        <p:nvPr/>
      </p:nvGrpSpPr>
      <p:grpSpPr>
        <a:xfrm>
          <a:off x="0" y="0"/>
          <a:ext cx="0" cy="0"/>
          <a:chOff x="0" y="0"/>
          <a:chExt cx="0" cy="0"/>
        </a:xfrm>
      </p:grpSpPr>
      <p:sp>
        <p:nvSpPr>
          <p:cNvPr id="135" name="Shape 135"/>
          <p:cNvSpPr txBox="1">
            <a:spLocks noGrp="1"/>
          </p:cNvSpPr>
          <p:nvPr>
            <p:ph type="body" idx="4294967295"/>
          </p:nvPr>
        </p:nvSpPr>
        <p:spPr>
          <a:xfrm>
            <a:off x="457200" y="1523880"/>
            <a:ext cx="8229245" cy="5047922"/>
          </a:xfrm>
          <a:prstGeom prst="rect">
            <a:avLst/>
          </a:prstGeom>
        </p:spPr>
        <p:txBody>
          <a:bodyPr>
            <a:normAutofit fontScale="700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l">
              <a:lnSpc>
                <a:spcPct val="100000"/>
              </a:lnSpc>
              <a:spcBef>
                <a:spcPts val="600"/>
              </a:spcBef>
              <a:spcAft>
                <a:spcPts val="0"/>
              </a:spcAft>
              <a:buClr>
                <a:srgbClr val="F3A447"/>
              </a:buClr>
              <a:buSzPts val="2210"/>
              <a:buFont typeface="Wingdings 2"/>
              <a:buChar char=""/>
            </a:pPr>
            <a:r>
              <a:rPr/>
              <a:t>Все множество технологических процессов в этом комплексе сведено к 2 основным циклам:</a:t>
            </a:r>
          </a:p>
          <a:p>
            <a:pPr marL="274320" marR="0" indent="-273960" algn="l">
              <a:lnSpc>
                <a:spcPct val="100000"/>
              </a:lnSpc>
              <a:spcBef>
                <a:spcPts val="600"/>
              </a:spcBef>
              <a:spcAft>
                <a:spcPts val="0"/>
              </a:spcAft>
              <a:buClr>
                <a:srgbClr val="F3A447"/>
              </a:buClr>
              <a:buSzPts val="2210"/>
              <a:buFont typeface="Wingdings 2"/>
              <a:buChar char=""/>
            </a:pPr>
            <a:r>
              <a:rPr b="1" i="1"/>
              <a:t>Внешнему</a:t>
            </a:r>
            <a:r>
              <a:rPr/>
              <a:t> - реализует обеспечение перевозочного процесса перевозочными ресурсами.</a:t>
            </a:r>
          </a:p>
          <a:p>
            <a:pPr marL="274320" marR="0" indent="-273960" algn="l">
              <a:lnSpc>
                <a:spcPct val="100000"/>
              </a:lnSpc>
              <a:spcBef>
                <a:spcPts val="600"/>
              </a:spcBef>
              <a:spcAft>
                <a:spcPts val="0"/>
              </a:spcAft>
              <a:buClr>
                <a:srgbClr val="F3A447"/>
              </a:buClr>
              <a:buSzPts val="2210"/>
              <a:buFont typeface="Wingdings 2"/>
              <a:buChar char=""/>
            </a:pPr>
            <a:r>
              <a:rPr b="1" i="1"/>
              <a:t>Внутреннему</a:t>
            </a:r>
            <a:r>
              <a:rPr/>
              <a:t>- обеспечивает техническое состояние объектов инфраструктуры, требуемое для выполнения перевозочного процесса.</a:t>
            </a:r>
          </a:p>
          <a:p>
            <a:pPr marL="274320" marR="0" indent="-273960" algn="l">
              <a:lnSpc>
                <a:spcPct val="100000"/>
              </a:lnSpc>
              <a:spcBef>
                <a:spcPts val="600"/>
              </a:spcBef>
              <a:spcAft>
                <a:spcPts val="0"/>
              </a:spcAft>
              <a:buClr>
                <a:srgbClr val="F3A447"/>
              </a:buClr>
              <a:buSzPts val="2210"/>
              <a:buFont typeface="Wingdings 2"/>
              <a:buChar char=""/>
            </a:pPr>
            <a:r>
              <a:rPr b="1" i="1"/>
              <a:t>Комплекс информационных технологий управления непроизводственной сферы</a:t>
            </a:r>
            <a:r>
              <a:rPr/>
              <a:t>- представлен 6 функциями</a:t>
            </a:r>
            <a:r>
              <a:rPr i="1"/>
              <a:t>:</a:t>
            </a:r>
            <a:endParaRPr/>
          </a:p>
          <a:p>
            <a:pPr marL="274320" marR="0" indent="-273960" algn="l">
              <a:lnSpc>
                <a:spcPct val="100000"/>
              </a:lnSpc>
              <a:spcBef>
                <a:spcPts val="600"/>
              </a:spcBef>
              <a:spcAft>
                <a:spcPts val="0"/>
              </a:spcAft>
              <a:buClr>
                <a:srgbClr val="F3A447"/>
              </a:buClr>
              <a:buSzPts val="2210"/>
              <a:buFont typeface="Wingdings 2"/>
              <a:buChar char=""/>
            </a:pPr>
            <a:r>
              <a:rPr/>
              <a:t>- Управление учебными заведениями.</a:t>
            </a:r>
          </a:p>
          <a:p>
            <a:pPr marL="274320" marR="0" indent="-273960" algn="l">
              <a:lnSpc>
                <a:spcPct val="100000"/>
              </a:lnSpc>
              <a:spcBef>
                <a:spcPts val="600"/>
              </a:spcBef>
              <a:spcAft>
                <a:spcPts val="0"/>
              </a:spcAft>
              <a:buClr>
                <a:srgbClr val="F3A447"/>
              </a:buClr>
              <a:buSzPts val="2210"/>
              <a:buFont typeface="Wingdings 2"/>
              <a:buChar char=""/>
            </a:pPr>
            <a:r>
              <a:rPr/>
              <a:t>- Управление персоналом.</a:t>
            </a:r>
          </a:p>
          <a:p>
            <a:pPr marL="274320" marR="0" indent="-273960" algn="l">
              <a:lnSpc>
                <a:spcPct val="100000"/>
              </a:lnSpc>
              <a:spcBef>
                <a:spcPts val="600"/>
              </a:spcBef>
              <a:spcAft>
                <a:spcPts val="0"/>
              </a:spcAft>
              <a:buClr>
                <a:srgbClr val="F3A447"/>
              </a:buClr>
              <a:buSzPts val="2210"/>
              <a:buFont typeface="Wingdings 2"/>
              <a:buChar char=""/>
            </a:pPr>
            <a:r>
              <a:rPr/>
              <a:t>- Управление жилищно-коммунальным хозяйством.</a:t>
            </a:r>
          </a:p>
          <a:p>
            <a:pPr marL="274320" marR="0" indent="-273960" algn="l">
              <a:lnSpc>
                <a:spcPct val="100000"/>
              </a:lnSpc>
              <a:spcBef>
                <a:spcPts val="600"/>
              </a:spcBef>
              <a:spcAft>
                <a:spcPts val="0"/>
              </a:spcAft>
              <a:buClr>
                <a:srgbClr val="F3A447"/>
              </a:buClr>
              <a:buSzPts val="2210"/>
              <a:buFont typeface="Wingdings 2"/>
              <a:buChar char=""/>
            </a:pPr>
            <a:r>
              <a:rPr/>
              <a:t>- Управление рабочим снабжением.</a:t>
            </a:r>
          </a:p>
          <a:p>
            <a:pPr marL="274320" marR="0" indent="-273960" algn="l">
              <a:lnSpc>
                <a:spcPct val="100000"/>
              </a:lnSpc>
              <a:spcBef>
                <a:spcPts val="600"/>
              </a:spcBef>
              <a:spcAft>
                <a:spcPts val="0"/>
              </a:spcAft>
              <a:buClr>
                <a:srgbClr val="F3A447"/>
              </a:buClr>
              <a:buSzPts val="2210"/>
              <a:buFont typeface="Wingdings 2"/>
              <a:buChar char=""/>
            </a:pPr>
            <a:r>
              <a:rPr/>
              <a:t>- Управление здравоохранением.</a:t>
            </a:r>
          </a:p>
          <a:p>
            <a:pPr marL="274320" marR="0" indent="-273960" algn="l">
              <a:lnSpc>
                <a:spcPct val="100000"/>
              </a:lnSpc>
              <a:spcBef>
                <a:spcPts val="600"/>
              </a:spcBef>
              <a:spcAft>
                <a:spcPts val="0"/>
              </a:spcAft>
              <a:buClr>
                <a:srgbClr val="F3A447"/>
              </a:buClr>
              <a:buSzPts val="2210"/>
              <a:buFont typeface="Wingdings 2"/>
              <a:buChar char=""/>
            </a:pPr>
            <a:r>
              <a:rPr/>
              <a:t>- Управление НТИ.</a:t>
            </a:r>
          </a:p>
          <a:p>
            <a:pPr marL="274320" marR="0" indent="-273960" algn="l">
              <a:lnSpc>
                <a:spcPct val="100000"/>
              </a:lnSpc>
              <a:spcBef>
                <a:spcPts val="600"/>
              </a:spcBef>
              <a:spcAft>
                <a:spcPts val="0"/>
              </a:spcAft>
              <a:buClr>
                <a:srgbClr val="F3A447"/>
              </a:buClr>
              <a:buSzPts val="2210"/>
              <a:buFont typeface="Wingdings 2"/>
              <a:buChar char=""/>
            </a:pPr>
            <a:r>
              <a:rPr/>
              <a:t>Информационные технологии взаимодействуют как внутри комплексов, так и между ними. Установлено свыше 30 основных внешних информационных связей между комплексами ИТ.</a:t>
            </a:r>
          </a:p>
          <a:p>
            <a:pPr marL="0" marR="0" indent="0" algn="l">
              <a:lnSpc>
                <a:spcPct val="100000"/>
              </a:lnSpc>
              <a:spcBef>
                <a:spcPts val="600"/>
              </a:spcBef>
              <a:spcAft>
                <a:spcPts val="0"/>
              </a:spcAft>
            </a:pPr>
            <a:endParaRPr/>
          </a:p>
        </p:txBody>
      </p:sp>
      <p:sp>
        <p:nvSpPr>
          <p:cNvPr id="136" name="Shape 136"/>
          <p:cNvSpPr txBox="1">
            <a:spLocks noGrp="1"/>
          </p:cNvSpPr>
          <p:nvPr>
            <p:ph type="title" idx="4294967295"/>
          </p:nvPr>
        </p:nvSpPr>
        <p:spPr>
          <a:xfrm>
            <a:off x="457200" y="152280"/>
            <a:ext cx="8229245" cy="990360"/>
          </a:xfrm>
          <a:prstGeom prst="rect">
            <a:avLst/>
          </a:prstGeom>
        </p:spPr>
        <p:txBody>
          <a:bodyPr>
            <a:normAutofit fontScale="90000"/>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Циклы технологических процессов</a:t>
            </a:r>
            <a:endParaRPr sz="4200">
              <a:solidFill>
                <a:schemeClr val="accent1">
                  <a:lumMod val="50000"/>
                </a:schemeClr>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GroupShape 134"/>
        <p:cNvGrpSpPr/>
        <p:nvPr/>
      </p:nvGrpSpPr>
      <p:grpSpPr>
        <a:xfrm>
          <a:off x="0" y="0"/>
          <a:ext cx="0" cy="0"/>
          <a:chOff x="0" y="0"/>
          <a:chExt cx="0" cy="0"/>
        </a:xfrm>
      </p:grpSpPr>
      <p:sp>
        <p:nvSpPr>
          <p:cNvPr id="135" name="Shape 135"/>
          <p:cNvSpPr txBox="1">
            <a:spLocks noGrp="1"/>
          </p:cNvSpPr>
          <p:nvPr>
            <p:ph type="body" idx="4294967295"/>
          </p:nvPr>
        </p:nvSpPr>
        <p:spPr>
          <a:xfrm>
            <a:off x="285720" y="1071546"/>
            <a:ext cx="8400725" cy="5500256"/>
          </a:xfrm>
          <a:prstGeom prst="rect">
            <a:avLst/>
          </a:prstGeom>
        </p:spPr>
        <p:txBody>
          <a:bodyPr>
            <a:normAutofit fontScale="62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lvl="0"/>
            <a:r>
              <a:rPr lang="ru-RU" b="1" dirty="0" smtClean="0">
                <a:latin typeface="Times New Roman" pitchFamily="18" charset="0"/>
                <a:cs typeface="Times New Roman" pitchFamily="18" charset="0"/>
              </a:rPr>
              <a:t>В чем принципиальное отличие информационной системы (АИС) от управляющей системы (АСУ) с точки зрения роли человека и машины?</a:t>
            </a:r>
          </a:p>
          <a:p>
            <a:pPr lvl="0"/>
            <a:r>
              <a:rPr lang="ru-RU" b="1" dirty="0" smtClean="0">
                <a:latin typeface="Times New Roman" pitchFamily="18" charset="0"/>
                <a:cs typeface="Times New Roman" pitchFamily="18" charset="0"/>
              </a:rPr>
              <a:t>Назовите три основных уровня современной централизованной структуры управления перевозками в ОАО «РЖД» и кратко охарактеризуйте задачи одного из них (на выбор).</a:t>
            </a:r>
          </a:p>
          <a:p>
            <a:pPr lvl="0"/>
            <a:r>
              <a:rPr lang="ru-RU" b="1" dirty="0" smtClean="0">
                <a:latin typeface="Times New Roman" pitchFamily="18" charset="0"/>
                <a:cs typeface="Times New Roman" pitchFamily="18" charset="0"/>
              </a:rPr>
              <a:t>Какова основная цель системы ДИСПАРК и за счет каких мер она достигается?</a:t>
            </a:r>
          </a:p>
          <a:p>
            <a:pPr lvl="0"/>
            <a:r>
              <a:rPr lang="ru-RU" b="1" dirty="0" smtClean="0">
                <a:latin typeface="Times New Roman" pitchFamily="18" charset="0"/>
                <a:cs typeface="Times New Roman" pitchFamily="18" charset="0"/>
              </a:rPr>
              <a:t>Перечислите шесть основных видов деятельности, входящих в понятие «эксплуатационная работа» железнодорожного транспорта.</a:t>
            </a:r>
          </a:p>
          <a:p>
            <a:pPr lvl="0"/>
            <a:r>
              <a:rPr lang="ru-RU" b="1" dirty="0" smtClean="0">
                <a:latin typeface="Times New Roman" pitchFamily="18" charset="0"/>
                <a:cs typeface="Times New Roman" pitchFamily="18" charset="0"/>
              </a:rPr>
              <a:t>Что такое «план формирования поездов (ПФП)» и какова основная цель его разработки?</a:t>
            </a:r>
          </a:p>
          <a:p>
            <a:pPr lvl="0"/>
            <a:r>
              <a:rPr lang="ru-RU" b="1" dirty="0" smtClean="0">
                <a:latin typeface="Times New Roman" pitchFamily="18" charset="0"/>
                <a:cs typeface="Times New Roman" pitchFamily="18" charset="0"/>
              </a:rPr>
              <a:t>Какие автоматизированные системы используются для разработки и ведения ПФП? Приведите не менее двух примеров.</a:t>
            </a:r>
          </a:p>
          <a:p>
            <a:pPr lvl="0"/>
            <a:r>
              <a:rPr lang="ru-RU" b="1" dirty="0" smtClean="0">
                <a:latin typeface="Times New Roman" pitchFamily="18" charset="0"/>
                <a:cs typeface="Times New Roman" pitchFamily="18" charset="0"/>
              </a:rPr>
              <a:t>Что понимается под «прогнозированием поездной работы» и для чего оно необходимо дорожному диспетчеру?</a:t>
            </a:r>
          </a:p>
          <a:p>
            <a:pPr lvl="0"/>
            <a:r>
              <a:rPr lang="ru-RU" b="1" dirty="0" smtClean="0">
                <a:latin typeface="Times New Roman" pitchFamily="18" charset="0"/>
                <a:cs typeface="Times New Roman" pitchFamily="18" charset="0"/>
              </a:rPr>
              <a:t>Какие основные функции выполняет система ГИД «УРАЛ-ВНИИЖТ»?</a:t>
            </a:r>
          </a:p>
          <a:p>
            <a:pPr lvl="0"/>
            <a:r>
              <a:rPr lang="ru-RU" b="1" dirty="0" smtClean="0">
                <a:latin typeface="Times New Roman" pitchFamily="18" charset="0"/>
                <a:cs typeface="Times New Roman" pitchFamily="18" charset="0"/>
              </a:rPr>
              <a:t>Что представляет собой функциональная структура АСУЖТ? Назовите два основных уровня и четыре комплекса информационных технологий пользовательского уровня.</a:t>
            </a:r>
          </a:p>
          <a:p>
            <a:r>
              <a:rPr lang="ru-RU" b="1" dirty="0" smtClean="0">
                <a:latin typeface="Times New Roman" pitchFamily="18" charset="0"/>
                <a:cs typeface="Times New Roman" pitchFamily="18" charset="0"/>
              </a:rPr>
              <a:t>Какую возможность предоставляет клиентам «интерфейс АСУ–АСУ»?</a:t>
            </a:r>
            <a:endParaRPr b="1">
              <a:latin typeface="Times New Roman" pitchFamily="18" charset="0"/>
              <a:cs typeface="Times New Roman" pitchFamily="18" charset="0"/>
            </a:endParaRPr>
          </a:p>
        </p:txBody>
      </p:sp>
      <p:sp>
        <p:nvSpPr>
          <p:cNvPr id="136" name="Shape 136"/>
          <p:cNvSpPr txBox="1">
            <a:spLocks noGrp="1"/>
          </p:cNvSpPr>
          <p:nvPr>
            <p:ph type="title" idx="4294967295"/>
          </p:nvPr>
        </p:nvSpPr>
        <p:spPr>
          <a:xfrm>
            <a:off x="457200" y="152280"/>
            <a:ext cx="8229245" cy="990360"/>
          </a:xfrm>
          <a:prstGeom prst="rect">
            <a:avLst/>
          </a:prstGeom>
        </p:spPr>
        <p:txBody>
          <a:bodyPr>
            <a:normAutofit/>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lang="ru-RU" sz="4200" spc="-99" dirty="0" smtClean="0">
                <a:solidFill>
                  <a:schemeClr val="accent1">
                    <a:lumMod val="50000"/>
                  </a:schemeClr>
                </a:solidFill>
              </a:rPr>
              <a:t>Контрольные вопросы:</a:t>
            </a:r>
            <a:endParaRPr sz="4200">
              <a:solidFill>
                <a:schemeClr val="accent1">
                  <a:lumMod val="50000"/>
                </a:schemeClr>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GroupShape 137"/>
        <p:cNvGrpSpPr/>
        <p:nvPr/>
      </p:nvGrpSpPr>
      <p:grpSpPr>
        <a:xfrm>
          <a:off x="0" y="0"/>
          <a:ext cx="0" cy="0"/>
          <a:chOff x="0" y="0"/>
          <a:chExt cx="0" cy="0"/>
        </a:xfrm>
      </p:grpSpPr>
      <p:sp>
        <p:nvSpPr>
          <p:cNvPr id="138" name="Shape 138"/>
          <p:cNvSpPr txBox="1">
            <a:spLocks noGrp="1"/>
          </p:cNvSpPr>
          <p:nvPr>
            <p:ph type="title" idx="4294967295"/>
          </p:nvPr>
        </p:nvSpPr>
        <p:spPr>
          <a:xfrm>
            <a:off x="500040" y="214200"/>
            <a:ext cx="8229245" cy="5633643"/>
          </a:xfrm>
          <a:prstGeom prst="rect">
            <a:avLst/>
          </a:prstGeom>
        </p:spPr>
        <p:txBody>
          <a:bodyPr>
            <a:normAutofit/>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8000" spc="-99">
                <a:solidFill>
                  <a:schemeClr val="accent1">
                    <a:lumMod val="50000"/>
                  </a:schemeClr>
                </a:solidFill>
              </a:rPr>
              <a:t>СПАСИБО</a:t>
            </a:r>
            <a:br>
              <a:rPr sz="8000" spc="-99">
                <a:solidFill>
                  <a:schemeClr val="accent1">
                    <a:lumMod val="50000"/>
                  </a:schemeClr>
                </a:solidFill>
              </a:rPr>
            </a:br>
            <a:r>
              <a:rPr sz="8000" spc="-99">
                <a:solidFill>
                  <a:schemeClr val="accent1">
                    <a:lumMod val="50000"/>
                  </a:schemeClr>
                </a:solidFill>
              </a:rPr>
              <a:t> ЗА</a:t>
            </a:r>
            <a:br>
              <a:rPr sz="8000" spc="-99">
                <a:solidFill>
                  <a:schemeClr val="accent1">
                    <a:lumMod val="50000"/>
                  </a:schemeClr>
                </a:solidFill>
              </a:rPr>
            </a:br>
            <a:r>
              <a:rPr sz="8000" spc="-99">
                <a:solidFill>
                  <a:schemeClr val="accent1">
                    <a:lumMod val="50000"/>
                  </a:schemeClr>
                </a:solidFill>
              </a:rPr>
              <a:t> ВНИМАНИЕ!</a:t>
            </a:r>
            <a:br>
              <a:rPr sz="8000" spc="-99">
                <a:solidFill>
                  <a:schemeClr val="accent1">
                    <a:lumMod val="50000"/>
                  </a:schemeClr>
                </a:solidFill>
              </a:rPr>
            </a:br>
            <a:endParaRPr sz="4200">
              <a:solidFill>
                <a:schemeClr val="accent1">
                  <a:lumMod val="5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GroupShape 34"/>
        <p:cNvGrpSpPr/>
        <p:nvPr/>
      </p:nvGrpSpPr>
      <p:grpSpPr>
        <a:xfrm>
          <a:off x="0" y="0"/>
          <a:ext cx="0" cy="0"/>
          <a:chOff x="0" y="0"/>
          <a:chExt cx="0" cy="0"/>
        </a:xfrm>
      </p:grpSpPr>
      <p:sp>
        <p:nvSpPr>
          <p:cNvPr id="35" name="Shape 35"/>
          <p:cNvSpPr txBox="1">
            <a:spLocks noGrp="1"/>
          </p:cNvSpPr>
          <p:nvPr>
            <p:ph type="body" idx="4294967295"/>
          </p:nvPr>
        </p:nvSpPr>
        <p:spPr>
          <a:prstGeom prst="rect">
            <a:avLst/>
          </a:prstGeom>
        </p:spPr>
        <p:txBody>
          <a:bodyPr>
            <a:normAutofit fontScale="77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Clr>
                <a:srgbClr val="F3A447"/>
              </a:buClr>
              <a:buSzPts val="2210"/>
              <a:buFont typeface="Wingdings 2"/>
              <a:buChar char=""/>
            </a:pPr>
            <a:r>
              <a:rPr/>
              <a:t>Современные информационные управляющие комплексы, их роль в переходе на новую технологию управления перевозками АСОУП железной дороги предназначена для создания и поддержания в реальном времени информационной модели перевозочного процесса, прогнозирования и текущего планирования эксплуатационной работы. АСОУП обеспечивает оперативной информацией соответствующих работников своей дороги.</a:t>
            </a:r>
          </a:p>
          <a:p>
            <a:pPr marL="274320" marR="0" indent="-273960" algn="just">
              <a:lnSpc>
                <a:spcPct val="100000"/>
              </a:lnSpc>
              <a:spcBef>
                <a:spcPts val="600"/>
              </a:spcBef>
              <a:spcAft>
                <a:spcPts val="0"/>
              </a:spcAft>
              <a:buClr>
                <a:srgbClr val="F3A447"/>
              </a:buClr>
              <a:buSzPts val="2210"/>
              <a:buFont typeface="Wingdings 2"/>
              <a:buChar char=""/>
            </a:pPr>
            <a:r>
              <a:rPr/>
              <a:t> АРМ ТЧД является модификацией универсального АРМа оперативного персонала линейного района управления. Достаточное количество различных настроечных файлов позволяет настроить АРМ на нужный участок дороги и определить глубину подходов поездов. АРМ позволяет автоматизировать формирование и ведения информационной модели станции, депо и прилегающих к ним участков.</a:t>
            </a:r>
          </a:p>
          <a:p>
            <a:pPr marL="0" marR="0" indent="0" algn="l">
              <a:lnSpc>
                <a:spcPct val="100000"/>
              </a:lnSpc>
              <a:spcBef>
                <a:spcPts val="600"/>
              </a:spcBef>
              <a:spcAft>
                <a:spcPts val="0"/>
              </a:spcAft>
            </a:pPr>
            <a:endParaRPr/>
          </a:p>
        </p:txBody>
      </p:sp>
      <p:sp>
        <p:nvSpPr>
          <p:cNvPr id="36" name="Shape 36"/>
          <p:cNvSpPr txBox="1">
            <a:spLocks noGrp="1"/>
          </p:cNvSpPr>
          <p:nvPr>
            <p:ph type="title" idx="4294967295"/>
          </p:nvPr>
        </p:nvSpPr>
        <p:spPr>
          <a:prstGeom prst="rect">
            <a:avLst/>
          </a:prstGeom>
        </p:spPr>
        <p:txBody>
          <a:bodyPr>
            <a:normAutofit fontScale="90000"/>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Современные информационные системы</a:t>
            </a:r>
            <a:endParaRPr sz="4200">
              <a:solidFill>
                <a:schemeClr val="accent1">
                  <a:lumMod val="5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GroupShape 37"/>
        <p:cNvGrpSpPr/>
        <p:nvPr/>
      </p:nvGrpSpPr>
      <p:grpSpPr>
        <a:xfrm>
          <a:off x="0" y="0"/>
          <a:ext cx="0" cy="0"/>
          <a:chOff x="0" y="0"/>
          <a:chExt cx="0" cy="0"/>
        </a:xfrm>
      </p:grpSpPr>
      <p:sp>
        <p:nvSpPr>
          <p:cNvPr id="38" name="Shape 38"/>
          <p:cNvSpPr txBox="1">
            <a:spLocks noGrp="1"/>
          </p:cNvSpPr>
          <p:nvPr>
            <p:ph type="body" idx="4294967295"/>
          </p:nvPr>
        </p:nvSpPr>
        <p:spPr>
          <a:prstGeom prst="rect">
            <a:avLst/>
          </a:prstGeom>
        </p:spPr>
        <p:txBody>
          <a:bodyPr>
            <a:normAutofit fontScale="92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None/>
            </a:pPr>
            <a:r>
              <a:rPr lang="ru-RU" dirty="0" smtClean="0"/>
              <a:t>		</a:t>
            </a:r>
            <a:r>
              <a:rPr smtClean="0"/>
              <a:t>АСУ </a:t>
            </a:r>
            <a:r>
              <a:t>СС освобождает работников станции от выполнения ручных расчетных операций по расформированию и формированию составов, оформлению натурных и сортировочных листов по данным перевозочных документов. АСУ СС позволяет:</a:t>
            </a:r>
          </a:p>
          <a:p>
            <a:pPr marL="274320" marR="0" indent="-273960" algn="just">
              <a:lnSpc>
                <a:spcPct val="100000"/>
              </a:lnSpc>
              <a:spcBef>
                <a:spcPts val="600"/>
              </a:spcBef>
              <a:spcAft>
                <a:spcPts val="0"/>
              </a:spcAft>
              <a:buClr>
                <a:srgbClr val="F3A447"/>
              </a:buClr>
              <a:buSzPts val="2210"/>
              <a:buFont typeface="Wingdings 2"/>
              <a:buChar char=""/>
            </a:pPr>
            <a:r>
              <a:rPr/>
              <a:t>- автоматизировать обработку натурных листов на прибывшие, сформированные и отправляемые поезда;</a:t>
            </a:r>
          </a:p>
          <a:p>
            <a:pPr marL="274320" marR="0" indent="-273960" algn="just">
              <a:lnSpc>
                <a:spcPct val="100000"/>
              </a:lnSpc>
              <a:spcBef>
                <a:spcPts val="600"/>
              </a:spcBef>
              <a:spcAft>
                <a:spcPts val="0"/>
              </a:spcAft>
              <a:buClr>
                <a:srgbClr val="F3A447"/>
              </a:buClr>
              <a:buSzPts val="2210"/>
              <a:buFont typeface="Wingdings 2"/>
              <a:buChar char=""/>
            </a:pPr>
            <a:r>
              <a:rPr/>
              <a:t>- производить передачу информации о прибытии на станцию поездов, составов и локомотивов работникам станции и смежных служб, а также грузополучателям;</a:t>
            </a:r>
          </a:p>
          <a:p>
            <a:pPr marL="274320" marR="0" indent="-273960" algn="just">
              <a:lnSpc>
                <a:spcPct val="100000"/>
              </a:lnSpc>
              <a:spcBef>
                <a:spcPts val="600"/>
              </a:spcBef>
              <a:spcAft>
                <a:spcPts val="0"/>
              </a:spcAft>
              <a:buClr>
                <a:srgbClr val="F3A447"/>
              </a:buClr>
              <a:buSzPts val="2210"/>
              <a:buFont typeface="Wingdings 2"/>
              <a:buChar char=""/>
            </a:pPr>
            <a:r>
              <a:rPr/>
              <a:t>- осуществлять контроль выполнения плана формирования поездов и формировать станционную отчетность.</a:t>
            </a:r>
          </a:p>
          <a:p>
            <a:pPr marL="0" marR="0" indent="0" algn="l">
              <a:lnSpc>
                <a:spcPct val="100000"/>
              </a:lnSpc>
              <a:spcBef>
                <a:spcPts val="600"/>
              </a:spcBef>
              <a:spcAft>
                <a:spcPts val="0"/>
              </a:spcAft>
            </a:pPr>
            <a:endParaRPr/>
          </a:p>
        </p:txBody>
      </p:sp>
      <p:sp>
        <p:nvSpPr>
          <p:cNvPr id="39" name="Shape 39"/>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АСУ СС</a:t>
            </a:r>
            <a:endParaRPr sz="4200">
              <a:solidFill>
                <a:schemeClr val="accent1">
                  <a:lumMod val="5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GroupShape 40"/>
        <p:cNvGrpSpPr/>
        <p:nvPr/>
      </p:nvGrpSpPr>
      <p:grpSpPr>
        <a:xfrm>
          <a:off x="0" y="0"/>
          <a:ext cx="0" cy="0"/>
          <a:chOff x="0" y="0"/>
          <a:chExt cx="0" cy="0"/>
        </a:xfrm>
      </p:grpSpPr>
      <p:sp>
        <p:nvSpPr>
          <p:cNvPr id="41" name="Shape 41"/>
          <p:cNvSpPr txBox="1">
            <a:spLocks noGrp="1"/>
          </p:cNvSpPr>
          <p:nvPr>
            <p:ph type="title" idx="4294967295"/>
          </p:nvPr>
        </p:nvSpPr>
        <p:spPr>
          <a:prstGeom prst="rect">
            <a:avLst/>
          </a:prstGeom>
          <a:ln>
            <a:noFill/>
            <a:headEnd type="none"/>
            <a:tailEnd type="none"/>
          </a:ln>
        </p:spPr>
        <p:txBody>
          <a:bodyPr lIns="0" tIns="0" rIns="0" bIns="0" anchor="ct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buNone/>
            </a:pPr>
            <a:r>
              <a:rPr sz="3200">
                <a:solidFill>
                  <a:schemeClr val="accent1">
                    <a:lumMod val="50000"/>
                  </a:schemeClr>
                </a:solidFill>
              </a:rPr>
              <a:t>АСУ СС</a:t>
            </a:r>
          </a:p>
        </p:txBody>
      </p:sp>
      <p:sp>
        <p:nvSpPr>
          <p:cNvPr id="42" name="Shape 42"/>
          <p:cNvSpPr txBox="1">
            <a:spLocks noGrp="1"/>
          </p:cNvSpPr>
          <p:nvPr>
            <p:ph type="body" idx="4294967295"/>
          </p:nvPr>
        </p:nvSpPr>
        <p:spPr>
          <a:prstGeom prst="rect">
            <a:avLst/>
          </a:prstGeom>
        </p:spPr>
        <p:txBody>
          <a:bodyPr anchor="ctr" anchorCtr="1"/>
          <a:lstStyle>
            <a:defPPr/>
            <a:lvl1pPr marL="0" marR="0" lvl="0" indent="0">
              <a:lnSpc>
                <a:spcPct val="100000"/>
              </a:lnSpc>
              <a:spcBef>
                <a:spcPts val="0"/>
              </a:spcBef>
              <a:spcAft>
                <a:spcPts val="0"/>
              </a:spcAft>
              <a:buSzPts val="809"/>
              <a:buFont typeface="StarSymbol"/>
              <a:buChar char="●"/>
              <a:defRPr sz="1800" b="0" i="0" u="none" strike="noStrike" cap="none">
                <a:latin typeface="Arial"/>
                <a:ea typeface="Arial"/>
                <a:cs typeface="Arial"/>
              </a:defRPr>
            </a:lvl1pPr>
            <a:lvl2pPr marL="0" marR="0" lvl="1" indent="0">
              <a:lnSpc>
                <a:spcPct val="100000"/>
              </a:lnSpc>
              <a:spcBef>
                <a:spcPts val="0"/>
              </a:spcBef>
              <a:spcAft>
                <a:spcPts val="0"/>
              </a:spcAft>
              <a:buSzPts val="809"/>
              <a:buFont typeface="StarSymbol"/>
              <a:buChar char="●"/>
              <a:defRPr sz="1800" b="0" i="0" u="none" strike="noStrike" cap="none">
                <a:latin typeface="Arial"/>
                <a:ea typeface="Arial"/>
                <a:cs typeface="Arial"/>
              </a:defRPr>
            </a:lvl2pPr>
            <a:lvl3pPr marL="0" marR="0" lvl="2" indent="0">
              <a:lnSpc>
                <a:spcPct val="100000"/>
              </a:lnSpc>
              <a:spcBef>
                <a:spcPts val="0"/>
              </a:spcBef>
              <a:spcAft>
                <a:spcPts val="0"/>
              </a:spcAft>
              <a:buSzPts val="809"/>
              <a:buFont typeface="StarSymbol"/>
              <a:buChar char="●"/>
              <a:defRPr sz="1800" b="0" i="0" u="none" strike="noStrike" cap="none">
                <a:latin typeface="Arial"/>
                <a:ea typeface="Arial"/>
                <a:cs typeface="Arial"/>
              </a:defRPr>
            </a:lvl3pPr>
            <a:lvl4pPr marL="0" marR="0" lvl="3" indent="0">
              <a:lnSpc>
                <a:spcPct val="100000"/>
              </a:lnSpc>
              <a:spcBef>
                <a:spcPts val="0"/>
              </a:spcBef>
              <a:spcAft>
                <a:spcPts val="0"/>
              </a:spcAft>
              <a:buSzPts val="809"/>
              <a:buFont typeface="StarSymbol"/>
              <a:buChar char="●"/>
              <a:defRPr sz="1800" b="0" i="0" u="none" strike="noStrike" cap="none">
                <a:latin typeface="Arial"/>
                <a:ea typeface="Arial"/>
                <a:cs typeface="Arial"/>
              </a:defRPr>
            </a:lvl4pPr>
            <a:lvl5pPr marL="0" marR="0" lvl="4" indent="0">
              <a:lnSpc>
                <a:spcPct val="100000"/>
              </a:lnSpc>
              <a:spcBef>
                <a:spcPts val="0"/>
              </a:spcBef>
              <a:spcAft>
                <a:spcPts val="0"/>
              </a:spcAft>
              <a:buSzPts val="809"/>
              <a:buFont typeface="StarSymbol"/>
              <a:buChar char="●"/>
              <a:defRPr sz="1800" b="0" i="0" u="none" strike="noStrike" cap="none">
                <a:latin typeface="Arial"/>
                <a:ea typeface="Arial"/>
                <a:cs typeface="Arial"/>
              </a:defRPr>
            </a:lvl5pPr>
            <a:lvl6pPr marL="0" marR="0" lvl="5" indent="0">
              <a:lnSpc>
                <a:spcPct val="100000"/>
              </a:lnSpc>
              <a:spcBef>
                <a:spcPts val="0"/>
              </a:spcBef>
              <a:spcAft>
                <a:spcPts val="0"/>
              </a:spcAft>
              <a:buSzPts val="809"/>
              <a:buFont typeface="StarSymbol"/>
              <a:buChar char="●"/>
              <a:defRPr sz="1800" b="0" i="0" u="none" strike="noStrike" cap="none">
                <a:latin typeface="Arial"/>
                <a:ea typeface="Arial"/>
                <a:cs typeface="Arial"/>
              </a:defRPr>
            </a:lvl6pPr>
            <a:lvl7pPr marL="0" marR="0" lvl="6" indent="0">
              <a:lnSpc>
                <a:spcPct val="100000"/>
              </a:lnSpc>
              <a:spcBef>
                <a:spcPts val="0"/>
              </a:spcBef>
              <a:spcAft>
                <a:spcPts val="0"/>
              </a:spcAft>
              <a:buSzPts val="809"/>
              <a:buFont typeface="StarSymbol"/>
              <a:buChar char="●"/>
              <a:defRPr sz="1800" b="0" i="0" u="none" strike="noStrike" cap="none">
                <a:latin typeface="Arial"/>
                <a:ea typeface="Arial"/>
                <a:cs typeface="Arial"/>
              </a:defRPr>
            </a:lvl7pPr>
            <a:lvl8pPr marL="0" marR="0" lvl="7" indent="0">
              <a:lnSpc>
                <a:spcPct val="100000"/>
              </a:lnSpc>
              <a:spcBef>
                <a:spcPts val="0"/>
              </a:spcBef>
              <a:spcAft>
                <a:spcPts val="0"/>
              </a:spcAft>
              <a:buSzPts val="809"/>
              <a:buFont typeface="StarSymbol"/>
              <a:buChar char="●"/>
              <a:defRPr sz="1800" b="0" i="0" u="none" strike="noStrike" cap="none">
                <a:latin typeface="Arial"/>
                <a:ea typeface="Arial"/>
                <a:cs typeface="Arial"/>
              </a:defRPr>
            </a:lvl8pPr>
            <a:lvl9pPr marL="0" marR="0" lvl="8" indent="0">
              <a:lnSpc>
                <a:spcPct val="100000"/>
              </a:lnSpc>
              <a:spcBef>
                <a:spcPts val="0"/>
              </a:spcBef>
              <a:spcAft>
                <a:spcPts val="0"/>
              </a:spcAft>
              <a:buSzPts val="809"/>
              <a:buFont typeface="StarSymbol"/>
              <a:buChar char="●"/>
              <a:defRPr sz="1800" b="0" i="0" u="none" strike="noStrike" cap="none">
                <a:latin typeface="Arial"/>
                <a:ea typeface="Arial"/>
                <a:cs typeface="Arial"/>
              </a:defRPr>
            </a:lvl9pPr>
          </a:lstStyle>
          <a:p>
            <a:endParaRPr/>
          </a:p>
        </p:txBody>
      </p:sp>
      <p:sp>
        <p:nvSpPr>
          <p:cNvPr id="43" name="Shape 43"/>
          <p:cNvSpPr txBox="1"/>
          <p:nvPr/>
        </p:nvSpPr>
        <p:spPr>
          <a:xfrm>
            <a:off x="360000" y="1296000"/>
            <a:ext cx="8496005" cy="4968003"/>
          </a:xfrm>
          <a:prstGeom prst="rect">
            <a:avLst/>
          </a:prstGeom>
          <a:blipFill>
            <a:blip r:embed="rId2"/>
            <a:stretch/>
          </a:blipFill>
          <a:ln w="0">
            <a:noFill/>
            <a:headEnd type="none"/>
            <a:tailEnd type="none"/>
          </a:ln>
        </p:spPr>
        <p:txBody>
          <a:bodyPr lIns="90000" tIns="45000" rIns="90000" bIns="45000" anchor="ctr" anchorCtr="1">
            <a:noAutofit/>
          </a:bodyPr>
          <a:lstStyle/>
          <a:p>
            <a:pPr marL="0" marR="0" indent="0" algn="ctr">
              <a:lnSpc>
                <a:spcPct val="100000"/>
              </a:lnSpc>
              <a:spcBef>
                <a:spcPts val="0"/>
              </a:spcBef>
              <a:spcAft>
                <a:spcPts val="0"/>
              </a:spcAft>
            </a:pPr>
            <a:endParaRPr sz="1800" b="0" i="0" u="none" strike="noStrike" cap="none">
              <a:latin typeface="Arial"/>
              <a:ea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GroupShape 44"/>
        <p:cNvGrpSpPr/>
        <p:nvPr/>
      </p:nvGrpSpPr>
      <p:grpSpPr>
        <a:xfrm>
          <a:off x="0" y="0"/>
          <a:ext cx="0" cy="0"/>
          <a:chOff x="0" y="0"/>
          <a:chExt cx="0" cy="0"/>
        </a:xfrm>
      </p:grpSpPr>
      <p:sp>
        <p:nvSpPr>
          <p:cNvPr id="45" name="Shape 45"/>
          <p:cNvSpPr txBox="1">
            <a:spLocks noGrp="1"/>
          </p:cNvSpPr>
          <p:nvPr>
            <p:ph type="body" idx="4294967295"/>
          </p:nvPr>
        </p:nvSpPr>
        <p:spPr>
          <a:xfrm>
            <a:off x="457200" y="1523880"/>
            <a:ext cx="8229245" cy="5333763"/>
          </a:xfrm>
          <a:prstGeom prst="rect">
            <a:avLst/>
          </a:prstGeom>
        </p:spPr>
        <p:txBody>
          <a:bodyPr>
            <a:normAutofit fontScale="77500" lnSpcReduction="2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Clr>
                <a:srgbClr val="F3A447"/>
              </a:buClr>
              <a:buSzPts val="2210"/>
              <a:buFont typeface="Wingdings 2"/>
              <a:buChar char=""/>
            </a:pPr>
            <a:r>
              <a:rPr/>
              <a:t>Создание Автоматизированной системы пономерного учёта, контроля дислокации, анализа использования и регулирования вагонного парка на железных дорогах России «ДИСПАРК»  можно рассматривать как одно из направлений интенсивного развития информатизации. В силу того, что ДИСПАРК, являясь организационно–технологической системой, создана на базе действующих АСУ. </a:t>
            </a:r>
          </a:p>
          <a:p>
            <a:pPr marL="274320" marR="0" indent="-273960" algn="just">
              <a:lnSpc>
                <a:spcPct val="100000"/>
              </a:lnSpc>
              <a:spcBef>
                <a:spcPts val="600"/>
              </a:spcBef>
              <a:spcAft>
                <a:spcPts val="0"/>
              </a:spcAft>
              <a:buClr>
                <a:srgbClr val="F3A447"/>
              </a:buClr>
              <a:buSzPts val="2210"/>
              <a:buFont typeface="Wingdings 2"/>
              <a:buChar char=""/>
            </a:pPr>
            <a:r>
              <a:rPr/>
              <a:t>Система ДИСПАРК решает задачи в рамках общесистемных и прикладных средств. Внедрение новых информационных технологий, базирующихся на ведущихся в реальном режиме времени вагонных моделях, создало предпосылки для укрупнения полигонов управления поездо- и вагонопотоками, перехода то информационного режима функционирования системы ДИСПАРК к управляющему. Созданы условия для минимального использования ресурсов подвижного состава, необходимого для выполнения объёма перевозок. Это позволило сократить оборот вагона, уменьшить порожний пробег, время ожидания погрузки, увеличить межремонтный цикл и т.д. Сокращено так же количество операций, связанных с учётом вагонов, заполнением и передачей отчётно-статистической информации.</a:t>
            </a:r>
          </a:p>
          <a:p>
            <a:pPr marL="0" marR="0" indent="0" algn="l">
              <a:lnSpc>
                <a:spcPct val="100000"/>
              </a:lnSpc>
              <a:spcBef>
                <a:spcPts val="600"/>
              </a:spcBef>
              <a:spcAft>
                <a:spcPts val="0"/>
              </a:spcAft>
            </a:pPr>
            <a:endParaRPr/>
          </a:p>
        </p:txBody>
      </p:sp>
      <p:sp>
        <p:nvSpPr>
          <p:cNvPr id="46" name="Shape 46"/>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ДИСПАРК</a:t>
            </a:r>
            <a:endParaRPr sz="4200">
              <a:solidFill>
                <a:schemeClr val="accent1">
                  <a:lumMod val="5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GroupShape 47"/>
        <p:cNvGrpSpPr/>
        <p:nvPr/>
      </p:nvGrpSpPr>
      <p:grpSpPr>
        <a:xfrm>
          <a:off x="0" y="0"/>
          <a:ext cx="0" cy="0"/>
          <a:chOff x="0" y="0"/>
          <a:chExt cx="0" cy="0"/>
        </a:xfrm>
      </p:grpSpPr>
      <p:sp>
        <p:nvSpPr>
          <p:cNvPr id="48" name="Shape 48"/>
          <p:cNvSpPr txBox="1">
            <a:spLocks noGrp="1"/>
          </p:cNvSpPr>
          <p:nvPr>
            <p:ph type="body" idx="4294967295"/>
          </p:nvPr>
        </p:nvSpPr>
        <p:spPr>
          <a:prstGeom prst="rect">
            <a:avLst/>
          </a:prstGeom>
        </p:spPr>
        <p:txBody>
          <a:bodyPr>
            <a:normAutofit fontScale="85000" lnSpcReduction="10000"/>
          </a:bodyPr>
          <a:lstStyle>
            <a:defPPr/>
            <a:lvl1pPr marL="432000" lvl="0" indent="-324000" algn="l">
              <a:lnSpc>
                <a:spcPct val="100000"/>
              </a:lnSpc>
              <a:spcBef>
                <a:spcPts val="1417"/>
              </a:spcBef>
              <a:spcAft>
                <a:spcPts val="0"/>
              </a:spcAft>
              <a:buSzPts val="1170"/>
              <a:buFont typeface="StarSymbol"/>
              <a:buChar char="●"/>
              <a:defRPr sz="2600" b="0" i="0" u="none" strike="noStrike" cap="none" baseline="0">
                <a:solidFill>
                  <a:srgbClr val="FFFFFF"/>
                </a:solidFill>
                <a:highlight>
                  <a:srgbClr val="000000">
                    <a:alpha val="0"/>
                  </a:srgbClr>
                </a:highlight>
                <a:latin typeface="Constantia"/>
                <a:ea typeface="Constantia"/>
                <a:cs typeface="Constantia"/>
              </a:defRPr>
            </a:lvl1pPr>
            <a:lvl2pPr marL="864000" lvl="1" indent="-324000" algn="l">
              <a:lnSpc>
                <a:spcPct val="100000"/>
              </a:lnSpc>
              <a:spcBef>
                <a:spcPts val="1133"/>
              </a:spcBef>
              <a:spcAft>
                <a:spcPts val="0"/>
              </a:spcAft>
              <a:buSzPts val="1575"/>
              <a:buFont typeface="StarSymbol"/>
              <a:buChar char="–"/>
              <a:defRPr sz="2100" b="0" i="0" u="none" strike="noStrike" cap="none" baseline="0">
                <a:solidFill>
                  <a:srgbClr val="FFFFFF"/>
                </a:solidFill>
                <a:highlight>
                  <a:srgbClr val="000000">
                    <a:alpha val="0"/>
                  </a:srgbClr>
                </a:highlight>
                <a:latin typeface="Constantia"/>
                <a:ea typeface="Constantia"/>
                <a:cs typeface="Constantia"/>
              </a:defRPr>
            </a:lvl2pPr>
            <a:lvl3pPr marL="1296000" lvl="2" indent="-288000" algn="l">
              <a:lnSpc>
                <a:spcPct val="100000"/>
              </a:lnSpc>
              <a:spcBef>
                <a:spcPts val="850"/>
              </a:spcBef>
              <a:spcAft>
                <a:spcPts val="0"/>
              </a:spcAft>
              <a:buSzPts val="855"/>
              <a:buFont typeface="StarSymbol"/>
              <a:buChar char="●"/>
              <a:defRPr sz="1900" b="0" i="0" u="none" strike="noStrike" cap="none" baseline="0">
                <a:solidFill>
                  <a:srgbClr val="FFFFFF"/>
                </a:solidFill>
                <a:highlight>
                  <a:srgbClr val="000000">
                    <a:alpha val="0"/>
                  </a:srgbClr>
                </a:highlight>
                <a:latin typeface="Constantia"/>
                <a:ea typeface="Constantia"/>
                <a:cs typeface="Constantia"/>
              </a:defRPr>
            </a:lvl3pPr>
            <a:lvl4pPr marL="1728001" lvl="3" indent="-216000" algn="l">
              <a:lnSpc>
                <a:spcPct val="100000"/>
              </a:lnSpc>
              <a:spcBef>
                <a:spcPts val="566"/>
              </a:spcBef>
              <a:spcAft>
                <a:spcPts val="0"/>
              </a:spcAft>
              <a:buSzPts val="1200"/>
              <a:buFont typeface="StarSymbol"/>
              <a:buChar char="–"/>
              <a:defRPr sz="1600" b="0" i="0" u="none" strike="noStrike" cap="none" baseline="0">
                <a:solidFill>
                  <a:srgbClr val="FFFFFF"/>
                </a:solidFill>
                <a:highlight>
                  <a:srgbClr val="000000">
                    <a:alpha val="0"/>
                  </a:srgbClr>
                </a:highlight>
                <a:latin typeface="Constantia"/>
                <a:ea typeface="Constantia"/>
                <a:cs typeface="Constantia"/>
              </a:defRPr>
            </a:lvl4pPr>
            <a:lvl5pPr marL="2160001" lvl="4"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5pPr>
            <a:lvl6pPr marL="2592001" lvl="5"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6pPr>
            <a:lvl7pPr marL="3024001" lvl="6"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7pPr>
            <a:lvl8pPr marL="3456001" lvl="7"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8pPr>
            <a:lvl9pPr marL="3888002" lvl="8" indent="-216000" algn="l">
              <a:lnSpc>
                <a:spcPct val="100000"/>
              </a:lnSpc>
              <a:spcBef>
                <a:spcPts val="283"/>
              </a:spcBef>
              <a:spcAft>
                <a:spcPts val="0"/>
              </a:spcAft>
              <a:buSzPts val="900"/>
              <a:buFont typeface="StarSymbol"/>
              <a:buChar char="●"/>
              <a:defRPr sz="2000" b="0" i="0" u="none" strike="noStrike" cap="none" baseline="0">
                <a:solidFill>
                  <a:srgbClr val="FFFFFF"/>
                </a:solidFill>
                <a:highlight>
                  <a:srgbClr val="000000">
                    <a:alpha val="0"/>
                  </a:srgbClr>
                </a:highlight>
                <a:latin typeface="Constantia"/>
                <a:ea typeface="Constantia"/>
                <a:cs typeface="Constantia"/>
              </a:defRPr>
            </a:lvl9pPr>
          </a:lstStyle>
          <a:p>
            <a:pPr marL="274320" marR="0" indent="-273960" algn="just">
              <a:lnSpc>
                <a:spcPct val="100000"/>
              </a:lnSpc>
              <a:spcBef>
                <a:spcPts val="600"/>
              </a:spcBef>
              <a:spcAft>
                <a:spcPts val="0"/>
              </a:spcAft>
              <a:buClr>
                <a:srgbClr val="F3A447"/>
              </a:buClr>
              <a:buSzPts val="2210"/>
              <a:buFont typeface="Wingdings 2"/>
              <a:buChar char=""/>
            </a:pPr>
            <a:r>
              <a:rPr/>
              <a:t>Информационно – справочная система получила название ДИСКОР (диалоговая информационная система контроля и управления оперативной работой железных дорог).</a:t>
            </a:r>
          </a:p>
          <a:p>
            <a:pPr marL="274320" marR="0" indent="-273960" algn="just">
              <a:lnSpc>
                <a:spcPct val="100000"/>
              </a:lnSpc>
              <a:spcBef>
                <a:spcPts val="600"/>
              </a:spcBef>
              <a:spcAft>
                <a:spcPts val="0"/>
              </a:spcAft>
              <a:buClr>
                <a:srgbClr val="F3A447"/>
              </a:buClr>
              <a:buSzPts val="2210"/>
              <a:buFont typeface="Wingdings 2"/>
              <a:buChar char=""/>
            </a:pPr>
            <a:r>
              <a:rPr/>
              <a:t>Технические средства и программное обеспечение ДИСКОР должны обеспечивать:</a:t>
            </a:r>
          </a:p>
          <a:p>
            <a:pPr marL="274320" marR="0" indent="-273960" algn="just">
              <a:lnSpc>
                <a:spcPct val="100000"/>
              </a:lnSpc>
              <a:spcBef>
                <a:spcPts val="600"/>
              </a:spcBef>
              <a:spcAft>
                <a:spcPts val="0"/>
              </a:spcAft>
              <a:buClr>
                <a:srgbClr val="F3A447"/>
              </a:buClr>
              <a:buSzPts val="2210"/>
              <a:buFont typeface="Wingdings 2"/>
              <a:buChar char=""/>
            </a:pPr>
            <a:r>
              <a:rPr/>
              <a:t>- получение исходной информации, подготовленной вручную или средствами автоматизации; ее обработку по заданным периодам;</a:t>
            </a:r>
          </a:p>
          <a:p>
            <a:pPr marL="274320" marR="0" indent="-273960" algn="just">
              <a:lnSpc>
                <a:spcPct val="100000"/>
              </a:lnSpc>
              <a:spcBef>
                <a:spcPts val="600"/>
              </a:spcBef>
              <a:spcAft>
                <a:spcPts val="0"/>
              </a:spcAft>
              <a:buClr>
                <a:srgbClr val="F3A447"/>
              </a:buClr>
              <a:buSzPts val="2210"/>
              <a:buFont typeface="Wingdings 2"/>
              <a:buChar char=""/>
            </a:pPr>
            <a:r>
              <a:rPr/>
              <a:t>- выдачу результатов в технологически определенные сроки и в необходимом количестве экземпляров;</a:t>
            </a:r>
          </a:p>
          <a:p>
            <a:pPr marL="274320" marR="0" indent="-273960" algn="just">
              <a:lnSpc>
                <a:spcPct val="100000"/>
              </a:lnSpc>
              <a:spcBef>
                <a:spcPts val="600"/>
              </a:spcBef>
              <a:spcAft>
                <a:spcPts val="0"/>
              </a:spcAft>
              <a:buClr>
                <a:srgbClr val="F3A447"/>
              </a:buClr>
              <a:buSzPts val="2210"/>
              <a:buFont typeface="Wingdings 2"/>
              <a:buChar char=""/>
            </a:pPr>
            <a:r>
              <a:rPr/>
              <a:t>- информационно – справочное обслуживание пользователей в установленный период времени;</a:t>
            </a:r>
          </a:p>
          <a:p>
            <a:pPr marL="274320" marR="0" indent="-273960" algn="just">
              <a:lnSpc>
                <a:spcPct val="100000"/>
              </a:lnSpc>
              <a:spcBef>
                <a:spcPts val="600"/>
              </a:spcBef>
              <a:spcAft>
                <a:spcPts val="0"/>
              </a:spcAft>
              <a:buClr>
                <a:srgbClr val="F3A447"/>
              </a:buClr>
              <a:buSzPts val="2210"/>
              <a:buFont typeface="Wingdings 2"/>
              <a:buChar char=""/>
            </a:pPr>
            <a:r>
              <a:rPr/>
              <a:t>- ведение соответствующей базы данных, НСИ и архива.</a:t>
            </a:r>
          </a:p>
          <a:p>
            <a:pPr marL="0" marR="0" indent="0" algn="just">
              <a:lnSpc>
                <a:spcPct val="100000"/>
              </a:lnSpc>
              <a:spcBef>
                <a:spcPts val="600"/>
              </a:spcBef>
              <a:spcAft>
                <a:spcPts val="0"/>
              </a:spcAft>
            </a:pPr>
            <a:endParaRPr/>
          </a:p>
        </p:txBody>
      </p:sp>
      <p:sp>
        <p:nvSpPr>
          <p:cNvPr id="49" name="Shape 49"/>
          <p:cNvSpPr txBox="1">
            <a:spLocks noGrp="1"/>
          </p:cNvSpPr>
          <p:nvPr>
            <p:ph type="title" idx="4294967295"/>
          </p:nvPr>
        </p:nvSpPr>
        <p:spPr>
          <a:prstGeom prst="rect">
            <a:avLst/>
          </a:prstGeom>
        </p:spPr>
        <p:txBody>
          <a:bodyP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spcBef>
                <a:spcPts val="0"/>
              </a:spcBef>
              <a:spcAft>
                <a:spcPts val="0"/>
              </a:spcAft>
              <a:buNone/>
            </a:pPr>
            <a:r>
              <a:rPr sz="4200" spc="-99">
                <a:solidFill>
                  <a:schemeClr val="accent1">
                    <a:lumMod val="50000"/>
                  </a:schemeClr>
                </a:solidFill>
              </a:rPr>
              <a:t>ДИСКОР</a:t>
            </a:r>
            <a:endParaRPr sz="4200">
              <a:solidFill>
                <a:schemeClr val="accent1">
                  <a:lumMod val="5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GroupShape 50"/>
        <p:cNvGrpSpPr/>
        <p:nvPr/>
      </p:nvGrpSpPr>
      <p:grpSpPr>
        <a:xfrm>
          <a:off x="0" y="0"/>
          <a:ext cx="0" cy="0"/>
          <a:chOff x="0" y="0"/>
          <a:chExt cx="0" cy="0"/>
        </a:xfrm>
      </p:grpSpPr>
      <p:sp>
        <p:nvSpPr>
          <p:cNvPr id="51" name="Shape 51"/>
          <p:cNvSpPr txBox="1">
            <a:spLocks noGrp="1"/>
          </p:cNvSpPr>
          <p:nvPr>
            <p:ph type="title" idx="4294967295"/>
          </p:nvPr>
        </p:nvSpPr>
        <p:spPr>
          <a:prstGeom prst="rect">
            <a:avLst/>
          </a:prstGeom>
          <a:ln>
            <a:noFill/>
            <a:headEnd type="none"/>
            <a:tailEnd type="none"/>
          </a:ln>
        </p:spPr>
        <p:txBody>
          <a:bodyPr lIns="0" tIns="0" rIns="0" bIns="0" anchor="ctr"/>
          <a:lstStyle>
            <a:defPPr/>
            <a:lvl1pPr marL="216000" lvl="0"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1pPr>
            <a:lvl2pPr marL="432000" lvl="1"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2pPr>
            <a:lvl3pPr marL="648000" lvl="2"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3pPr>
            <a:lvl4pPr marL="864000" lvl="3"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4pPr>
            <a:lvl5pPr marL="1080000" lvl="4"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5pPr>
            <a:lvl6pPr marL="1296000" lvl="5"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6pPr>
            <a:lvl7pPr marL="1512000" lvl="6"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7pPr>
            <a:lvl8pPr marL="1728001" lvl="7"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8pPr>
            <a:lvl9pPr marL="1944001" lvl="8" indent="-216000" algn="l">
              <a:lnSpc>
                <a:spcPct val="100000"/>
              </a:lnSpc>
              <a:buSzPts val="809"/>
              <a:buFont typeface="StarSymbol"/>
              <a:buChar char="●"/>
              <a:defRPr sz="1800" b="0" i="0" u="none" strike="noStrike" cap="none" baseline="0">
                <a:solidFill>
                  <a:srgbClr val="FFFFFF"/>
                </a:solidFill>
                <a:highlight>
                  <a:srgbClr val="000000">
                    <a:alpha val="0"/>
                  </a:srgbClr>
                </a:highlight>
                <a:latin typeface="Constantia"/>
                <a:ea typeface="Constantia"/>
                <a:cs typeface="Constantia"/>
              </a:defRPr>
            </a:lvl9pPr>
          </a:lstStyle>
          <a:p>
            <a:pPr algn="ctr">
              <a:lnSpc>
                <a:spcPct val="100000"/>
              </a:lnSpc>
              <a:buNone/>
            </a:pPr>
            <a:r>
              <a:rPr sz="3200">
                <a:solidFill>
                  <a:schemeClr val="accent1">
                    <a:lumMod val="50000"/>
                  </a:schemeClr>
                </a:solidFill>
                <a:highlight>
                  <a:srgbClr val="808080"/>
                </a:highlight>
              </a:rPr>
              <a:t>ДИСКОР</a:t>
            </a:r>
          </a:p>
        </p:txBody>
      </p:sp>
      <p:sp>
        <p:nvSpPr>
          <p:cNvPr id="52" name="Shape 52"/>
          <p:cNvSpPr txBox="1">
            <a:spLocks noGrp="1"/>
          </p:cNvSpPr>
          <p:nvPr>
            <p:ph type="body" idx="4294967295"/>
          </p:nvPr>
        </p:nvSpPr>
        <p:spPr>
          <a:prstGeom prst="rect">
            <a:avLst/>
          </a:prstGeom>
        </p:spPr>
        <p:txBody>
          <a:bodyPr anchor="ctr" anchorCtr="1"/>
          <a:lstStyle>
            <a:defPPr/>
            <a:lvl1pPr marL="0" marR="0" lvl="0" indent="0">
              <a:lnSpc>
                <a:spcPct val="100000"/>
              </a:lnSpc>
              <a:spcBef>
                <a:spcPts val="0"/>
              </a:spcBef>
              <a:spcAft>
                <a:spcPts val="0"/>
              </a:spcAft>
              <a:buSzPts val="809"/>
              <a:buFont typeface="StarSymbol"/>
              <a:buChar char="●"/>
              <a:defRPr sz="1800" b="0" i="0" u="none" strike="noStrike" cap="none">
                <a:latin typeface="Arial"/>
                <a:ea typeface="Arial"/>
                <a:cs typeface="Arial"/>
              </a:defRPr>
            </a:lvl1pPr>
            <a:lvl2pPr marL="0" marR="0" lvl="1" indent="0">
              <a:lnSpc>
                <a:spcPct val="100000"/>
              </a:lnSpc>
              <a:spcBef>
                <a:spcPts val="0"/>
              </a:spcBef>
              <a:spcAft>
                <a:spcPts val="0"/>
              </a:spcAft>
              <a:buSzPts val="809"/>
              <a:buFont typeface="StarSymbol"/>
              <a:buChar char="●"/>
              <a:defRPr sz="1800" b="0" i="0" u="none" strike="noStrike" cap="none">
                <a:latin typeface="Arial"/>
                <a:ea typeface="Arial"/>
                <a:cs typeface="Arial"/>
              </a:defRPr>
            </a:lvl2pPr>
            <a:lvl3pPr marL="0" marR="0" lvl="2" indent="0">
              <a:lnSpc>
                <a:spcPct val="100000"/>
              </a:lnSpc>
              <a:spcBef>
                <a:spcPts val="0"/>
              </a:spcBef>
              <a:spcAft>
                <a:spcPts val="0"/>
              </a:spcAft>
              <a:buSzPts val="809"/>
              <a:buFont typeface="StarSymbol"/>
              <a:buChar char="●"/>
              <a:defRPr sz="1800" b="0" i="0" u="none" strike="noStrike" cap="none">
                <a:latin typeface="Arial"/>
                <a:ea typeface="Arial"/>
                <a:cs typeface="Arial"/>
              </a:defRPr>
            </a:lvl3pPr>
            <a:lvl4pPr marL="0" marR="0" lvl="3" indent="0">
              <a:lnSpc>
                <a:spcPct val="100000"/>
              </a:lnSpc>
              <a:spcBef>
                <a:spcPts val="0"/>
              </a:spcBef>
              <a:spcAft>
                <a:spcPts val="0"/>
              </a:spcAft>
              <a:buSzPts val="809"/>
              <a:buFont typeface="StarSymbol"/>
              <a:buChar char="●"/>
              <a:defRPr sz="1800" b="0" i="0" u="none" strike="noStrike" cap="none">
                <a:latin typeface="Arial"/>
                <a:ea typeface="Arial"/>
                <a:cs typeface="Arial"/>
              </a:defRPr>
            </a:lvl4pPr>
            <a:lvl5pPr marL="0" marR="0" lvl="4" indent="0">
              <a:lnSpc>
                <a:spcPct val="100000"/>
              </a:lnSpc>
              <a:spcBef>
                <a:spcPts val="0"/>
              </a:spcBef>
              <a:spcAft>
                <a:spcPts val="0"/>
              </a:spcAft>
              <a:buSzPts val="809"/>
              <a:buFont typeface="StarSymbol"/>
              <a:buChar char="●"/>
              <a:defRPr sz="1800" b="0" i="0" u="none" strike="noStrike" cap="none">
                <a:latin typeface="Arial"/>
                <a:ea typeface="Arial"/>
                <a:cs typeface="Arial"/>
              </a:defRPr>
            </a:lvl5pPr>
            <a:lvl6pPr marL="0" marR="0" lvl="5" indent="0">
              <a:lnSpc>
                <a:spcPct val="100000"/>
              </a:lnSpc>
              <a:spcBef>
                <a:spcPts val="0"/>
              </a:spcBef>
              <a:spcAft>
                <a:spcPts val="0"/>
              </a:spcAft>
              <a:buSzPts val="809"/>
              <a:buFont typeface="StarSymbol"/>
              <a:buChar char="●"/>
              <a:defRPr sz="1800" b="0" i="0" u="none" strike="noStrike" cap="none">
                <a:latin typeface="Arial"/>
                <a:ea typeface="Arial"/>
                <a:cs typeface="Arial"/>
              </a:defRPr>
            </a:lvl6pPr>
            <a:lvl7pPr marL="0" marR="0" lvl="6" indent="0">
              <a:lnSpc>
                <a:spcPct val="100000"/>
              </a:lnSpc>
              <a:spcBef>
                <a:spcPts val="0"/>
              </a:spcBef>
              <a:spcAft>
                <a:spcPts val="0"/>
              </a:spcAft>
              <a:buSzPts val="809"/>
              <a:buFont typeface="StarSymbol"/>
              <a:buChar char="●"/>
              <a:defRPr sz="1800" b="0" i="0" u="none" strike="noStrike" cap="none">
                <a:latin typeface="Arial"/>
                <a:ea typeface="Arial"/>
                <a:cs typeface="Arial"/>
              </a:defRPr>
            </a:lvl7pPr>
            <a:lvl8pPr marL="0" marR="0" lvl="7" indent="0">
              <a:lnSpc>
                <a:spcPct val="100000"/>
              </a:lnSpc>
              <a:spcBef>
                <a:spcPts val="0"/>
              </a:spcBef>
              <a:spcAft>
                <a:spcPts val="0"/>
              </a:spcAft>
              <a:buSzPts val="809"/>
              <a:buFont typeface="StarSymbol"/>
              <a:buChar char="●"/>
              <a:defRPr sz="1800" b="0" i="0" u="none" strike="noStrike" cap="none">
                <a:latin typeface="Arial"/>
                <a:ea typeface="Arial"/>
                <a:cs typeface="Arial"/>
              </a:defRPr>
            </a:lvl8pPr>
            <a:lvl9pPr marL="0" marR="0" lvl="8" indent="0">
              <a:lnSpc>
                <a:spcPct val="100000"/>
              </a:lnSpc>
              <a:spcBef>
                <a:spcPts val="0"/>
              </a:spcBef>
              <a:spcAft>
                <a:spcPts val="0"/>
              </a:spcAft>
              <a:buSzPts val="809"/>
              <a:buFont typeface="StarSymbol"/>
              <a:buChar char="●"/>
              <a:defRPr sz="1800" b="0" i="0" u="none" strike="noStrike" cap="none">
                <a:latin typeface="Arial"/>
                <a:ea typeface="Arial"/>
                <a:cs typeface="Arial"/>
              </a:defRPr>
            </a:lvl9pPr>
          </a:lstStyle>
          <a:p>
            <a:endParaRPr/>
          </a:p>
        </p:txBody>
      </p:sp>
      <p:sp>
        <p:nvSpPr>
          <p:cNvPr id="53" name="Shape 53"/>
          <p:cNvSpPr txBox="1"/>
          <p:nvPr/>
        </p:nvSpPr>
        <p:spPr>
          <a:xfrm>
            <a:off x="432000" y="1152000"/>
            <a:ext cx="8424005" cy="5256003"/>
          </a:xfrm>
          <a:prstGeom prst="rect">
            <a:avLst/>
          </a:prstGeom>
          <a:blipFill>
            <a:blip r:embed="rId2"/>
            <a:stretch/>
          </a:blipFill>
          <a:ln w="0">
            <a:noFill/>
            <a:headEnd type="none"/>
            <a:tailEnd type="none"/>
          </a:ln>
        </p:spPr>
        <p:txBody>
          <a:bodyPr lIns="90000" tIns="45000" rIns="90000" bIns="45000" anchor="ctr" anchorCtr="1">
            <a:noAutofit/>
          </a:bodyPr>
          <a:lstStyle/>
          <a:p>
            <a:pPr marL="0" marR="0" indent="0" algn="ctr">
              <a:lnSpc>
                <a:spcPct val="100000"/>
              </a:lnSpc>
              <a:spcBef>
                <a:spcPts val="0"/>
              </a:spcBef>
              <a:spcAft>
                <a:spcPts val="0"/>
              </a:spcAft>
            </a:pPr>
            <a:endParaRPr sz="1800" b="0" i="0" u="none" strike="noStrike" cap="none">
              <a:latin typeface="Arial"/>
              <a:ea typeface="Arial"/>
              <a:cs typeface="Arial"/>
            </a:endParaRPr>
          </a:p>
        </p:txBody>
      </p:sp>
    </p:spTree>
  </p:cSld>
  <p:clrMapOvr>
    <a:masterClrMapping/>
  </p:clrMapOvr>
</p:sld>
</file>

<file path=ppt/theme/theme1.xml><?xml version="1.0" encoding="utf-8"?>
<a:theme xmlns:a="http://schemas.openxmlformats.org/drawingml/2006/main" name="Заголовок и объект">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XO Oriel"/>
        <a:ea typeface=""/>
        <a:cs typeface=""/>
      </a:majorFont>
      <a:minorFont>
        <a:latin typeface="XO Oriel"/>
        <a:ea typeface=""/>
        <a:cs typeface=""/>
      </a:minorFont>
    </a:fontScheme>
    <a:fmtScheme name="Office">
      <a:fillStyleLst>
        <a:solidFill>
          <a:schemeClr val="phClr"/>
        </a:solidFill>
        <a:gradFill>
          <a:gsLst>
            <a:gs pos="0">
              <a:schemeClr val="phClr">
                <a:tint val="50000"/>
                <a:satMod val="300000"/>
              </a:schemeClr>
            </a:gs>
            <a:gs pos="35000">
              <a:schemeClr val="phClr">
                <a:tint val="63000"/>
                <a:satMod val="300000"/>
              </a:schemeClr>
            </a:gs>
            <a:gs pos="100000">
              <a:schemeClr val="phClr">
                <a:tint val="85000"/>
                <a:satMod val="350000"/>
              </a:schemeClr>
            </a:gs>
          </a:gsLst>
        </a:gradFill>
        <a:gradFill>
          <a:gsLst>
            <a:gs pos="0">
              <a:schemeClr val="phClr">
                <a:shade val="51000"/>
                <a:satMod val="130000"/>
              </a:schemeClr>
            </a:gs>
            <a:gs pos="80000">
              <a:schemeClr val="phClr">
                <a:shade val="93000"/>
                <a:satMod val="130000"/>
              </a:schemeClr>
            </a:gs>
            <a:gs pos="100000">
              <a:schemeClr val="phClr">
                <a:shade val="94000"/>
                <a:satMod val="135000"/>
              </a:schemeClr>
            </a:gs>
          </a:gsLst>
        </a:gradFill>
      </a:fillStyleLst>
      <a:lnStyleLst>
        <a:ln w="6350">
          <a:solidFill>
            <a:schemeClr val="phClr">
              <a:shade val="95000"/>
              <a:satMod val="105000"/>
            </a:schemeClr>
          </a:solidFill>
          <a:prstDash val="solid"/>
        </a:ln>
        <a:ln w="12700">
          <a:solidFill>
            <a:schemeClr val="phClr"/>
          </a:solidFill>
          <a:prstDash val="solid"/>
        </a:ln>
        <a:ln w="19050">
          <a:solidFill>
            <a:schemeClr val="phClr"/>
          </a:solidFill>
          <a:prstDash val="solid"/>
        </a:ln>
      </a:lnStyleLst>
      <a:effectStyleLst>
        <a:effectStyle>
          <a:effectLst>
            <a:outerShdw>
              <a:srgbClr val="000000">
                <a:alpha val="38000"/>
              </a:srgbClr>
            </a:outerShdw>
          </a:effectLst>
        </a:effectStyle>
        <a:effectStyle>
          <a:effectLst>
            <a:outerShdw>
              <a:srgbClr val="000000">
                <a:alpha val="35000"/>
              </a:srgbClr>
            </a:outerShdw>
          </a:effectLst>
        </a:effectStyle>
        <a:effectStyle>
          <a:effectLst>
            <a:outerShdw>
              <a:srgbClr val="000000">
                <a:alpha val="35000"/>
              </a:srgbClr>
            </a:outerShdw>
          </a:effectLst>
        </a:effectStyle>
      </a:effectStyleLst>
      <a:bgFillStyleLst>
        <a:solidFill>
          <a:schemeClr val="phClr"/>
        </a:solidFill>
        <a:gradFill>
          <a:gsLst>
            <a:gs pos="0">
              <a:schemeClr val="phClr">
                <a:tint val="60000"/>
                <a:satMod val="350000"/>
              </a:schemeClr>
            </a:gs>
            <a:gs pos="40000">
              <a:schemeClr val="phClr">
                <a:tint val="55000"/>
                <a:shade val="99000"/>
                <a:satMod val="350000"/>
              </a:schemeClr>
            </a:gs>
            <a:gs pos="100000">
              <a:schemeClr val="phClr">
                <a:shade val="20000"/>
                <a:satMod val="255000"/>
              </a:schemeClr>
            </a:gs>
          </a:gsLst>
        </a:gradFill>
        <a:gradFill>
          <a:gsLst>
            <a:gs pos="0">
              <a:schemeClr val="phClr">
                <a:tint val="20000"/>
                <a:satMod val="300000"/>
              </a:schemeClr>
            </a:gs>
            <a:gs pos="100000">
              <a:schemeClr val="phClr">
                <a:shade val="30000"/>
                <a:satMod val="200000"/>
              </a:schemeClr>
            </a:gs>
          </a:gsLst>
        </a:gradFill>
      </a:bgFillStyleLst>
    </a:fmtScheme>
  </a:themeElements>
  <a:objectDefaults/>
  <a:extraClrSchemeLst/>
</a:theme>
</file>

<file path=ppt/theme/theme2.xml><?xml version="1.0" encoding="utf-8"?>
<a:theme xmlns:a="http://schemas.openxmlformats.org/drawingml/2006/main" name="Титульный слайд">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XO Oriel"/>
        <a:ea typeface=""/>
        <a:cs typeface=""/>
      </a:majorFont>
      <a:minorFont>
        <a:latin typeface="XO Oriel"/>
        <a:ea typeface=""/>
        <a:cs typeface=""/>
      </a:minorFont>
    </a:fontScheme>
    <a:fmtScheme name="Office">
      <a:fillStyleLst>
        <a:solidFill>
          <a:schemeClr val="phClr"/>
        </a:solidFill>
        <a:gradFill>
          <a:gsLst>
            <a:gs pos="0">
              <a:schemeClr val="phClr">
                <a:tint val="50000"/>
                <a:satMod val="300000"/>
              </a:schemeClr>
            </a:gs>
            <a:gs pos="35000">
              <a:schemeClr val="phClr">
                <a:tint val="63000"/>
                <a:satMod val="300000"/>
              </a:schemeClr>
            </a:gs>
            <a:gs pos="100000">
              <a:schemeClr val="phClr">
                <a:tint val="85000"/>
                <a:satMod val="350000"/>
              </a:schemeClr>
            </a:gs>
          </a:gsLst>
        </a:gradFill>
        <a:gradFill>
          <a:gsLst>
            <a:gs pos="0">
              <a:schemeClr val="phClr">
                <a:shade val="51000"/>
                <a:satMod val="130000"/>
              </a:schemeClr>
            </a:gs>
            <a:gs pos="80000">
              <a:schemeClr val="phClr">
                <a:shade val="93000"/>
                <a:satMod val="130000"/>
              </a:schemeClr>
            </a:gs>
            <a:gs pos="100000">
              <a:schemeClr val="phClr">
                <a:shade val="94000"/>
                <a:satMod val="135000"/>
              </a:schemeClr>
            </a:gs>
          </a:gsLst>
        </a:gradFill>
      </a:fillStyleLst>
      <a:lnStyleLst>
        <a:ln w="6350">
          <a:solidFill>
            <a:schemeClr val="phClr">
              <a:shade val="95000"/>
              <a:satMod val="105000"/>
            </a:schemeClr>
          </a:solidFill>
          <a:prstDash val="solid"/>
        </a:ln>
        <a:ln w="12700">
          <a:solidFill>
            <a:schemeClr val="phClr"/>
          </a:solidFill>
          <a:prstDash val="solid"/>
        </a:ln>
        <a:ln w="19050">
          <a:solidFill>
            <a:schemeClr val="phClr"/>
          </a:solidFill>
          <a:prstDash val="solid"/>
        </a:ln>
      </a:lnStyleLst>
      <a:effectStyleLst>
        <a:effectStyle>
          <a:effectLst>
            <a:outerShdw>
              <a:srgbClr val="000000">
                <a:alpha val="38000"/>
              </a:srgbClr>
            </a:outerShdw>
          </a:effectLst>
        </a:effectStyle>
        <a:effectStyle>
          <a:effectLst>
            <a:outerShdw>
              <a:srgbClr val="000000">
                <a:alpha val="35000"/>
              </a:srgbClr>
            </a:outerShdw>
          </a:effectLst>
        </a:effectStyle>
        <a:effectStyle>
          <a:effectLst>
            <a:outerShdw>
              <a:srgbClr val="000000">
                <a:alpha val="35000"/>
              </a:srgbClr>
            </a:outerShdw>
          </a:effectLst>
        </a:effectStyle>
      </a:effectStyleLst>
      <a:bgFillStyleLst>
        <a:solidFill>
          <a:schemeClr val="phClr"/>
        </a:solidFill>
        <a:gradFill>
          <a:gsLst>
            <a:gs pos="0">
              <a:schemeClr val="phClr">
                <a:tint val="60000"/>
                <a:satMod val="350000"/>
              </a:schemeClr>
            </a:gs>
            <a:gs pos="40000">
              <a:schemeClr val="phClr">
                <a:tint val="55000"/>
                <a:shade val="99000"/>
                <a:satMod val="350000"/>
              </a:schemeClr>
            </a:gs>
            <a:gs pos="100000">
              <a:schemeClr val="phClr">
                <a:shade val="20000"/>
                <a:satMod val="255000"/>
              </a:schemeClr>
            </a:gs>
          </a:gsLst>
        </a:gradFill>
        <a:gradFill>
          <a:gsLst>
            <a:gs pos="0">
              <a:schemeClr val="phClr">
                <a:tint val="20000"/>
                <a:satMod val="300000"/>
              </a:schemeClr>
            </a:gs>
            <a:gs pos="100000">
              <a:schemeClr val="phClr">
                <a:shade val="30000"/>
                <a:satMod val="200000"/>
              </a:schemeClr>
            </a:gs>
          </a:gsLst>
        </a:gradFill>
      </a:bgFillStyleLst>
    </a:fmtScheme>
  </a:themeElements>
  <a:objectDefaults/>
  <a:extraClrSchemeLst/>
</a:theme>
</file>

<file path=ppt/theme/theme3.xml><?xml version="1.0" encoding="utf-8"?>
<a:theme xmlns:a="http://schemas.openxmlformats.org/drawingml/2006/main" name="Только заголовок">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XO Oriel"/>
        <a:ea typeface=""/>
        <a:cs typeface=""/>
      </a:majorFont>
      <a:minorFont>
        <a:latin typeface="XO Oriel"/>
        <a:ea typeface=""/>
        <a:cs typeface=""/>
      </a:minorFont>
    </a:fontScheme>
    <a:fmtScheme name="Office">
      <a:fillStyleLst>
        <a:solidFill>
          <a:schemeClr val="phClr"/>
        </a:solidFill>
        <a:gradFill>
          <a:gsLst>
            <a:gs pos="0">
              <a:schemeClr val="phClr">
                <a:tint val="50000"/>
                <a:satMod val="300000"/>
              </a:schemeClr>
            </a:gs>
            <a:gs pos="35000">
              <a:schemeClr val="phClr">
                <a:tint val="63000"/>
                <a:satMod val="300000"/>
              </a:schemeClr>
            </a:gs>
            <a:gs pos="100000">
              <a:schemeClr val="phClr">
                <a:tint val="85000"/>
                <a:satMod val="350000"/>
              </a:schemeClr>
            </a:gs>
          </a:gsLst>
        </a:gradFill>
        <a:gradFill>
          <a:gsLst>
            <a:gs pos="0">
              <a:schemeClr val="phClr">
                <a:shade val="51000"/>
                <a:satMod val="130000"/>
              </a:schemeClr>
            </a:gs>
            <a:gs pos="80000">
              <a:schemeClr val="phClr">
                <a:shade val="93000"/>
                <a:satMod val="130000"/>
              </a:schemeClr>
            </a:gs>
            <a:gs pos="100000">
              <a:schemeClr val="phClr">
                <a:shade val="94000"/>
                <a:satMod val="135000"/>
              </a:schemeClr>
            </a:gs>
          </a:gsLst>
        </a:gradFill>
      </a:fillStyleLst>
      <a:lnStyleLst>
        <a:ln w="6350">
          <a:solidFill>
            <a:schemeClr val="phClr">
              <a:shade val="95000"/>
              <a:satMod val="105000"/>
            </a:schemeClr>
          </a:solidFill>
          <a:prstDash val="solid"/>
        </a:ln>
        <a:ln w="12700">
          <a:solidFill>
            <a:schemeClr val="phClr"/>
          </a:solidFill>
          <a:prstDash val="solid"/>
        </a:ln>
        <a:ln w="19050">
          <a:solidFill>
            <a:schemeClr val="phClr"/>
          </a:solidFill>
          <a:prstDash val="solid"/>
        </a:ln>
      </a:lnStyleLst>
      <a:effectStyleLst>
        <a:effectStyle>
          <a:effectLst>
            <a:outerShdw>
              <a:srgbClr val="000000">
                <a:alpha val="38000"/>
              </a:srgbClr>
            </a:outerShdw>
          </a:effectLst>
        </a:effectStyle>
        <a:effectStyle>
          <a:effectLst>
            <a:outerShdw>
              <a:srgbClr val="000000">
                <a:alpha val="35000"/>
              </a:srgbClr>
            </a:outerShdw>
          </a:effectLst>
        </a:effectStyle>
        <a:effectStyle>
          <a:effectLst>
            <a:outerShdw>
              <a:srgbClr val="000000">
                <a:alpha val="35000"/>
              </a:srgbClr>
            </a:outerShdw>
          </a:effectLst>
        </a:effectStyle>
      </a:effectStyleLst>
      <a:bgFillStyleLst>
        <a:solidFill>
          <a:schemeClr val="phClr"/>
        </a:solidFill>
        <a:gradFill>
          <a:gsLst>
            <a:gs pos="0">
              <a:schemeClr val="phClr">
                <a:tint val="60000"/>
                <a:satMod val="350000"/>
              </a:schemeClr>
            </a:gs>
            <a:gs pos="40000">
              <a:schemeClr val="phClr">
                <a:tint val="55000"/>
                <a:shade val="99000"/>
                <a:satMod val="350000"/>
              </a:schemeClr>
            </a:gs>
            <a:gs pos="100000">
              <a:schemeClr val="phClr">
                <a:shade val="20000"/>
                <a:satMod val="255000"/>
              </a:schemeClr>
            </a:gs>
          </a:gsLst>
        </a:gradFill>
        <a:gradFill>
          <a:gsLst>
            <a:gs pos="0">
              <a:schemeClr val="phClr">
                <a:tint val="20000"/>
                <a:satMod val="300000"/>
              </a:schemeClr>
            </a:gs>
            <a:gs pos="100000">
              <a:schemeClr val="phClr">
                <a:shade val="30000"/>
                <a:satMod val="200000"/>
              </a:schemeClr>
            </a:gs>
          </a:gsLs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Normal.dotm</Template>
  <TotalTime>28</TotalTime>
  <Words>2755</Words>
  <Application>MyOffice-CoreFramework-Windows/36</Application>
  <DocSecurity>0</DocSecurity>
  <PresentationFormat>Экран (4:3)</PresentationFormat>
  <Paragraphs>182</Paragraphs>
  <Slides>38</Slides>
  <Notes>0</Notes>
  <HiddenSlides>0</HiddenSlides>
  <MMClips>0</MMClips>
  <ScaleCrop>false</ScaleCrop>
  <HeadingPairs>
    <vt:vector size="4" baseType="variant">
      <vt:variant>
        <vt:lpstr>Тема</vt:lpstr>
      </vt:variant>
      <vt:variant>
        <vt:i4>3</vt:i4>
      </vt:variant>
      <vt:variant>
        <vt:lpstr>Заголовки слайдов</vt:lpstr>
      </vt:variant>
      <vt:variant>
        <vt:i4>38</vt:i4>
      </vt:variant>
    </vt:vector>
  </HeadingPairs>
  <TitlesOfParts>
    <vt:vector size="41" baseType="lpstr">
      <vt:lpstr>Заголовок и объект</vt:lpstr>
      <vt:lpstr>Титульный слайд</vt:lpstr>
      <vt:lpstr>Только заголовок</vt:lpstr>
      <vt:lpstr>   </vt:lpstr>
      <vt:lpstr>Информационные системы</vt:lpstr>
      <vt:lpstr>Информационные системы</vt:lpstr>
      <vt:lpstr>Современные информационные системы</vt:lpstr>
      <vt:lpstr>АСУ СС</vt:lpstr>
      <vt:lpstr>АСУ СС</vt:lpstr>
      <vt:lpstr>ДИСПАРК</vt:lpstr>
      <vt:lpstr>ДИСКОР</vt:lpstr>
      <vt:lpstr>ДИСКОР</vt:lpstr>
      <vt:lpstr>ДИСКОН</vt:lpstr>
      <vt:lpstr>Объединение  потоков </vt:lpstr>
      <vt:lpstr>Автоматизированные рабочие места </vt:lpstr>
      <vt:lpstr>Автоматизированные рабочие места</vt:lpstr>
      <vt:lpstr>Автоматизированные рабочие места</vt:lpstr>
      <vt:lpstr>Подключение информационных систем</vt:lpstr>
      <vt:lpstr>Подключение информационных систем</vt:lpstr>
      <vt:lpstr>Перевозочный процесс</vt:lpstr>
      <vt:lpstr>Эксплуатационная работа </vt:lpstr>
      <vt:lpstr>Оперативное планирование</vt:lpstr>
      <vt:lpstr>Задачи оперативного планирования</vt:lpstr>
      <vt:lpstr>Прогнозирование поездопотоков</vt:lpstr>
      <vt:lpstr>План формирования поездов</vt:lpstr>
      <vt:lpstr>План формирования поездов</vt:lpstr>
      <vt:lpstr>Учет выполнения плана формирования поездов</vt:lpstr>
      <vt:lpstr>Нарушениями плана формирования поездов:</vt:lpstr>
      <vt:lpstr>Причины нарушений плана формирования поездов</vt:lpstr>
      <vt:lpstr>Оперативное планирование поездной и грузовой работы</vt:lpstr>
      <vt:lpstr>Оперативное планирование поездной и грузовой работы</vt:lpstr>
      <vt:lpstr>Оперативное планирование поездной и грузовой работы</vt:lpstr>
      <vt:lpstr>Структура АСУЖТ</vt:lpstr>
      <vt:lpstr>Комплекс информационных технологий управления перевозочным процессом.</vt:lpstr>
      <vt:lpstr>Основные функции управления</vt:lpstr>
      <vt:lpstr>Основные функции управления</vt:lpstr>
      <vt:lpstr>Информационные технологии</vt:lpstr>
      <vt:lpstr>Комплекс информационных технологий управления инфраструктурой железнодорожного транспорта.</vt:lpstr>
      <vt:lpstr>Циклы технологических процессов</vt:lpstr>
      <vt:lpstr>Контрольные вопросы:</vt:lpstr>
      <vt:lpstr>СПАСИБО  ЗА  ВНИМАНИЕ!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Информационно-управляющие системы в управлении движением на железнодорожном транспорте</dc:title>
  <dc:creator>пользователь</dc:creator>
  <cp:lastModifiedBy>пользователь</cp:lastModifiedBy>
  <cp:revision>3</cp:revision>
  <dcterms:created xsi:type="dcterms:W3CDTF">2025-04-06T13:19:19Z</dcterms:created>
  <dcterms:modified xsi:type="dcterms:W3CDTF">2025-12-16T15:16:54Z</dcterms:modified>
</cp:coreProperties>
</file>