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3" r:id="rId26"/>
    <p:sldId id="285" r:id="rId27"/>
    <p:sldId id="28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D6FC65-78A1-4358-903F-F84886C35A18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DA2B4-0A36-4CB2-AA6C-0D50EFDC4A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8DA2B4-0A36-4CB2-AA6C-0D50EFDC4A6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4357694"/>
            <a:ext cx="6357982" cy="125253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Лекция 5 тема 2.3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71547"/>
            <a:ext cx="7958166" cy="2500330"/>
          </a:xfrm>
        </p:spPr>
        <p:txBody>
          <a:bodyPr>
            <a:normAutofit/>
          </a:bodyPr>
          <a:lstStyle/>
          <a:p>
            <a:r>
              <a:rPr lang="ru-RU" b="1" dirty="0" smtClean="0"/>
              <a:t>Программное </a:t>
            </a:r>
            <a:r>
              <a:rPr lang="ru-RU" b="1" dirty="0" smtClean="0"/>
              <a:t>обеспечение АСУЖТ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Операционная система (ОС)</a:t>
            </a:r>
            <a:r>
              <a:rPr lang="ru-RU" dirty="0" smtClean="0"/>
              <a:t> - это программа, которая обеспечивает возможность рационального использования оборудования компьютера удобным для пользователя образом.</a:t>
            </a:r>
          </a:p>
          <a:p>
            <a:r>
              <a:rPr lang="ru-RU" dirty="0" smtClean="0"/>
              <a:t>Основные функции ОС:</a:t>
            </a:r>
          </a:p>
          <a:p>
            <a:r>
              <a:rPr lang="ru-RU" dirty="0" smtClean="0"/>
              <a:t>1 планирование работы процессора;</a:t>
            </a:r>
          </a:p>
          <a:p>
            <a:r>
              <a:rPr lang="ru-RU" dirty="0" smtClean="0"/>
              <a:t>2 распределение и защита памяти;</a:t>
            </a:r>
          </a:p>
          <a:p>
            <a:r>
              <a:rPr lang="ru-RU" dirty="0" smtClean="0"/>
              <a:t>3 управление периферийными устройствами(или устройствами ввода/вывода);</a:t>
            </a:r>
          </a:p>
          <a:p>
            <a:r>
              <a:rPr lang="ru-RU" dirty="0" smtClean="0"/>
              <a:t>4 обработка внутренних и внешних прерываний;</a:t>
            </a:r>
          </a:p>
          <a:p>
            <a:r>
              <a:rPr lang="ru-RU" dirty="0" smtClean="0"/>
              <a:t>5 управление данными и библиотеками программ;</a:t>
            </a:r>
          </a:p>
          <a:p>
            <a:r>
              <a:rPr lang="ru-RU" dirty="0" smtClean="0"/>
              <a:t>6 загрузка и выполнение прикладных программ;</a:t>
            </a:r>
          </a:p>
          <a:p>
            <a:r>
              <a:rPr lang="ru-RU" dirty="0" smtClean="0"/>
              <a:t>7 интерфейс с пользователем.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Операционные системы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Базовая ОС имеет следующие модули:</a:t>
            </a:r>
          </a:p>
          <a:p>
            <a:r>
              <a:rPr lang="ru-RU" dirty="0" smtClean="0"/>
              <a:t>1 модуль генерации системы, обеспечивающий настройку системы;</a:t>
            </a:r>
          </a:p>
          <a:p>
            <a:r>
              <a:rPr lang="ru-RU" dirty="0" smtClean="0"/>
              <a:t>2 резидентный монитор, посредством которого пользователь вызывает программы в ОС;</a:t>
            </a:r>
          </a:p>
          <a:p>
            <a:r>
              <a:rPr lang="ru-RU" dirty="0" smtClean="0"/>
              <a:t>3 редактор текста;</a:t>
            </a:r>
          </a:p>
          <a:p>
            <a:r>
              <a:rPr lang="ru-RU" dirty="0" smtClean="0"/>
              <a:t>4 ассемблер, перемещающий загрузчики;</a:t>
            </a:r>
          </a:p>
          <a:p>
            <a:r>
              <a:rPr lang="ru-RU" dirty="0" smtClean="0"/>
              <a:t>5 система управления вводом/выводом(это набор драйверов);</a:t>
            </a:r>
          </a:p>
          <a:p>
            <a:r>
              <a:rPr lang="ru-RU" dirty="0" smtClean="0"/>
              <a:t>6 программа отладки и диагностики и возможно транслятор одного из языков высокого уровня.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Базовая оперативная система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Однозадачная операционная система</a:t>
            </a:r>
            <a:r>
              <a:rPr lang="ru-RU" dirty="0" smtClean="0"/>
              <a:t> (ОС) реализует пакетный режим выполнения программ. Например, MS-DOS.</a:t>
            </a:r>
          </a:p>
          <a:p>
            <a:r>
              <a:rPr lang="ru-RU" b="1" dirty="0" smtClean="0"/>
              <a:t>Многозадачная ОС</a:t>
            </a:r>
            <a:r>
              <a:rPr lang="ru-RU" dirty="0" smtClean="0"/>
              <a:t> реализует мультипрограммный режим в одно- и двухпроцессорной вычислительной системе, кроме этого обеспечивает синхронизацию задач, организацию контрольных точек и т.д. Например, </a:t>
            </a:r>
            <a:r>
              <a:rPr lang="ru-RU" dirty="0" err="1" smtClean="0"/>
              <a:t>Unix</a:t>
            </a:r>
            <a:r>
              <a:rPr lang="ru-RU" dirty="0" smtClean="0"/>
              <a:t>, OS/2, </a:t>
            </a:r>
            <a:r>
              <a:rPr lang="ru-RU" dirty="0" err="1" smtClean="0"/>
              <a:t>Windows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Мультипроцессорная ОС</a:t>
            </a:r>
            <a:r>
              <a:rPr lang="ru-RU" dirty="0" smtClean="0"/>
              <a:t> обеспечивает обработку задачи несколькими процессорами, работающими на общую оперативную память и сеть внешних устройств, причем имеются функции многозадачной ОС.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Оперативные системы бывают: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7683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Математическое обеспечение АСУ – это совокупность экономико-математических моделей, математических методов и алгоритмов для решения задач и обработки информации с помощью вычислительной техники.</a:t>
            </a:r>
          </a:p>
          <a:p>
            <a:pPr algn="just"/>
            <a:r>
              <a:rPr lang="ru-RU" dirty="0" smtClean="0"/>
              <a:t>К математическому обеспечению АСУ предъявляют следующие основные требования:</a:t>
            </a:r>
          </a:p>
          <a:p>
            <a:pPr algn="just"/>
            <a:r>
              <a:rPr lang="ru-RU" dirty="0" smtClean="0"/>
              <a:t>- соответствие используемых математических моделей технико-экономическому содержанию задач учета, планирования и управления;</a:t>
            </a:r>
          </a:p>
          <a:p>
            <a:pPr algn="just"/>
            <a:r>
              <a:rPr lang="ru-RU" dirty="0" smtClean="0"/>
              <a:t>- совместимость математического обеспечения подсистем АСУ разных уровней и различного функционального назначения;</a:t>
            </a:r>
          </a:p>
          <a:p>
            <a:pPr algn="just"/>
            <a:r>
              <a:rPr lang="ru-RU" dirty="0" smtClean="0"/>
              <a:t>- модульность построения алгоритмов решения задач, типовой модуль должны характеризовать повторяемость применения и стандартность; - однотипность моделей, методов, алгоритмов решения однородных комплексов задач на различных уровнях управления;</a:t>
            </a:r>
          </a:p>
          <a:p>
            <a:pPr algn="just"/>
            <a:r>
              <a:rPr lang="ru-RU" dirty="0" smtClean="0"/>
              <a:t>- гибкость алгоритмов решения однородных задач на всех уровнях управления и во всех подсистемах.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 и назначение математического и программного обеспечения АСУЖТ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		В состав собственно математического обеспечения входят:</a:t>
            </a:r>
          </a:p>
          <a:p>
            <a:pPr>
              <a:buNone/>
            </a:pPr>
            <a:r>
              <a:rPr lang="ru-RU" dirty="0" smtClean="0"/>
              <a:t>		- экономико-математические модели и алгоритмы решения задач всех функциональных подсистем АСУ;</a:t>
            </a:r>
          </a:p>
          <a:p>
            <a:pPr>
              <a:buNone/>
            </a:pPr>
            <a:r>
              <a:rPr lang="ru-RU" dirty="0" smtClean="0"/>
              <a:t>		- стандартные методы и алгоритмы решения информационно-логических, экономико-статистических, оптимизационных задач, задач исследования операций, статистического анализа, операций с матрицами, векторами и т.п.;</a:t>
            </a:r>
          </a:p>
          <a:p>
            <a:pPr>
              <a:buNone/>
            </a:pPr>
            <a:r>
              <a:rPr lang="ru-RU" dirty="0" smtClean="0"/>
              <a:t>		- типовые модели и методы обслуживания АБД, алгоритмы анализа и синтеза данных;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 и назначение математического и программного обеспечения АСУЖТ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- типовые модели и алгоритмы запросно-ориентированной системы для обслуживания автоматизированных банков данных;</a:t>
            </a:r>
          </a:p>
          <a:p>
            <a:pPr algn="just"/>
            <a:r>
              <a:rPr lang="ru-RU" dirty="0" smtClean="0"/>
              <a:t>- методы и алгоритмы защиты массивов информации от искажений и несанкционированного доступа к данным;</a:t>
            </a:r>
          </a:p>
          <a:p>
            <a:pPr algn="just"/>
            <a:r>
              <a:rPr lang="ru-RU" dirty="0" smtClean="0"/>
              <a:t>- методы кодирования технико-экономической информации.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Состав и назначение математического и программного обеспечения АСУЖТ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048272"/>
          </a:xfrm>
        </p:spPr>
        <p:txBody>
          <a:bodyPr>
            <a:normAutofit fontScale="85000" lnSpcReduction="20000"/>
          </a:bodyPr>
          <a:lstStyle/>
          <a:p>
            <a:r>
              <a:rPr lang="ru-RU" b="1" i="1" dirty="0" smtClean="0"/>
              <a:t>Программное обеспечение АСУ – это совокупность машинных программ для реализации целей и задач АСУ и нормального функционирования ее КТС. Оно должно обеспечивать:</a:t>
            </a:r>
            <a:endParaRPr lang="ru-RU" dirty="0" smtClean="0"/>
          </a:p>
          <a:p>
            <a:r>
              <a:rPr lang="ru-RU" dirty="0" smtClean="0"/>
              <a:t>-решение в автоматизированном режиме всех задач функциональных подсистем АСУ;</a:t>
            </a:r>
          </a:p>
          <a:p>
            <a:r>
              <a:rPr lang="ru-RU" dirty="0" smtClean="0"/>
              <a:t>- совместимость функционирования одноименных подсистем разных ступеней АСУ и сопрягаемых подсистем одного уровня;</a:t>
            </a:r>
          </a:p>
          <a:p>
            <a:r>
              <a:rPr lang="ru-RU" dirty="0" smtClean="0"/>
              <a:t>- повышение эффективности использования ЭВМ и других технических средств АСУ вследствие автоматизации процесса управления прохождением задач и работой различных технических устройств;</a:t>
            </a:r>
          </a:p>
          <a:p>
            <a:r>
              <a:rPr lang="ru-RU" dirty="0" smtClean="0"/>
              <a:t>- сокращение сроков и трудоемкости разработки и отладки машинных программ;</a:t>
            </a:r>
          </a:p>
          <a:p>
            <a:r>
              <a:rPr lang="ru-RU" dirty="0" smtClean="0"/>
              <a:t>- автоматизацию процедур пользования АБД в запросно-ответном режиме.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Программное обеспечение АСУЖТ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Значение программного обеспечения определяется тем, что в конечном итоге вся информация в информационных системах обрабатывается по разработанным программам. Следовательно, уровень развития и возможности зависят от программного аппарата системы. При высоком уровне разработки программного обеспечения достигаются минимальные затраты времени на решение задач, наиболее полная загрузка всех устройств ЭВМ, сокращается время и трудоемкость составления и отладки машинных программ.</a:t>
            </a:r>
          </a:p>
          <a:p>
            <a:pPr algn="just"/>
            <a:r>
              <a:rPr lang="ru-RU" dirty="0" smtClean="0"/>
              <a:t>Доля трудовых затрат на разработку программного обеспечения в общем объеме работ по созданию информационных систем составляет 60–70 %. В развитых системах стоимость его разработки в 2–3 раза превышает затраты на приобретение технических средств. Высокая стоимость разработки программного обеспечения АСУ связана прежде всего со спецификой программирования решения задач и с техническими возможностями применяемых ЭВМ.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Программное обеспечение АСУЖТ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Подготовка задачи для решения на ЭВМ является весьма сложной и включает ряд этапов:</a:t>
            </a:r>
          </a:p>
          <a:p>
            <a:pPr algn="just"/>
            <a:r>
              <a:rPr lang="ru-RU" dirty="0" smtClean="0"/>
              <a:t>- строгую математическую постановку задачи;</a:t>
            </a:r>
          </a:p>
          <a:p>
            <a:pPr algn="just"/>
            <a:r>
              <a:rPr lang="ru-RU" dirty="0" smtClean="0"/>
              <a:t>- определение объемов и формы представления исходных, промежуточных и результативных данных;</a:t>
            </a:r>
          </a:p>
          <a:p>
            <a:pPr algn="just"/>
            <a:r>
              <a:rPr lang="ru-RU" dirty="0" smtClean="0"/>
              <a:t>- разработку (или применение готовых) программ для ввода информации, выполнения расчета и печати результатов.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Программное обеспечение АСУЖТ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1 Внутреннее программное обеспечение (операционная система) предназначено для автоматизации, управления работой ЭВМ и сопрягаемых технических средств (управляющие программы), что повышает производительность ЭВМ и других устройств АСУ, позволяет автоматизировать разработку, подготовку и отладку машинных программ (обрабатывающие программы), вследствие чего сокращается время программирования и улучшается качество машинных программ.</a:t>
            </a:r>
          </a:p>
          <a:p>
            <a:r>
              <a:rPr lang="ru-RU" dirty="0" smtClean="0"/>
              <a:t>2 Внешнее программное обеспечение (специальное) включает систему управления прохождением задач АСУ, пакеты стандартных и типовых программ (общесистемное обеспечение), а также библиотеку программ решения всех комплексов задач, включенных в функциональные подсистемы АСУ.</a:t>
            </a:r>
          </a:p>
          <a:p>
            <a:r>
              <a:rPr lang="ru-RU" dirty="0" smtClean="0"/>
              <a:t>3 Комплекс программ технического обслуживания (КПТО) предназначен для отладки и проверки технической исправности ЭВМ и других устройств, сопряженных с ЭВМ.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63365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Состав программного обеспечения АСУЖТ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1007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b="1" i="1" dirty="0" smtClean="0"/>
              <a:t>		Программным обеспечением (ПО) вычислительной машины называют совокупность программ и сопровождающей их документации, позволяющую использовать вычислительную машину для решения задач.</a:t>
            </a:r>
          </a:p>
          <a:p>
            <a:pPr algn="just">
              <a:buNone/>
            </a:pPr>
            <a:r>
              <a:rPr lang="ru-RU" dirty="0" smtClean="0"/>
              <a:t>		Программное обеспечение должно быть достаточным для выполнения всех функций, реализуемых с помощью средств вычислительной техники.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5622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Понятие и общие требования к программному обеспечению</a:t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Программное обеспечения АСУ</a:t>
            </a:r>
            <a:endParaRPr lang="ru-RU" dirty="0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928802"/>
            <a:ext cx="8143931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4827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Программное обеспечение ИС железнодорожного транспорта в значительной сте­пени определяется характером решаемых технико-экономических задач учета, планирования и управления. Этим задачам присущи следующие особенности:</a:t>
            </a:r>
          </a:p>
          <a:p>
            <a:r>
              <a:rPr lang="ru-RU" dirty="0" smtClean="0"/>
              <a:t>- большой объем цифровых и буквенных исходных данных, вводимых в ЭВМ, и информации, выводимой на печать в виде готовых документов;</a:t>
            </a:r>
          </a:p>
          <a:p>
            <a:r>
              <a:rPr lang="ru-RU" dirty="0" smtClean="0"/>
              <a:t>- относительно простые алгоритмы обработки данных и небольшой объем вычислений на единицу вводимой информации;</a:t>
            </a:r>
          </a:p>
          <a:p>
            <a:r>
              <a:rPr lang="ru-RU" dirty="0" smtClean="0"/>
              <a:t>- сравнительно ограниченное число типовых процедур обработки информации;</a:t>
            </a:r>
          </a:p>
          <a:p>
            <a:r>
              <a:rPr lang="ru-RU" dirty="0" smtClean="0"/>
              <a:t>- большой удельный вес логических операций; наличие многократных группировок массивов информации по определенному признаку или их совокупности;</a:t>
            </a:r>
          </a:p>
          <a:p>
            <a:r>
              <a:rPr lang="ru-RU" dirty="0" smtClean="0"/>
              <a:t>- взаимозависимость задач по первичной, нормативно-справочной и промежуточной информации;</a:t>
            </a:r>
          </a:p>
          <a:p>
            <a:r>
              <a:rPr lang="ru-RU" dirty="0" smtClean="0"/>
              <a:t>- необходимость соблюдения точного технологического графика решения задач в суточном, декадном и месячном разрезах;</a:t>
            </a:r>
          </a:p>
          <a:p>
            <a:r>
              <a:rPr lang="ru-RU" dirty="0" smtClean="0"/>
              <a:t>- потребность сбора и передачи по каналам связи значительного объема информации как со стационарных производственных объектов, так и с подвижного состава;</a:t>
            </a:r>
          </a:p>
          <a:p>
            <a:r>
              <a:rPr lang="ru-RU" dirty="0" smtClean="0"/>
              <a:t>- широкое использование различных методов обеспечения достоверности информации на всех этапах ее регистрации, сбора и обработки, включая разные методы программно-логического контроля.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Программное обеспечение ИС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К </a:t>
            </a:r>
            <a:r>
              <a:rPr lang="ru-RU" b="1" i="1" dirty="0" smtClean="0"/>
              <a:t>типовым процедурам логической обработки</a:t>
            </a:r>
            <a:r>
              <a:rPr lang="ru-RU" dirty="0" smtClean="0"/>
              <a:t> информационных массивов относят:</a:t>
            </a:r>
          </a:p>
          <a:p>
            <a:r>
              <a:rPr lang="ru-RU" dirty="0" smtClean="0"/>
              <a:t>- выборку из массива показателей, для которых коды реквизитов имеют заданные значения или расположены в заданном интервале, или удовлетворяют некоторому логическому условию;</a:t>
            </a:r>
          </a:p>
          <a:p>
            <a:r>
              <a:rPr lang="ru-RU" dirty="0" smtClean="0"/>
              <a:t>- слияние и деление массивов, допускающих дополнение, замену и исключение записей;</a:t>
            </a:r>
          </a:p>
          <a:p>
            <a:r>
              <a:rPr lang="ru-RU" dirty="0" smtClean="0"/>
              <a:t>- упорядочение (сортировку) массивов, т.е. расположение реквизитов в возрастающей или убывающей последовательности их числовых значений, в порядке возрастания или убывания номеров, кодов и т.п.;</a:t>
            </a:r>
          </a:p>
          <a:p>
            <a:r>
              <a:rPr lang="ru-RU" dirty="0" smtClean="0"/>
              <a:t>- формирование нового массива в виде результата арифметических действий над имеющимися массивами (одним или несколькими).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Типовые процедуры обработки информации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включает набор разнообразных средств: управляющих функционированием ЭВМ; автоматизирующих процессы разработки программ; обеспечивающих эксплуатацию ВК; организующих взаимодействие программных комплексов при решении задач АСУ.</a:t>
            </a:r>
          </a:p>
          <a:p>
            <a:r>
              <a:rPr lang="ru-RU" dirty="0" smtClean="0"/>
              <a:t>ПО АСУ делятся на два класса:</a:t>
            </a:r>
          </a:p>
          <a:p>
            <a:r>
              <a:rPr lang="ru-RU" dirty="0" smtClean="0"/>
              <a:t>- общесистемное ПО; </a:t>
            </a:r>
          </a:p>
          <a:p>
            <a:r>
              <a:rPr lang="ru-RU" dirty="0" smtClean="0"/>
              <a:t>- прикладное / функциональное / ПО.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Структура ПО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i="1" dirty="0" smtClean="0"/>
              <a:t>Общесистемное программное обеспечение</a:t>
            </a:r>
            <a:r>
              <a:rPr lang="ru-RU" dirty="0" smtClean="0"/>
              <a:t> предназначено для организации вычислительных процессов, управления и контроля правильности функционирования ТС, автоматизации процедур разработки и отладки программ. Большинство средств общесистемного ПО носит универсальный характер и может использоваться в различных АСУ, т.к. практически не зависит от специфики решаемых в АСУ функциональных задач.</a:t>
            </a:r>
          </a:p>
          <a:p>
            <a:r>
              <a:rPr lang="ru-RU" b="1" i="1" dirty="0" smtClean="0"/>
              <a:t>Прикладное ПО</a:t>
            </a:r>
            <a:r>
              <a:rPr lang="ru-RU" dirty="0" smtClean="0"/>
              <a:t> предназначено для решения конкретной задачи данной АСУ. Оно состоит из набора программ, базирующихся на общесистемном ПО и учитывающих его особенности и ограничения. В связи с этим прикладное ПО имеет невысокую универсальность.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СТРУКТУРА ПО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ru-RU" b="1" i="1" dirty="0" smtClean="0"/>
              <a:t>Режим пакетной обработки</a:t>
            </a:r>
            <a:r>
              <a:rPr lang="ru-RU" dirty="0" smtClean="0"/>
              <a:t> – потребители не имеют прямого доступа к ЭВМ. Обработка запросов формируется в памяти, что сокращает время при переходе от одной программы к другой. При этом максимально и равномерно загружается все устройства ЭВМ.</a:t>
            </a:r>
          </a:p>
          <a:p>
            <a:pPr algn="just"/>
            <a:r>
              <a:rPr lang="ru-RU" b="1" i="1" dirty="0" smtClean="0"/>
              <a:t>Разделение времени -</a:t>
            </a:r>
            <a:r>
              <a:rPr lang="ru-RU" dirty="0" smtClean="0"/>
              <a:t> позволяет предоставить нескольким пользователям одновременное общение с машинной через устройства ввода-вывода, т.е. реализуется фактически индивидуальный режим.</a:t>
            </a:r>
          </a:p>
          <a:p>
            <a:pPr algn="just"/>
            <a:r>
              <a:rPr lang="ru-RU" b="1" i="1" dirty="0" smtClean="0"/>
              <a:t>Управление прерыванием задач осуществляется ОС</a:t>
            </a:r>
            <a:r>
              <a:rPr lang="ru-RU" dirty="0" smtClean="0"/>
              <a:t>.</a:t>
            </a:r>
          </a:p>
          <a:p>
            <a:pPr algn="just"/>
            <a:r>
              <a:rPr lang="ru-RU" b="1" i="1" dirty="0" smtClean="0"/>
              <a:t>Индивидуальный режим</a:t>
            </a:r>
            <a:r>
              <a:rPr lang="ru-RU" dirty="0" smtClean="0"/>
              <a:t> - предусматривает предоставление ЭВМ на определенное время в распоряжение пользователя. Этот режим наименее эффективен и применяется только в специальных случаях.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Режимы обработки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1357298"/>
            <a:ext cx="8358246" cy="528641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2700" dirty="0" smtClean="0"/>
              <a:t>Перечислите основные свойства, которыми должно обладать качественное программное обеспечение.</a:t>
            </a:r>
          </a:p>
          <a:p>
            <a:pPr lvl="0"/>
            <a:r>
              <a:rPr lang="ru-RU" sz="2700" dirty="0" smtClean="0"/>
              <a:t>В чем заключается ключевое требование к ПО АСУЖТ относительно отсутствия данных? Приведите пример.</a:t>
            </a:r>
          </a:p>
          <a:p>
            <a:pPr lvl="0"/>
            <a:r>
              <a:rPr lang="ru-RU" sz="2700" dirty="0" smtClean="0"/>
              <a:t>Дайте определения: «Пакет прикладных программ (ППП)», «Драйвер», «Супервизор».</a:t>
            </a:r>
          </a:p>
          <a:p>
            <a:pPr lvl="0"/>
            <a:r>
              <a:rPr lang="ru-RU" sz="2700" dirty="0" smtClean="0"/>
              <a:t>Назовите основные функции операционной системы (ОС).</a:t>
            </a:r>
          </a:p>
          <a:p>
            <a:pPr lvl="0"/>
            <a:r>
              <a:rPr lang="ru-RU" sz="2700" dirty="0" smtClean="0"/>
              <a:t>Чем отличается многозадачная операционная система от мультипроцессорной?</a:t>
            </a:r>
          </a:p>
          <a:p>
            <a:pPr lvl="0"/>
            <a:r>
              <a:rPr lang="ru-RU" sz="2700" dirty="0" smtClean="0"/>
              <a:t>Что такое математическое обеспечение (МО) АСУ и каковы его основные составные части?</a:t>
            </a:r>
          </a:p>
          <a:p>
            <a:pPr lvl="0"/>
            <a:r>
              <a:rPr lang="ru-RU" sz="2700" dirty="0" smtClean="0"/>
              <a:t>Почему разработка программного обеспечения АСУЖТ является столь затратной (60-70% от всех работ)?</a:t>
            </a:r>
          </a:p>
          <a:p>
            <a:pPr lvl="0"/>
            <a:r>
              <a:rPr lang="ru-RU" sz="2700" dirty="0" smtClean="0"/>
              <a:t>Назовите и кратко охарактеризуйте три основные составные части программного обеспечения АСУЖТ.</a:t>
            </a:r>
          </a:p>
          <a:p>
            <a:pPr lvl="0"/>
            <a:r>
              <a:rPr lang="ru-RU" sz="2700" dirty="0" smtClean="0"/>
              <a:t>Какая часть ПО является универсальной и практически не зависит от специфики задач АСУЖТ: общесистемное или прикладное ПО?</a:t>
            </a:r>
          </a:p>
          <a:p>
            <a:pPr lvl="0"/>
            <a:r>
              <a:rPr lang="ru-RU" sz="2700" dirty="0" smtClean="0"/>
              <a:t>Перечислите основные типовые процедуры логической обработки информационных массивов, характерные для задач АСУЖТ.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584"/>
          </a:xfrm>
        </p:spPr>
        <p:txBody>
          <a:bodyPr/>
          <a:lstStyle/>
          <a:p>
            <a:pPr algn="ctr"/>
            <a:r>
              <a:rPr lang="ru-RU" dirty="0" smtClean="0"/>
              <a:t>Контрольные вопросы: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776798"/>
          </a:xfrm>
        </p:spPr>
        <p:txBody>
          <a:bodyPr>
            <a:normAutofit/>
          </a:bodyPr>
          <a:lstStyle/>
          <a:p>
            <a:pPr algn="ctr"/>
            <a:r>
              <a:rPr lang="ru-RU" sz="8000" dirty="0" smtClean="0"/>
              <a:t>СПАСИБО</a:t>
            </a:r>
            <a:br>
              <a:rPr lang="ru-RU" sz="8000" dirty="0" smtClean="0"/>
            </a:br>
            <a:r>
              <a:rPr lang="ru-RU" sz="8000" dirty="0" smtClean="0"/>
              <a:t> ЗА </a:t>
            </a:r>
            <a:br>
              <a:rPr lang="ru-RU" sz="8000" dirty="0" smtClean="0"/>
            </a:br>
            <a:r>
              <a:rPr lang="ru-RU" sz="8000" dirty="0" smtClean="0"/>
              <a:t>ВНИМАНИЕ!</a:t>
            </a:r>
            <a:endParaRPr lang="ru-RU" sz="8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i="1" dirty="0" smtClean="0"/>
              <a:t>		Программное обеспечение должно обладать следующими свойствами:</a:t>
            </a:r>
            <a:endParaRPr lang="ru-RU" dirty="0" smtClean="0"/>
          </a:p>
          <a:p>
            <a:r>
              <a:rPr lang="ru-RU" b="1" i="1" dirty="0" smtClean="0"/>
              <a:t>- функциональная достаточность;</a:t>
            </a:r>
            <a:endParaRPr lang="ru-RU" dirty="0" smtClean="0"/>
          </a:p>
          <a:p>
            <a:r>
              <a:rPr lang="ru-RU" b="1" i="1" dirty="0" smtClean="0"/>
              <a:t>- надёжность, восстанавливаемость или наличие средств выявления ошибок;</a:t>
            </a:r>
            <a:endParaRPr lang="ru-RU" dirty="0" smtClean="0"/>
          </a:p>
          <a:p>
            <a:r>
              <a:rPr lang="ru-RU" b="1" i="1" dirty="0" smtClean="0"/>
              <a:t>- </a:t>
            </a:r>
            <a:r>
              <a:rPr lang="ru-RU" b="1" i="1" dirty="0" err="1" smtClean="0"/>
              <a:t>адаптируемость</a:t>
            </a:r>
            <a:r>
              <a:rPr lang="ru-RU" b="1" i="1" dirty="0" smtClean="0"/>
              <a:t>;</a:t>
            </a:r>
            <a:endParaRPr lang="ru-RU" dirty="0" smtClean="0"/>
          </a:p>
          <a:p>
            <a:r>
              <a:rPr lang="ru-RU" b="1" i="1" dirty="0" smtClean="0"/>
              <a:t>- модифицируемость;</a:t>
            </a:r>
            <a:endParaRPr lang="ru-RU" dirty="0" smtClean="0"/>
          </a:p>
          <a:p>
            <a:r>
              <a:rPr lang="ru-RU" b="1" i="1" dirty="0" smtClean="0"/>
              <a:t>- модульность построения;</a:t>
            </a:r>
            <a:endParaRPr lang="ru-RU" dirty="0" smtClean="0"/>
          </a:p>
          <a:p>
            <a:r>
              <a:rPr lang="ru-RU" b="1" i="1" dirty="0" smtClean="0"/>
              <a:t>- удобство эксплуатации.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Программное обеспечение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		Программное обеспечение АСУ должно быть построено таким образом, чтобы отсутствие отдельных данных не сказывалось на выполнении функций АСУ, при реализации которых эти данные не используются.</a:t>
            </a:r>
          </a:p>
          <a:p>
            <a:pPr algn="just">
              <a:buNone/>
            </a:pPr>
            <a:r>
              <a:rPr lang="ru-RU" dirty="0" smtClean="0"/>
              <a:t>		Программное обеспечение АСУ должно иметь средства диагностики технических средств АСУ и контроля на достоверность входной информации.</a:t>
            </a:r>
          </a:p>
          <a:p>
            <a:pPr algn="just">
              <a:buNone/>
            </a:pPr>
            <a:r>
              <a:rPr lang="ru-RU" dirty="0" smtClean="0"/>
              <a:t>		В программном обеспечении АСУ должны быть реализованы меры по защите от ошибок при вводе и обработке информации, обеспечивающие заданное качество выполнения функций АСУ.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Программное обеспечение 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Общее ПО должно позволять осуществлять настройки компонентов специального ПО и дальнейшее развитие ПО без прерывания процесса его функционирования. Все программы специального ПО системы должны быть совместимы между собой и с общим ПО. 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Общее программное обеспечение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00240"/>
            <a:ext cx="8229600" cy="4095760"/>
          </a:xfrm>
        </p:spPr>
        <p:txBody>
          <a:bodyPr/>
          <a:lstStyle/>
          <a:p>
            <a:r>
              <a:rPr lang="ru-RU" b="1" dirty="0" smtClean="0"/>
              <a:t>ПО подразделяется на общее ПО и специальное ПО.</a:t>
            </a:r>
            <a:endParaRPr lang="ru-RU" dirty="0" smtClean="0"/>
          </a:p>
          <a:p>
            <a:r>
              <a:rPr lang="ru-RU" b="1" dirty="0" smtClean="0"/>
              <a:t>Общее ПО</a:t>
            </a:r>
            <a:r>
              <a:rPr lang="ru-RU" dirty="0" smtClean="0"/>
              <a:t> – включает в себя </a:t>
            </a:r>
            <a:r>
              <a:rPr lang="ru-RU" dirty="0" err="1" smtClean="0"/>
              <a:t>ОС-мы</a:t>
            </a:r>
            <a:r>
              <a:rPr lang="ru-RU" dirty="0" smtClean="0"/>
              <a:t> и базовое ПО.</a:t>
            </a:r>
          </a:p>
          <a:p>
            <a:r>
              <a:rPr lang="ru-RU" b="1" dirty="0" smtClean="0"/>
              <a:t>Специальное ПО</a:t>
            </a:r>
            <a:r>
              <a:rPr lang="ru-RU" dirty="0" smtClean="0"/>
              <a:t> – набор прикладных программ для определенной области применения.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99084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Виды программного обеспечения, программ и программных документов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b="1" dirty="0" smtClean="0"/>
              <a:t>Компонент</a:t>
            </a:r>
            <a:r>
              <a:rPr lang="ru-RU" dirty="0" smtClean="0"/>
              <a:t> – программа, рассматривая как единое целое, выполняющая законченную функцию и применяемая самостоятельно или в составе комплекса.</a:t>
            </a:r>
          </a:p>
          <a:p>
            <a:pPr algn="just"/>
            <a:r>
              <a:rPr lang="ru-RU" b="1" dirty="0" smtClean="0"/>
              <a:t>Комплекс</a:t>
            </a:r>
            <a:r>
              <a:rPr lang="ru-RU" dirty="0" smtClean="0"/>
              <a:t> – программа, состоящая из двух или более компонентов или комплексов, выполняющих взаимосвязанные функции и применяемая самостоятельно или в составе другого комплекса.</a:t>
            </a:r>
          </a:p>
          <a:p>
            <a:pPr algn="just"/>
            <a:r>
              <a:rPr lang="ru-RU" b="1" dirty="0" smtClean="0"/>
              <a:t>Прикладные программы</a:t>
            </a:r>
            <a:r>
              <a:rPr lang="ru-RU" dirty="0" smtClean="0"/>
              <a:t> – </a:t>
            </a:r>
            <a:r>
              <a:rPr lang="ru-RU" dirty="0" err="1" smtClean="0"/>
              <a:t>программы</a:t>
            </a:r>
            <a:r>
              <a:rPr lang="ru-RU" dirty="0" smtClean="0"/>
              <a:t>, ориентированные на решение конкретных задач в различных областях применения.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Виды программ: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b="1" dirty="0" smtClean="0"/>
              <a:t>Пакет прикладных программ</a:t>
            </a:r>
            <a:r>
              <a:rPr lang="ru-RU" dirty="0" smtClean="0"/>
              <a:t> – комплекс программ с документацией, необходимой для его установки и эксплуатации, предназначенный для решения определенной задачи или класса задач.</a:t>
            </a:r>
          </a:p>
          <a:p>
            <a:pPr algn="just"/>
            <a:r>
              <a:rPr lang="ru-RU" b="1" dirty="0" smtClean="0"/>
              <a:t>Драйвер</a:t>
            </a:r>
            <a:r>
              <a:rPr lang="ru-RU" dirty="0" smtClean="0"/>
              <a:t> – управляющая программа внешнего устройства.</a:t>
            </a:r>
          </a:p>
          <a:p>
            <a:pPr algn="just"/>
            <a:r>
              <a:rPr lang="ru-RU" b="1" dirty="0" smtClean="0"/>
              <a:t>Супервизор</a:t>
            </a:r>
            <a:r>
              <a:rPr lang="ru-RU" dirty="0" smtClean="0"/>
              <a:t> – комплекс системных программ, осуществляющих централизованную обработку прерываний устройств ввода-вывода, схем контроля процесса, а также управление выполнением прикладных программ, загрузку сегментов, приостановку, обработку запросов на ввод-вывод и т.д.</a:t>
            </a:r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Виды программ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ru-RU" b="1" dirty="0" smtClean="0"/>
              <a:t>Фоновая задача</a:t>
            </a:r>
            <a:r>
              <a:rPr lang="ru-RU" dirty="0" smtClean="0"/>
              <a:t> – работа, выполняемая в промежутках между прерываниями задач основных разделов.</a:t>
            </a:r>
          </a:p>
          <a:p>
            <a:pPr algn="just"/>
            <a:r>
              <a:rPr lang="ru-RU" b="1" dirty="0" smtClean="0"/>
              <a:t>Транслятор</a:t>
            </a:r>
            <a:r>
              <a:rPr lang="ru-RU" dirty="0" smtClean="0"/>
              <a:t> – программа, преобразующая программу, записанную на каком-либо языке в набор команд ЭВМ (машинный язык).</a:t>
            </a:r>
          </a:p>
          <a:p>
            <a:pPr algn="just"/>
            <a:r>
              <a:rPr lang="ru-RU" b="1" dirty="0" err="1" smtClean="0"/>
              <a:t>Интерпритатор</a:t>
            </a:r>
            <a:r>
              <a:rPr lang="ru-RU" b="1" dirty="0" smtClean="0"/>
              <a:t> – </a:t>
            </a:r>
            <a:r>
              <a:rPr lang="ru-RU" dirty="0" smtClean="0"/>
              <a:t>построчно переводит в машинные коды программу.</a:t>
            </a:r>
          </a:p>
          <a:p>
            <a:pPr algn="just"/>
            <a:r>
              <a:rPr lang="ru-RU" b="1" dirty="0" smtClean="0"/>
              <a:t>Компилятор</a:t>
            </a:r>
            <a:r>
              <a:rPr lang="ru-RU" dirty="0" smtClean="0"/>
              <a:t> – переводит всю трансляцию с языка высокого уровня в форму близкую к программе на машинном языке.</a:t>
            </a:r>
          </a:p>
          <a:p>
            <a:r>
              <a:rPr lang="ru-RU" b="1" dirty="0" smtClean="0"/>
              <a:t>Отладчик</a:t>
            </a:r>
            <a:r>
              <a:rPr lang="ru-RU" dirty="0" smtClean="0"/>
              <a:t> – программа, предназначенная для отладки прикладных программ в интерактивном режиме.</a:t>
            </a:r>
          </a:p>
          <a:p>
            <a:r>
              <a:rPr lang="ru-RU" b="1" dirty="0" smtClean="0"/>
              <a:t>Файл</a:t>
            </a:r>
            <a:r>
              <a:rPr lang="ru-RU" dirty="0" smtClean="0"/>
              <a:t> – совокупность записей, логически связанных между собой по обработке. Каждый файл имеет имя и может занимать определенное место на носителе.</a:t>
            </a:r>
          </a:p>
          <a:p>
            <a:r>
              <a:rPr lang="ru-RU" dirty="0" smtClean="0"/>
              <a:t> 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Виды программ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371</TotalTime>
  <Words>1263</Words>
  <Application>Microsoft Office PowerPoint</Application>
  <PresentationFormat>Экран (4:3)</PresentationFormat>
  <Paragraphs>140</Paragraphs>
  <Slides>27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Бумажная</vt:lpstr>
      <vt:lpstr>Программное обеспечение АСУЖТ </vt:lpstr>
      <vt:lpstr>Понятие и общие требования к программному обеспечению   </vt:lpstr>
      <vt:lpstr>Программное обеспечение </vt:lpstr>
      <vt:lpstr>Программное обеспечение </vt:lpstr>
      <vt:lpstr>Общее программное обеспечение</vt:lpstr>
      <vt:lpstr>Виды программного обеспечения, программ и программных документов    </vt:lpstr>
      <vt:lpstr>Виды программ:</vt:lpstr>
      <vt:lpstr>Виды программ</vt:lpstr>
      <vt:lpstr>Виды программ</vt:lpstr>
      <vt:lpstr>Операционные системы</vt:lpstr>
      <vt:lpstr>Базовая оперативная система</vt:lpstr>
      <vt:lpstr>Оперативные системы бывают:</vt:lpstr>
      <vt:lpstr>Состав и назначение математического и программного обеспечения АСУЖТ</vt:lpstr>
      <vt:lpstr>Состав и назначение математического и программного обеспечения АСУЖТ</vt:lpstr>
      <vt:lpstr>Состав и назначение математического и программного обеспечения АСУЖТ</vt:lpstr>
      <vt:lpstr>Программное обеспечение АСУЖТ</vt:lpstr>
      <vt:lpstr>Программное обеспечение АСУЖТ</vt:lpstr>
      <vt:lpstr>Программное обеспечение АСУЖТ</vt:lpstr>
      <vt:lpstr>Состав программного обеспечения АСУЖТ   </vt:lpstr>
      <vt:lpstr>Программное обеспечения АСУ</vt:lpstr>
      <vt:lpstr>Программное обеспечение ИС</vt:lpstr>
      <vt:lpstr>Типовые процедуры обработки информации</vt:lpstr>
      <vt:lpstr>Структура ПО</vt:lpstr>
      <vt:lpstr>СТРУКТУРА ПО</vt:lpstr>
      <vt:lpstr>Режимы обработки</vt:lpstr>
      <vt:lpstr>Контрольные вопросы:</vt:lpstr>
      <vt:lpstr>СПАСИБО  ЗА 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Другие виды транспорта . Назначение, квалификация и схемы применения различных видов транспорта.</dc:title>
  <dc:creator>Пользователь</dc:creator>
  <cp:lastModifiedBy>пользователь</cp:lastModifiedBy>
  <cp:revision>40</cp:revision>
  <dcterms:created xsi:type="dcterms:W3CDTF">2024-03-31T15:01:47Z</dcterms:created>
  <dcterms:modified xsi:type="dcterms:W3CDTF">2025-12-12T11:28:12Z</dcterms:modified>
</cp:coreProperties>
</file>