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88" r:id="rId10"/>
    <p:sldId id="267" r:id="rId11"/>
    <p:sldId id="266" r:id="rId12"/>
    <p:sldId id="268" r:id="rId13"/>
    <p:sldId id="269" r:id="rId14"/>
    <p:sldId id="289" r:id="rId15"/>
    <p:sldId id="270" r:id="rId16"/>
    <p:sldId id="272" r:id="rId17"/>
    <p:sldId id="273" r:id="rId18"/>
    <p:sldId id="274" r:id="rId19"/>
    <p:sldId id="275" r:id="rId20"/>
    <p:sldId id="277" r:id="rId21"/>
    <p:sldId id="279" r:id="rId22"/>
    <p:sldId id="290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91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50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9FC411-E7F8-40EC-9D18-7319610BFF0D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Информационное обеспечение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2.2 АСУЖТ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/>
              <a:t>Информационная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err="1" smtClean="0"/>
              <a:t>Внемашинное</a:t>
            </a:r>
            <a:r>
              <a:rPr lang="ru-RU" dirty="0" smtClean="0"/>
              <a:t> информационное обеспечение включает:</a:t>
            </a:r>
          </a:p>
          <a:p>
            <a:pPr algn="just"/>
            <a:r>
              <a:rPr lang="ru-RU" dirty="0" smtClean="0"/>
              <a:t>- систему классификации и кодирования информации;</a:t>
            </a:r>
          </a:p>
          <a:p>
            <a:pPr algn="just"/>
            <a:r>
              <a:rPr lang="ru-RU" dirty="0" smtClean="0"/>
              <a:t>- систему конструкторской, технологической и технической производственной документации (нормативно-справочной);</a:t>
            </a:r>
          </a:p>
          <a:p>
            <a:pPr algn="just"/>
            <a:r>
              <a:rPr lang="ru-RU" dirty="0" smtClean="0"/>
              <a:t>- оперативную документацию;</a:t>
            </a:r>
          </a:p>
          <a:p>
            <a:pPr algn="just"/>
            <a:r>
              <a:rPr lang="ru-RU" dirty="0" smtClean="0"/>
              <a:t>- систему организации ведения, хранения, внесения изменений в нормативную документацию.</a:t>
            </a:r>
          </a:p>
          <a:p>
            <a:pPr algn="just"/>
            <a:r>
              <a:rPr lang="ru-RU" b="1" dirty="0" err="1" smtClean="0"/>
              <a:t>Внутримашинное</a:t>
            </a:r>
            <a:r>
              <a:rPr lang="ru-RU" dirty="0" smtClean="0"/>
              <a:t> информационное обеспечение содержит:</a:t>
            </a:r>
          </a:p>
          <a:p>
            <a:pPr algn="just"/>
            <a:r>
              <a:rPr lang="ru-RU" dirty="0" smtClean="0"/>
              <a:t>- систему программ организации, накопления, ведения и доступа к данным;</a:t>
            </a:r>
          </a:p>
          <a:p>
            <a:pPr algn="just"/>
            <a:r>
              <a:rPr lang="ru-RU" dirty="0" smtClean="0"/>
              <a:t>- массивы данных на машинных носителях.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/>
          <a:lstStyle/>
          <a:p>
            <a:pPr algn="ctr"/>
            <a:r>
              <a:rPr lang="ru-RU" dirty="0" smtClean="0"/>
              <a:t>Информационная база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8786842" cy="490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/>
          <a:lstStyle/>
          <a:p>
            <a:pPr algn="ctr"/>
            <a:r>
              <a:rPr lang="ru-RU" dirty="0" smtClean="0"/>
              <a:t>Информация АИС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35785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Всю информацию АИС относительно обработки целесообразно разделить на входную, выходную и промежуточную. </a:t>
            </a:r>
            <a:endParaRPr lang="ru-RU" dirty="0" smtClean="0"/>
          </a:p>
          <a:p>
            <a:pPr algn="just"/>
            <a:r>
              <a:rPr lang="ru-RU" b="1" dirty="0" smtClean="0"/>
              <a:t>Входная </a:t>
            </a:r>
            <a:r>
              <a:rPr lang="ru-RU" b="1" dirty="0" smtClean="0"/>
              <a:t>информация </a:t>
            </a:r>
            <a:r>
              <a:rPr lang="ru-RU" dirty="0" smtClean="0"/>
              <a:t>представляет собой </a:t>
            </a:r>
            <a:r>
              <a:rPr lang="ru-RU" b="1" dirty="0" smtClean="0"/>
              <a:t>совокупность исходных данных, необходимых для решения задач АИС.</a:t>
            </a:r>
            <a:r>
              <a:rPr lang="ru-RU" dirty="0" smtClean="0"/>
              <a:t> К исходным данным относятся все первичные данные, нормативно-справочная информация, а также </a:t>
            </a:r>
            <a:r>
              <a:rPr lang="ru-RU" b="1" dirty="0" smtClean="0"/>
              <a:t>промежуточная информация, полученная в результате решения предыдущей задачи и используемая для решения данной задачи как входная.</a:t>
            </a:r>
          </a:p>
          <a:p>
            <a:pPr algn="just"/>
            <a:r>
              <a:rPr lang="ru-RU" dirty="0" smtClean="0"/>
              <a:t>К </a:t>
            </a:r>
            <a:r>
              <a:rPr lang="ru-RU" b="1" dirty="0" smtClean="0"/>
              <a:t>выходной относится </a:t>
            </a:r>
            <a:r>
              <a:rPr lang="ru-RU" dirty="0" smtClean="0"/>
              <a:t>информация, получаемая как </a:t>
            </a:r>
            <a:r>
              <a:rPr lang="ru-RU" b="1" dirty="0" smtClean="0"/>
              <a:t>результат решения задач АИС и предназначенная для непосредственного использования в управлении. </a:t>
            </a:r>
          </a:p>
          <a:p>
            <a:pPr algn="just"/>
            <a:r>
              <a:rPr lang="ru-RU" dirty="0" smtClean="0"/>
              <a:t>Входная и промежуточная информация составляет информационную базу АИС. Информационная база содержит сведения о продукции, предметах труда, средствах и технологии производства, персонала, связях между ними и должна обеспечить регулярное решение задач АИС, эффективное ее функционирование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внемашинной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сферы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Документы являются основным носителем информации во </a:t>
            </a:r>
            <a:r>
              <a:rPr lang="ru-RU" dirty="0" err="1" smtClean="0"/>
              <a:t>внемашинной</a:t>
            </a:r>
            <a:r>
              <a:rPr lang="ru-RU" dirty="0" smtClean="0"/>
              <a:t> сфере. Документы в соответствии с функциями управления подразделяются на нормативно-справочные, плановые и другие </a:t>
            </a:r>
            <a:r>
              <a:rPr lang="ru-RU" b="1" i="1" dirty="0" smtClean="0"/>
              <a:t>документы условно-постоянной информации</a:t>
            </a:r>
            <a:r>
              <a:rPr lang="ru-RU" b="1" dirty="0" smtClean="0"/>
              <a:t>, </a:t>
            </a:r>
            <a:r>
              <a:rPr lang="ru-RU" dirty="0" smtClean="0"/>
              <a:t>мало изменяемой во времени, и </a:t>
            </a:r>
            <a:r>
              <a:rPr lang="ru-RU" b="1" i="1" dirty="0" smtClean="0"/>
              <a:t>документы оперативной, первичной учетной информации</a:t>
            </a:r>
            <a:r>
              <a:rPr lang="ru-RU" dirty="0" smtClean="0"/>
              <a:t>, фиксирующей протекание тех или иных процессов.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внемашинной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сферы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500990" cy="531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условно-постоянной информации</a:t>
            </a:r>
            <a:r>
              <a:rPr lang="ru-RU" b="1" i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Справочники содержат перечень объектов определенного вида (подразделений, оборудования, должностей, профессий, заказчиков и т.п.). В справочнике имеется таблица, в каждой строке которой указан код, наименование объекта и другие его характеристики.</a:t>
            </a:r>
          </a:p>
          <a:p>
            <a:pPr algn="just">
              <a:buNone/>
            </a:pPr>
            <a:r>
              <a:rPr lang="ru-RU" dirty="0" smtClean="0"/>
              <a:t>		 В </a:t>
            </a:r>
            <a:r>
              <a:rPr lang="ru-RU" dirty="0" err="1" smtClean="0"/>
              <a:t>номенклатура-ценниках</a:t>
            </a:r>
            <a:r>
              <a:rPr lang="ru-RU" dirty="0" smtClean="0"/>
              <a:t>, по форме таких же, как и справочники, представлена вся номенклатура объектов (на предприятии, в  цехе, на складе и т.п.) с указанием единицы измерения и цены за единицу.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Общая характеристика документов.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По характеру возникновения документы делятся на первичные, содержащие исходные данные, и производные, содержащие результаты обработки информации других документов. По роли в общей технологии обработки данных документы разделяются на:</a:t>
            </a:r>
          </a:p>
          <a:p>
            <a:pPr algn="just"/>
            <a:r>
              <a:rPr lang="ru-RU" dirty="0" smtClean="0"/>
              <a:t>- Документы, используемые для первоначальной загрузки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базы (вся нормативно-справочная и другая условно-постоянная информация);</a:t>
            </a:r>
          </a:p>
          <a:p>
            <a:pPr algn="just"/>
            <a:r>
              <a:rPr lang="ru-RU" dirty="0" smtClean="0"/>
              <a:t>- Документы для ввода оперативной (учетной) информации;</a:t>
            </a:r>
          </a:p>
          <a:p>
            <a:pPr algn="just"/>
            <a:r>
              <a:rPr lang="ru-RU" dirty="0" smtClean="0"/>
              <a:t>- Извещения об изменении, периодически поступающие для корректировки ранее введенной информации и поддержания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 базы в актуальном состоянии;</a:t>
            </a:r>
          </a:p>
          <a:p>
            <a:pPr algn="just"/>
            <a:r>
              <a:rPr lang="ru-RU" dirty="0" smtClean="0"/>
              <a:t>- Запросные документы, содержащие условия поиска данных, и документы, инициирующие выполнение задач.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Форма документа.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	Документы оформляются и заполняются в установленном порядке. Каждый документ имеет постоянную часть, которая определяется </a:t>
            </a:r>
            <a:r>
              <a:rPr lang="ru-RU" i="1" dirty="0" smtClean="0"/>
              <a:t>формой (макетом). </a:t>
            </a:r>
            <a:r>
              <a:rPr lang="ru-RU" dirty="0" smtClean="0"/>
              <a:t>Форма документа отображает структуру информации, содержащейся в документе, и определяет состав, название и размещение реквизитов, входящих в документ. Для выявления структуры информации важны две части – </a:t>
            </a:r>
            <a:r>
              <a:rPr lang="ru-RU" i="1" dirty="0" smtClean="0"/>
              <a:t>заголовочная (шапка) и содержательная.</a:t>
            </a:r>
            <a:r>
              <a:rPr lang="ru-RU" dirty="0" smtClean="0"/>
              <a:t> Кроме этого имеется </a:t>
            </a:r>
            <a:r>
              <a:rPr lang="ru-RU" b="1" i="1" dirty="0" smtClean="0"/>
              <a:t>оформляющая часть.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Отдельные зоны документа могут быть построены по линейной, анкетной или табличной форме.</a:t>
            </a:r>
          </a:p>
          <a:p>
            <a:pPr algn="just">
              <a:buNone/>
            </a:pPr>
            <a:r>
              <a:rPr lang="ru-RU" b="1" i="1" dirty="0" smtClean="0"/>
              <a:t>		Линейная форма.</a:t>
            </a:r>
            <a:r>
              <a:rPr lang="ru-RU" dirty="0" smtClean="0"/>
              <a:t> Для каждого реквизита две клетки: одна - для наименования, печатаемого типографским способом, другая– для записи данных.</a:t>
            </a:r>
          </a:p>
          <a:p>
            <a:pPr algn="just">
              <a:buNone/>
            </a:pPr>
            <a:r>
              <a:rPr lang="ru-RU" b="1" i="1" dirty="0" smtClean="0"/>
              <a:t>		Анкетная форма</a:t>
            </a:r>
            <a:r>
              <a:rPr lang="ru-RU" b="1" dirty="0" smtClean="0"/>
              <a:t>. </a:t>
            </a:r>
            <a:r>
              <a:rPr lang="ru-RU" dirty="0" smtClean="0"/>
              <a:t>Размещение реквизитов документа в виде вертикальной последовательности друг за другом. Для наименования реквизита отводится левая часть строки, а для записи данных – правая.</a:t>
            </a:r>
          </a:p>
          <a:p>
            <a:pPr algn="just">
              <a:buNone/>
            </a:pPr>
            <a:r>
              <a:rPr lang="ru-RU" b="1" i="1" dirty="0" smtClean="0"/>
              <a:t>		Табличная форма.</a:t>
            </a:r>
            <a:r>
              <a:rPr lang="ru-RU" dirty="0" smtClean="0"/>
              <a:t> Размещение реквизитов документа в виде таблицы с графами по вертикали и строками по горизонтали. Конкретные наименования и значения реквизитов проставляются в соответствующих строках и графах.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Методические и инструктивные материалы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		Методические и инструктивные материалы </a:t>
            </a:r>
            <a:r>
              <a:rPr lang="ru-RU" dirty="0" smtClean="0"/>
              <a:t>по ведению документов содержат описание состава используемых документов предметной области и правила их заполнения. Инструкции разрабатываются в соответствии с регламентирующими документами, в том числе УСД (Унифицированная система документации) и ЕСКК (Единая система классификации и кодирования). В них определяются лица, ответственные за ведение документов, правильность их заполнения, достоверность содержащейся в них информации и передачу на обработку.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Внемашинная</a:t>
            </a:r>
            <a:r>
              <a:rPr lang="ru-RU" dirty="0" smtClean="0"/>
              <a:t> информационная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/>
              <a:t>Внемашинная</a:t>
            </a:r>
            <a:r>
              <a:rPr lang="ru-RU" dirty="0" smtClean="0"/>
              <a:t> информационная база служит источником формирования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базы. Наиболее важными вопросами подготовки </a:t>
            </a:r>
            <a:r>
              <a:rPr lang="ru-RU" dirty="0" err="1" smtClean="0"/>
              <a:t>внемашинного</a:t>
            </a:r>
            <a:r>
              <a:rPr lang="ru-RU" dirty="0" smtClean="0"/>
              <a:t> информационного обеспечения предметной области являются:</a:t>
            </a:r>
          </a:p>
          <a:p>
            <a:pPr algn="just"/>
            <a:r>
              <a:rPr lang="ru-RU" dirty="0" smtClean="0"/>
              <a:t>- Определение состава документов, содержащих необходимую информацию для решения задач приложения пользователя;</a:t>
            </a:r>
          </a:p>
          <a:p>
            <a:pPr algn="just"/>
            <a:r>
              <a:rPr lang="ru-RU" dirty="0" smtClean="0"/>
              <a:t>- Определение форм документов и структуры информации (выявление структурных единиц информации и их взаимосвязей);</a:t>
            </a:r>
          </a:p>
          <a:p>
            <a:pPr algn="just"/>
            <a:r>
              <a:rPr lang="ru-RU" dirty="0" smtClean="0"/>
              <a:t>- Классификация и кодирование информации, обрабатываемой в задачах пользователя;</a:t>
            </a:r>
          </a:p>
          <a:p>
            <a:pPr algn="just"/>
            <a:r>
              <a:rPr lang="ru-RU" dirty="0" smtClean="0"/>
              <a:t>- Разработка инструктивных и методических материалов по ведению документов и подготовка информации для обработки.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понятия.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функционирования любой системы управления, в том числе и автоматизированной, необходима информация о состоянии: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управляемого объекта,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внешней среды,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принятых управляющих воздействиях.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8"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285884"/>
          </a:xfrm>
        </p:spPr>
        <p:txBody>
          <a:bodyPr/>
          <a:lstStyle/>
          <a:p>
            <a:pPr algn="ctr"/>
            <a:r>
              <a:rPr lang="ru-RU" b="1" dirty="0" smtClean="0"/>
              <a:t>Методы классификации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4488"/>
            <a:ext cx="4038600" cy="5060899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		Выделяют два метода классификации – </a:t>
            </a:r>
            <a:r>
              <a:rPr lang="ru-RU" i="1" dirty="0" smtClean="0"/>
              <a:t>иерархический и </a:t>
            </a:r>
            <a:r>
              <a:rPr lang="ru-RU" i="1" dirty="0" err="1" smtClean="0"/>
              <a:t>фасетный</a:t>
            </a:r>
            <a:r>
              <a:rPr lang="ru-RU" i="1" dirty="0" smtClean="0"/>
              <a:t> метод. </a:t>
            </a:r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Иерархический метод классификации</a:t>
            </a:r>
            <a:r>
              <a:rPr lang="x-none" b="1" smtClean="0"/>
              <a:t> устанавливает между классификационными группировками иерархические отношения подчинения, с последовательной детализацией их свойств</a:t>
            </a:r>
            <a:r>
              <a:rPr lang="x-none" b="1" smtClean="0"/>
              <a:t>:</a:t>
            </a: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- </a:t>
            </a:r>
            <a:r>
              <a:rPr lang="x-none" b="1" smtClean="0"/>
              <a:t>класс,</a:t>
            </a:r>
            <a:endParaRPr lang="ru-RU" b="1" dirty="0" smtClean="0"/>
          </a:p>
          <a:p>
            <a:pPr algn="just">
              <a:buNone/>
            </a:pPr>
            <a:r>
              <a:rPr lang="x-none" b="1" smtClean="0"/>
              <a:t> </a:t>
            </a:r>
            <a:r>
              <a:rPr lang="ru-RU" b="1" dirty="0" smtClean="0"/>
              <a:t>- </a:t>
            </a:r>
            <a:r>
              <a:rPr lang="x-none" b="1" smtClean="0"/>
              <a:t>подкласс,</a:t>
            </a: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-</a:t>
            </a:r>
            <a:r>
              <a:rPr lang="x-none" b="1" smtClean="0"/>
              <a:t> </a:t>
            </a:r>
            <a:r>
              <a:rPr lang="x-none" b="1" smtClean="0"/>
              <a:t>группа, </a:t>
            </a: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- </a:t>
            </a:r>
            <a:r>
              <a:rPr lang="x-none" b="1" smtClean="0"/>
              <a:t>подгруппа</a:t>
            </a:r>
            <a:r>
              <a:rPr lang="x-none" b="1" smtClean="0"/>
              <a:t>, </a:t>
            </a: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- </a:t>
            </a:r>
            <a:r>
              <a:rPr lang="x-none" b="1" smtClean="0"/>
              <a:t>вид </a:t>
            </a:r>
            <a:r>
              <a:rPr lang="x-none" b="1" smtClean="0"/>
              <a:t>и так далее.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71612"/>
            <a:ext cx="42862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классификации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x-none" b="1" i="1" smtClean="0"/>
              <a:t>Метод фасетной классификации</a:t>
            </a:r>
            <a:r>
              <a:rPr lang="x-none" smtClean="0"/>
              <a:t> основан на множестве независимых признаков. Набор таких признаков может быть произвольным, что позволяет группировать объекты по любому сочетанию признаков. </a:t>
            </a:r>
            <a:endParaRPr lang="ru-RU" dirty="0" smtClean="0"/>
          </a:p>
          <a:p>
            <a:pPr algn="just"/>
            <a:r>
              <a:rPr lang="ru-RU" dirty="0" err="1" smtClean="0"/>
              <a:t>Фасетный</a:t>
            </a:r>
            <a:r>
              <a:rPr lang="ru-RU" dirty="0" smtClean="0"/>
              <a:t> метод классификации является одноуровневым, исходное множество объектов разбивается на подмножества классификационных группировок в соответствии со значениями признаков отдельных фасетов. Фасеты независимы между собой. Название столбцов соответствуют выделенным классификационным признакам (фасетам), обозначенным Ф1, Ф2, …, Ф</a:t>
            </a:r>
            <a:r>
              <a:rPr lang="en-US" dirty="0" smtClean="0"/>
              <a:t>I</a:t>
            </a:r>
            <a:r>
              <a:rPr lang="ru-RU" dirty="0" smtClean="0"/>
              <a:t>, …,Ф</a:t>
            </a:r>
            <a:r>
              <a:rPr lang="en-US" dirty="0" smtClean="0"/>
              <a:t>N</a:t>
            </a:r>
            <a:r>
              <a:rPr lang="ru-RU" dirty="0" smtClean="0"/>
              <a:t>.</a:t>
            </a:r>
            <a:endParaRPr lang="ru-RU" b="1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классификации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1571612"/>
            <a:ext cx="5633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b="1" i="1" smtClean="0">
                <a:latin typeface="Times New Roman" pitchFamily="18" charset="0"/>
                <a:cs typeface="Times New Roman" pitchFamily="18" charset="0"/>
              </a:rPr>
              <a:t>Метод фасетной классификации</a:t>
            </a:r>
            <a:r>
              <a:rPr lang="x-none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643182"/>
            <a:ext cx="7574018" cy="2741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Достоинства и недостатки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ерархическ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ого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метод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x-none" b="1" smtClean="0"/>
              <a:t>Достоинства</a:t>
            </a:r>
            <a:r>
              <a:rPr lang="x-none" smtClean="0"/>
              <a:t>: 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простота построения;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использование независимых классификационных признаков в различных ветвях иерархической структуры.</a:t>
            </a:r>
            <a:endParaRPr lang="ru-RU" dirty="0" smtClean="0"/>
          </a:p>
          <a:p>
            <a:pPr algn="just"/>
            <a:r>
              <a:rPr lang="x-none" b="1" smtClean="0"/>
              <a:t>Недостатки:</a:t>
            </a:r>
            <a:endParaRPr lang="ru-RU" b="1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жесткая структура, которая приводит к сложности внесения изменений, так как приходится перераспределять все классификационные группировки;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невозможность группировать объекты по заранее не предусмотренным сочетаниям признаков.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Достоинства и недостатки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фасетного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Достоинства:</a:t>
            </a:r>
          </a:p>
          <a:p>
            <a:pPr algn="just"/>
            <a:r>
              <a:rPr lang="ru-RU" dirty="0" smtClean="0"/>
              <a:t>- возможность создания большой емкости классификации, т. е. использования большого числа признаков классификации и их значений для создания группировок;</a:t>
            </a:r>
          </a:p>
          <a:p>
            <a:pPr algn="just"/>
            <a:r>
              <a:rPr lang="ru-RU" dirty="0" smtClean="0"/>
              <a:t>- возможность простой модификации всей системы классификации без изменения структуры существующих группировок.</a:t>
            </a:r>
          </a:p>
          <a:p>
            <a:pPr algn="just"/>
            <a:r>
              <a:rPr lang="ru-RU" b="1" dirty="0" smtClean="0"/>
              <a:t>Недостаток:</a:t>
            </a:r>
          </a:p>
          <a:p>
            <a:pPr algn="just"/>
            <a:r>
              <a:rPr lang="ru-RU" dirty="0" smtClean="0"/>
              <a:t>- сложность ее построения, т.к. необходимо учитывать все многообразие классификационных признаков.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50019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		Система кодирования</a:t>
            </a:r>
            <a:r>
              <a:rPr lang="ru-RU" dirty="0" smtClean="0"/>
              <a:t> – совокупность правил образования кода. Кодовое обозначение, которое характеризуется используемым набором символов, алфавитом (цифровой, буквенный, смешанный и др.), длиной (числом символов – позиций кода) и структурой обозначения. 	Структура кода определяется порядком кодируемых признаков. Место символа в коде является разрядом кода. Старший разряд находится слева от младшего. </a:t>
            </a:r>
          </a:p>
          <a:p>
            <a:pPr algn="just">
              <a:buNone/>
            </a:pPr>
            <a:r>
              <a:rPr lang="ru-RU" dirty="0" smtClean="0"/>
              <a:t>		В коде  часто предусматривается дополнительный (резервный) разряд для проверки кода – контрольный разряд.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8215369" cy="414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858280" cy="493148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x-none" smtClean="0"/>
              <a:t>Классификационное кодирование построено на основе классификации объектов.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Классификационная последовательная система кодирования</a:t>
            </a:r>
            <a:r>
              <a:rPr lang="x-none" smtClean="0"/>
              <a:t> основана на иерархической системе классификации.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Параллельная </a:t>
            </a:r>
            <a:r>
              <a:rPr lang="x-none" smtClean="0"/>
              <a:t>– на фасетной классификации. Все фасеты кодируются независимо друг от друга; для значений каждого фасета выделяется определенное количество разрядов кода. </a:t>
            </a:r>
            <a:r>
              <a:rPr lang="x-none" i="1" smtClean="0"/>
              <a:t> 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Классификационный код</a:t>
            </a:r>
            <a:r>
              <a:rPr lang="x-none" smtClean="0"/>
              <a:t> содержит призначную информацию об объекте.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Здесь перед кодированием обязательно идет классификация по всем отличительным признакам. Код имеет вид: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	ХХ               </a:t>
            </a:r>
            <a:r>
              <a:rPr lang="ru-RU" dirty="0" smtClean="0"/>
              <a:t>ХХХ             Х                 ХХ</a:t>
            </a:r>
            <a:r>
              <a:rPr lang="ru-RU" dirty="0" smtClean="0"/>
              <a:t>		ХХХХ           ХХ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	класс         подкласс      группа      подгруппа            вид           подвид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Регистрационная система кодирования</a:t>
            </a:r>
            <a:r>
              <a:rPr lang="x-none" i="1" smtClean="0"/>
              <a:t> </a:t>
            </a:r>
            <a:r>
              <a:rPr lang="x-none" smtClean="0"/>
              <a:t> не основана на предварительной классификации объектов. Код обеспечивает только идентификацию объектов.</a:t>
            </a:r>
            <a:endParaRPr lang="ru-RU" dirty="0" smtClean="0"/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В регистрационной порядковой системе кодирования</a:t>
            </a:r>
            <a:r>
              <a:rPr lang="x-none" smtClean="0"/>
              <a:t> объекты нумеруются с помощью чисел натурального ряда. Используется, когда множество кодируемых объектов невелико и нет необходимости разбиения их на группы.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x-none" smtClean="0"/>
              <a:t>Каждый объект получает свой номер в порядке его регистрации в системе. </a:t>
            </a:r>
            <a:r>
              <a:rPr lang="ru-RU" dirty="0" smtClean="0"/>
              <a:t>   </a:t>
            </a:r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Регистрационная серийно-порядковая система</a:t>
            </a:r>
            <a:r>
              <a:rPr lang="x-none" smtClean="0"/>
              <a:t> кодирования предусматривает порядковую нумерацию объектов, но при этом номера разбиваются на серии, каждая из которых закрепляется за выделяемой группой объектов.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28694"/>
          </a:xfrm>
        </p:spPr>
        <p:txBody>
          <a:bodyPr/>
          <a:lstStyle/>
          <a:p>
            <a:pPr algn="ctr"/>
            <a:r>
              <a:rPr lang="ru-RU" dirty="0" smtClean="0"/>
              <a:t>Системы кодирования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93148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Для каждой группы объектов с одинаковой характеристикой выделяется некоторая серия кодов. Внутри серии идет последовательность номеров. Для серийных номеров необходимо оставлять резервы. </a:t>
            </a:r>
          </a:p>
          <a:p>
            <a:pPr algn="just">
              <a:buNone/>
            </a:pPr>
            <a:r>
              <a:rPr lang="ru-RU" dirty="0" smtClean="0"/>
              <a:t>		Преимущество данного кода: </a:t>
            </a:r>
          </a:p>
          <a:p>
            <a:pPr algn="just">
              <a:buNone/>
            </a:pPr>
            <a:r>
              <a:rPr lang="ru-RU" dirty="0" smtClean="0"/>
              <a:t>	- сравнительная простота построения и возможность выделения признаков.</a:t>
            </a:r>
          </a:p>
          <a:p>
            <a:pPr algn="just">
              <a:buNone/>
            </a:pPr>
            <a:r>
              <a:rPr lang="ru-RU" dirty="0" smtClean="0"/>
              <a:t>		Недостатки: </a:t>
            </a:r>
          </a:p>
          <a:p>
            <a:pPr algn="just">
              <a:buNone/>
            </a:pPr>
            <a:r>
              <a:rPr lang="ru-RU" dirty="0" smtClean="0"/>
              <a:t>		- невозможность автоматизированного получения итогов более чем по одному признаку, возникающего при декодировании, т.к. необходимо помнить с какого номера начинается и каким кончается каждая группа.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Условия эффективного функционирование АИС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358246" cy="507209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Необходимые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условия эффективного функционирования </a:t>
            </a:r>
            <a:r>
              <a:rPr lang="ru-RU" b="1" dirty="0" smtClean="0"/>
              <a:t>автоматизированной информационной системы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оптимальные объемы информации, поступающей в различные органы управления, оптимальное распределение потоков информации во времени и пространстве, т.е. оптимальное построение информационного обеспечения АИС (ИО АИС).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ИО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совокупность данных, необходимых для работы системы, средства и методы управления ими, а также специалисты их поддерживающие.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Основная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функция ИО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надежное хранение на машинных носителях всей совокупности необходимых данных для решения задач пользователя и удобный доступ к этим данным.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145800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Дайте определение информационного обеспечения (ИО) автоматизированной системы. Какова его основная функция?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чем заключаются ключевые недостатки устаревшего (задачного) подхода к организации ИО?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Назовите и охарактеризуйте четыре основных вида структурных единиц экономической информации, от самой простой к сложной.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принципиально отличается реквизит-признак от реквизита-основания? Приведите примеры каждого.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входит в состав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внемашинного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внутримашинного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информационного обеспечения? Приведите примеры компонентов.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типы документов относятся к условно-постоянной информации, а какие — к учетной (оперативной)? Приведите по 2-3 примера каждого типа.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чем разница между линейной, анкетной и табличной формами представления данных в документах? Где обычно применяется каждая из них?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Сравните иерархический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фасетный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методы классификации. Укажите по одному основному достоинству и недостатку каждого метода.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две основные системы кодирования существуют? Чем принципиально отличается их цель (задача)?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классификатор и какие виды классификаторов (по сфере действия) вам известны?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857768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одходы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информационного обеспечения: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каждой разрабатываемой задачи (программы) организовывается свое ИО.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Недостатки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этого подхода: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одни и те же данные, многократно вводимые в систему, приводят впоследствии к их разночтению;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корректировка данных производится в разные сроки;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повторный ввод одних и тех же данных,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приводит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их избыточности, затратам времени и места на накопителях.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Подходы к организации ИО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401080" cy="50006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	2.  </a:t>
            </a:r>
            <a:r>
              <a:rPr lang="ru-RU" b="1" dirty="0"/>
              <a:t>Современный подход к организации ИО: распределенный ввод, но единый стиль хранения, обновления и многократного, многоцелевого использования.</a:t>
            </a:r>
            <a:r>
              <a:rPr lang="ru-RU" dirty="0"/>
              <a:t> </a:t>
            </a:r>
          </a:p>
          <a:p>
            <a:pPr algn="just">
              <a:buNone/>
            </a:pPr>
            <a:r>
              <a:rPr lang="ru-RU" dirty="0" smtClean="0"/>
              <a:t>		При </a:t>
            </a:r>
            <a:r>
              <a:rPr lang="ru-RU" dirty="0"/>
              <a:t>передаче информации за единицу информации принимается одна двоичная единица (бит). При хранении целесообразно объединять информацию либо по смыслу, либо по отношению ее к какой-то задаче.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Реквизиты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401080" cy="514353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Реквизиты признаки и основания, характеризующие объекты (процессы) одной предметной области, логически связаны между собой и образуют составные единицы информации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 smtClean="0"/>
              <a:t>Экономический показатель – это СЕИ, включающая один реквизит-основание и несколько реквизитов–признаков. На основе показателей строятся документы.</a:t>
            </a:r>
          </a:p>
          <a:p>
            <a:pPr algn="just"/>
            <a:r>
              <a:rPr lang="ru-RU" b="1" dirty="0" smtClean="0"/>
              <a:t>Показатель = основание + К признаков</a:t>
            </a:r>
            <a:endParaRPr lang="ru-RU" dirty="0" smtClean="0"/>
          </a:p>
          <a:p>
            <a:pPr algn="just"/>
            <a:r>
              <a:rPr lang="ru-RU" dirty="0" smtClean="0"/>
              <a:t>Семантический (смысловой) анализ позволяет выявить </a:t>
            </a:r>
            <a:r>
              <a:rPr lang="ru-RU" b="1" i="1" dirty="0" smtClean="0"/>
              <a:t>функциональную зависимость  реквизитов </a:t>
            </a:r>
            <a:r>
              <a:rPr lang="ru-RU" dirty="0" smtClean="0"/>
              <a:t>и выполнить на этой основе структурирование экономической информации. Такое структурирование дает возможность построить информационно-логическую модель (ИЛМ) предметной области и осуществить проектирование структуры базы данных.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 реквизита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Характеристика реквизита</a:t>
            </a:r>
            <a:r>
              <a:rPr lang="ru-RU" b="1" dirty="0" smtClean="0"/>
              <a:t> – его длина, под которой понимают максимально допустимое число символов в слове, являющемся значением реквизита</a:t>
            </a:r>
            <a:r>
              <a:rPr lang="ru-RU" b="1" dirty="0" smtClean="0"/>
              <a:t>.</a:t>
            </a:r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Тип реквизита</a:t>
            </a:r>
            <a:r>
              <a:rPr lang="ru-RU" b="1" dirty="0" smtClean="0"/>
              <a:t>:</a:t>
            </a:r>
          </a:p>
          <a:p>
            <a:pPr algn="just"/>
            <a:r>
              <a:rPr lang="ru-RU" b="1" dirty="0" smtClean="0"/>
              <a:t> </a:t>
            </a:r>
            <a:r>
              <a:rPr lang="ru-RU" dirty="0" smtClean="0"/>
              <a:t>А – буквенный,</a:t>
            </a:r>
            <a:r>
              <a:rPr lang="ru-RU" b="1" dirty="0" smtClean="0"/>
              <a:t> </a:t>
            </a:r>
            <a:endParaRPr lang="ru-RU" b="1" dirty="0" smtClean="0"/>
          </a:p>
          <a:p>
            <a:pPr algn="just"/>
            <a:r>
              <a:rPr lang="ru-RU" dirty="0" smtClean="0"/>
              <a:t>9 </a:t>
            </a:r>
            <a:r>
              <a:rPr lang="ru-RU" dirty="0" smtClean="0"/>
              <a:t>– цифровой,</a:t>
            </a:r>
            <a:r>
              <a:rPr lang="ru-RU" b="1" dirty="0" smtClean="0"/>
              <a:t> </a:t>
            </a:r>
            <a:endParaRPr lang="ru-RU" b="1" dirty="0" smtClean="0"/>
          </a:p>
          <a:p>
            <a:pPr algn="just"/>
            <a:r>
              <a:rPr lang="ru-RU" dirty="0" smtClean="0"/>
              <a:t>Х </a:t>
            </a:r>
            <a:r>
              <a:rPr lang="ru-RU" dirty="0" smtClean="0"/>
              <a:t>– алфавитно-цифровой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На основе реквизитов формируются данные, которые необходимо определенным образом организовать в процессе функционирования АИС.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Состав информационного обеспечения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58204" cy="464573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 состав информационного обеспечения АИС входят классификаторы технико-экономической информации, нормативно-справочная информация, форма представления и организации данных в системе, в том числе формы документов, </a:t>
            </a:r>
            <a:r>
              <a:rPr lang="ru-RU" dirty="0" err="1" smtClean="0"/>
              <a:t>видеограмм</a:t>
            </a:r>
            <a:r>
              <a:rPr lang="ru-RU" dirty="0" smtClean="0"/>
              <a:t>, массивов и логические интерфейсы (протоколы обмена данными), т.е. </a:t>
            </a:r>
            <a:r>
              <a:rPr lang="ru-RU" b="1" dirty="0" smtClean="0"/>
              <a:t>информационное обеспечение АИС представляет собой совокупность средств и методов построения информационной базы и подразделяется на </a:t>
            </a:r>
            <a:r>
              <a:rPr lang="ru-RU" b="1" dirty="0" err="1" smtClean="0"/>
              <a:t>внемашинное</a:t>
            </a:r>
            <a:r>
              <a:rPr lang="ru-RU" b="1" dirty="0" smtClean="0"/>
              <a:t> и </a:t>
            </a:r>
            <a:r>
              <a:rPr lang="ru-RU" b="1" dirty="0" err="1" smtClean="0"/>
              <a:t>внутримашинное</a:t>
            </a:r>
            <a:r>
              <a:rPr lang="ru-RU" b="1" dirty="0" smtClean="0"/>
              <a:t> обеспечение.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Состав информационного обеспечения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86" y="2000240"/>
            <a:ext cx="8687894" cy="443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1130</TotalTime>
  <Words>941</Words>
  <Application>Microsoft Office PowerPoint</Application>
  <PresentationFormat>Экран (4:3)</PresentationFormat>
  <Paragraphs>141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Городская</vt:lpstr>
      <vt:lpstr>Информационное обеспечение </vt:lpstr>
      <vt:lpstr> Основные понятия.    </vt:lpstr>
      <vt:lpstr>Условия эффективного функционирование АИС</vt:lpstr>
      <vt:lpstr>Подходы к организации информационного обеспечения: </vt:lpstr>
      <vt:lpstr>Подходы к организации ИО</vt:lpstr>
      <vt:lpstr>Реквизиты</vt:lpstr>
      <vt:lpstr>Характеристика реквизита</vt:lpstr>
      <vt:lpstr>Состав информационного обеспечения</vt:lpstr>
      <vt:lpstr>Состав информационного обеспечения</vt:lpstr>
      <vt:lpstr>Информационная база</vt:lpstr>
      <vt:lpstr>Информационная база</vt:lpstr>
      <vt:lpstr>Информация АИС</vt:lpstr>
      <vt:lpstr>Документы внемашинной сферы</vt:lpstr>
      <vt:lpstr>Документы внемашинной сферы</vt:lpstr>
      <vt:lpstr>Документы условно-постоянной информации.</vt:lpstr>
      <vt:lpstr>Общая характеристика документов. </vt:lpstr>
      <vt:lpstr>Форма документа.  </vt:lpstr>
      <vt:lpstr>Методические и инструктивные материалы</vt:lpstr>
      <vt:lpstr>Внемашинная информационная база</vt:lpstr>
      <vt:lpstr>Методы классификации</vt:lpstr>
      <vt:lpstr>Методы классификации</vt:lpstr>
      <vt:lpstr>Методы классификации</vt:lpstr>
      <vt:lpstr>Достоинства и недостатки иерархического метода </vt:lpstr>
      <vt:lpstr>Достоинства и недостатки фасетного метода</vt:lpstr>
      <vt:lpstr>Система кодирования</vt:lpstr>
      <vt:lpstr>Система кодирования</vt:lpstr>
      <vt:lpstr>Система кодирования</vt:lpstr>
      <vt:lpstr>Системы кодирования</vt:lpstr>
      <vt:lpstr>Системы кодирования</vt:lpstr>
      <vt:lpstr>Контрольные вопросы: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Информационное обеспечение</dc:title>
  <dc:creator>пользователь</dc:creator>
  <cp:lastModifiedBy>пользователь</cp:lastModifiedBy>
  <cp:revision>15</cp:revision>
  <dcterms:created xsi:type="dcterms:W3CDTF">2024-11-28T11:42:17Z</dcterms:created>
  <dcterms:modified xsi:type="dcterms:W3CDTF">2025-12-18T09:26:51Z</dcterms:modified>
</cp:coreProperties>
</file>