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59" r:id="rId4"/>
    <p:sldId id="260" r:id="rId5"/>
    <p:sldId id="261" r:id="rId6"/>
    <p:sldId id="262" r:id="rId7"/>
    <p:sldId id="257" r:id="rId8"/>
    <p:sldId id="263" r:id="rId9"/>
    <p:sldId id="266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1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5752" autoAdjust="0"/>
  </p:normalViewPr>
  <p:slideViewPr>
    <p:cSldViewPr>
      <p:cViewPr>
        <p:scale>
          <a:sx n="75" d="100"/>
          <a:sy n="75" d="100"/>
        </p:scale>
        <p:origin x="-12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C0440-BB8C-484E-ADA2-5123BB2CC65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236FD-F1E4-45E2-AC7A-A3D16EFB1A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13115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Цель занятия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изучить основные элементы графика движения поездов, виды и получить практические навыки составления графика движения поездов.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6786610" cy="530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385878"/>
            <a:ext cx="20859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85878"/>
            <a:ext cx="20859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928662" y="2500306"/>
            <a:ext cx="71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Ст. 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43834" y="2500306"/>
            <a:ext cx="712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Ст. Б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71678"/>
            <a:ext cx="9144000" cy="46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286248" y="2071678"/>
            <a:ext cx="849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 ПАБ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642918"/>
            <a:ext cx="8215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нечетные поезда на графике наносятся сверху вниз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142984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 </a:t>
            </a:r>
            <a:r>
              <a:rPr lang="ru-RU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15302" y="1142984"/>
            <a:ext cx="628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</a:t>
            </a:r>
            <a:r>
              <a:rPr lang="ru-RU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Ч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0"/>
            <a:ext cx="8215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Четные и нечетные поезда на графике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3143248"/>
            <a:ext cx="28194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Прямоугольник 21"/>
          <p:cNvSpPr/>
          <p:nvPr/>
        </p:nvSpPr>
        <p:spPr>
          <a:xfrm>
            <a:off x="2428860" y="1071546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0ч 15 мин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43504" y="2428868"/>
            <a:ext cx="1327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 =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км/ч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2428868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А-Б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= 40 км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3143248"/>
            <a:ext cx="28003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Прямоугольник 28"/>
          <p:cNvSpPr/>
          <p:nvPr/>
        </p:nvSpPr>
        <p:spPr>
          <a:xfrm>
            <a:off x="6500826" y="1071546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0ч 45 мин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5072074"/>
            <a:ext cx="8215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четные поезда на графике наносятся снизу вверх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500826" y="1071546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1ч 12 мин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428860" y="1071546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1ч 42 мин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3143248"/>
            <a:ext cx="28003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71702 -3.33333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702 -3.33333E-6 L 1.00834 -3.33333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-3.33333E-6 L -0.69688 -3.33333E-6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18" grpId="0"/>
      <p:bldP spid="19" grpId="0"/>
      <p:bldP spid="22" grpId="0"/>
      <p:bldP spid="22" grpId="1"/>
      <p:bldP spid="23" grpId="0"/>
      <p:bldP spid="26" grpId="0"/>
      <p:bldP spid="29" grpId="0"/>
      <p:bldP spid="29" grpId="1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46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1071546"/>
            <a:ext cx="16002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00496" y="1071546"/>
            <a:ext cx="50006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Ход поезда на графике – это движение точки в осях «время» - «расстояние»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 S = f(t) 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 графике ход поезда условно принимается за прямую линию, соединяющую точки отправления и прибытия поезда на смежных станциях.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786190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Прямая линия соответствует равномерному движению поездов (с постоянной по времени скоростью), в действительности поезда следуют неравномерно (скорость изменяется во времени), с ускорением и замедлением.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5072074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Наклон линии хода поезда на графике характеризует скорость движения, чем круче линия, тем больше скорость поезда.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3857620" y="5786454"/>
          <a:ext cx="1857388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5" imgW="914400" imgH="457200" progId="Equation.DSMT4">
                  <p:embed/>
                </p:oleObj>
              </mc:Choice>
              <mc:Fallback>
                <p:oleObj name="Equation" r:id="rId5" imgW="914400" imgH="457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5786454"/>
                        <a:ext cx="1857388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1071546"/>
            <a:ext cx="15430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428860" y="21429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Скорость движения поезда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000108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График движения поездов: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857364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Нормативный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(составляется для всей сети железных дорог один раз в год)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286124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Плановый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(составляется для организации оперативной работы ДНЦ на предстоящую смену)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572008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- ГИД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(график исполненного движения. Строится по данным о фактическом времени прибытия и  отправления поездов).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500174"/>
            <a:ext cx="5100636" cy="506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642918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параллельные и непараллельные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(нормальные) в зависимости от скорости движения поездов. В параллельных графиках поезда каждого направления следуют с одинаковой скоростью, поэтому их линии хода параллельны между собой.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06" y="2000240"/>
            <a:ext cx="3429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реальных условиях эксплуатации движение происходит по нормальным графикам, т.к. пассажирские и грузовые поезда движутся с разными скоростями. График в учебном индивидуальном задании будет параллельным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643578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Параллельный график </a:t>
            </a:r>
            <a:r>
              <a:rPr lang="ru-RU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642918"/>
            <a:ext cx="517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параллельные и непараллельные графики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51720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572132" y="521495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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Непараллельный график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35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однопутные,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двухпутные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многопутные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зависимости от числа путей на перегоне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 однопутных участках, а следовательно, и на графике, скрещение поездов происходит на станциях.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двухпутных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линии хода поездов пересекаются на перегонах и станциях.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000240"/>
            <a:ext cx="538162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2786058"/>
            <a:ext cx="29289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 многопутных участках, в зависимости от принятой системы организации движения поездов, отдельные пути используются для движения поездов обоих направлений.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142984"/>
            <a:ext cx="6572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однопутные,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двухпутные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многопутные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785926"/>
            <a:ext cx="52959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0"/>
            <a:ext cx="8572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парные или непарные, идентичные или неидентичные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 парном графике число поездов четного направления равно числу поездов нечетного направления.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128943"/>
            <a:ext cx="5200649" cy="572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44" y="1714488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непарном графике число четных и нечетных поездов не равны.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142984"/>
            <a:ext cx="5187903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928670"/>
            <a:ext cx="275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парные или непарные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18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642918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пачечные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пакетные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Пачечные и пакетные графики применяются в тех случаях, когда по каким-либо причинам возможно использовать линию лишь в известное время суток, а движение неравномерно.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928802"/>
            <a:ext cx="378621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Пачечный график также применяется,  когда необходимо в насыщенном товарными поездами графике, с наименьшим ущербом, проложить ряд поездов большой скорости, например, пассажирских, которые иначе, будучи расположены в течение всех суток, могли бы своим движением больше задерживать товарные поезда.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Пачечный график (при ПАБ) поезда следуют друг за другом, разграничивает движение целый перегон. На перегоне может находиться только один поезд.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404" y="1928802"/>
            <a:ext cx="5000628" cy="409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86446" y="6143644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Пачечный график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357166"/>
            <a:ext cx="7643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Поезд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сформированный и сцепленный состав вагонов с одним или несколькими действующими локомотивами или моторными вагонами, имеющий установленные сигналы. Локомотивы без вагонов, моторные вагоны, специальный самоходный подвижной состав, отправляемые на перегон, рассматриваются как поезд.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2557463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857488" y="2786058"/>
            <a:ext cx="58579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Маршрутная скорость поезда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(км/ч) -  определяется делением общей протяженности маршрута следования поезда (в километрах) на общее время нахождения поезда в пути следования (в часах) с учетом времени всех остановок на железнодорожных станциях для посадки и высадки пассажиров. (Приказ Минтранса РФ от 18.07.2007 N 99)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1429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пакетном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графике поезда следуют пакетами, разграничивают поезда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блок-участки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 АБ. В этом случае на перегоне одновременно может быть несколько поездов, образующих пакет.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642918"/>
            <a:ext cx="2518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пачечные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пакетные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285992"/>
            <a:ext cx="41148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714480" y="5000636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Пакетный график </a:t>
            </a:r>
            <a:r>
              <a:rPr lang="ru-RU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214290"/>
            <a:ext cx="2378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Элементы графика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714356"/>
            <a:ext cx="8715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Для построения графика должны быть известны: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время хода поезда по перегону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продолжительность стоянки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станционное время поезда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танционные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интервалы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минимальные промежутки времени, необходимые для выполнения операций на раздельных пунктах по приему, отправлению и пропуску поездов.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643182"/>
            <a:ext cx="43815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2928934"/>
            <a:ext cx="35004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интервал скрещения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(минимальный промежуток времени между прибытием на станцию с однопутного перегона или пропуском через нее поезда и отправлением на тот же перегон поезда встречного направления, задержанного на станции скрещения)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214290"/>
            <a:ext cx="2378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Элементы графика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785794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интервал неодновременного прибытия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минимальный промежуток времени между прибытием на раздельный пункт двух поездов противоположных направлений или между прибытием одного поезда и проследованием через этот же раздельный пункт поезда встречного направления.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428868"/>
            <a:ext cx="40957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7554" y="214290"/>
            <a:ext cx="2378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Элементы графика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214422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интервал попутного следования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минимальный промежуток времени между прибытием на раздельный пункт одного поезда и отправлением с предыдущего раздельного пункта следующего поезда того же направления.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857496"/>
            <a:ext cx="42386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7554" y="214290"/>
            <a:ext cx="2378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Элементы графика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26" y="1000108"/>
            <a:ext cx="6500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интервал неодновременного прибытия и отправления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857364"/>
            <a:ext cx="427672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8715404" cy="189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876"/>
            <a:ext cx="8858280" cy="192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357290" y="214290"/>
            <a:ext cx="6981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График движения поезда при различных устройствах СЦБ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214290"/>
            <a:ext cx="6981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График движения поезда при различных устройствах СЦБ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928670"/>
            <a:ext cx="8143932" cy="185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840435"/>
            <a:ext cx="8572528" cy="186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824576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000372"/>
            <a:ext cx="825878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357290" y="214290"/>
            <a:ext cx="6981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График движения поезда при различных устройствах СЦБ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3818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357290" y="214290"/>
            <a:ext cx="6981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График движения поезда при различных устройствах СЦБ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28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042" y="214290"/>
            <a:ext cx="5706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Пример выполнения индивидуального задания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785794"/>
            <a:ext cx="8786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Необходимо составить график движения поездов на участке за 6 часов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736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Участок А – Д. Данные (длины перегонов, средняя скорость поездов, устройства СЦБ на перегонах и станциях необходимо взять из работы «Расчет пропускной способности участка железной дороги»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357562"/>
            <a:ext cx="8929718" cy="109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57126" y="2714620"/>
            <a:ext cx="4714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Пусть индивидуальный шифр равен 792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Тогда участок А – Д имеет вид: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0" y="4714884"/>
            <a:ext cx="64294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Длина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блок-участка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1,5 км, длина поезда 1,05 км.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Пропускная способность А – Б: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692" name="Picture 2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5357826"/>
            <a:ext cx="4095750" cy="419100"/>
          </a:xfrm>
          <a:prstGeom prst="rect">
            <a:avLst/>
          </a:prstGeom>
          <a:noFill/>
        </p:spPr>
      </p:pic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694" name="Picture 2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929330"/>
            <a:ext cx="4686300" cy="4476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4086"/>
            <a:ext cx="9144032" cy="561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643174" y="130710"/>
            <a:ext cx="359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Маршрутная скорость поезда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14282" y="571480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Пропускная способность Б – В: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21" name="Picture 1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000108"/>
            <a:ext cx="3790950" cy="438150"/>
          </a:xfrm>
          <a:prstGeom prst="rect">
            <a:avLst/>
          </a:prstGeom>
          <a:noFill/>
        </p:spPr>
      </p:pic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23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643050"/>
            <a:ext cx="3495675" cy="228600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357158" y="2000240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Пропускная способность В – Г: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25" name="Picture 2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500306"/>
            <a:ext cx="3400425" cy="438150"/>
          </a:xfrm>
          <a:prstGeom prst="rect">
            <a:avLst/>
          </a:prstGeom>
          <a:noFill/>
        </p:spPr>
      </p:pic>
      <p:sp>
        <p:nvSpPr>
          <p:cNvPr id="4712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27" name="Picture 2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143248"/>
            <a:ext cx="3495675" cy="228600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357158" y="3643314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Пропускная способность Г – Д: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3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29" name="Picture 2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071945"/>
            <a:ext cx="3819525" cy="428625"/>
          </a:xfrm>
          <a:prstGeom prst="rect">
            <a:avLst/>
          </a:prstGeom>
          <a:noFill/>
        </p:spPr>
      </p:pic>
      <p:sp>
        <p:nvSpPr>
          <p:cNvPr id="4713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7131" name="Picture 2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4643446"/>
            <a:ext cx="4686300" cy="447675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785786" y="5572140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Ограничивающий перегон – тот, у которого наименьшая пропускная способность. В рассматриваемом примере это перегон В – Г.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821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Пропускная способность всего участка равна пропускной способности ограничивающего перегона, т.е.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071546"/>
            <a:ext cx="2495550" cy="228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3214686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Количество поездов на графике должно равняться четвертой части пропускной способности участка, в рассматриваемом случае 20/4=5 пар поездов (допускается отклонение 10%)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000240"/>
            <a:ext cx="8715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Необходимо построить график движения на участке А – Д от 0 до 6 часов.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Необходимо вычертить сетку графика в масштабе 1 мм : 1 км, 5 мм : 10 мин.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704850"/>
            <a:ext cx="72485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2. Составление графика движения поездов необходимо начинать с ограничивающего перегона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71546"/>
            <a:ext cx="72485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42852"/>
            <a:ext cx="74248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Обозначить номера поездов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 6 часов по участку должно пройти 3 скорых поезда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(2 поезда одного направления и 1 противоположного направления)</a:t>
            </a:r>
            <a:endParaRPr lang="ru-RU" dirty="0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72485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3" y="142852"/>
            <a:ext cx="821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Проложить линии хода скорых поездов по всему участку А – Д, с наименьшими возможными станционными интервалами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909658"/>
            <a:ext cx="72485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3" y="142852"/>
            <a:ext cx="8215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Последовательно проложить линии хода  поездов по участку, учитывая используемые устройства СЦБ на станциях и перегонах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4.1 На участке Г – Д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двухпутная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автоблокировка,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 = 5,8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мин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7248525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3" y="142852"/>
            <a:ext cx="8215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4.2 На участке Б – В – однопутная полуавтоматическая блокировка с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блок-постом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 перегоне одновременно может быть 2 поезда: до блок поста и за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блок-постом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85873"/>
            <a:ext cx="7248525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3" y="142852"/>
            <a:ext cx="8215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4.3 На участке А – Б – однопутная автоблокировка,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 = 5,8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мин: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38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585788"/>
            <a:ext cx="7248525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215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4.4 Необходимо проанализировать полученный график, на каждом перегоне участка количество поездов должно равняться четвертой части пропускной способности ± 10%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248525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357166"/>
            <a:ext cx="821537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Нумерация поездов: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/>
              <a:t>Пассажирские поезда</a:t>
            </a:r>
          </a:p>
          <a:p>
            <a:r>
              <a:rPr lang="ru-RU" sz="2000" b="1" dirty="0" smtClean="0"/>
              <a:t>1 - 148</a:t>
            </a:r>
            <a:r>
              <a:rPr lang="ru-RU" sz="2000" dirty="0" smtClean="0"/>
              <a:t>: Скорые круглогодичные поезда(</a:t>
            </a:r>
            <a:r>
              <a:rPr lang="en-US" sz="2000" dirty="0" smtClean="0"/>
              <a:t>V</a:t>
            </a:r>
            <a:r>
              <a:rPr lang="ru-RU" sz="2000" dirty="0" smtClean="0"/>
              <a:t>марш  </a:t>
            </a:r>
            <a:r>
              <a:rPr lang="en-US" sz="2000" dirty="0" smtClean="0"/>
              <a:t>&gt; </a:t>
            </a:r>
            <a:r>
              <a:rPr lang="ru-RU" sz="2000" dirty="0" smtClean="0"/>
              <a:t>50 км/ч)</a:t>
            </a:r>
          </a:p>
          <a:p>
            <a:r>
              <a:rPr lang="ru-RU" sz="2000" b="1" dirty="0" smtClean="0"/>
              <a:t>151 - 168</a:t>
            </a:r>
            <a:r>
              <a:rPr lang="ru-RU" sz="2000" dirty="0" smtClean="0"/>
              <a:t>: Скоростные круглогодичные и сезонные поезда (</a:t>
            </a:r>
            <a:r>
              <a:rPr lang="en-US" sz="2000" dirty="0" smtClean="0"/>
              <a:t>V</a:t>
            </a:r>
            <a:r>
              <a:rPr lang="ru-RU" sz="2000" dirty="0" smtClean="0"/>
              <a:t>марш  </a:t>
            </a:r>
            <a:r>
              <a:rPr lang="en-US" sz="2000" dirty="0" smtClean="0"/>
              <a:t>&gt; </a:t>
            </a:r>
            <a:r>
              <a:rPr lang="ru-RU" sz="2000" dirty="0" smtClean="0"/>
              <a:t>100 км/ч)</a:t>
            </a:r>
            <a:endParaRPr lang="en-US" sz="2000" dirty="0" smtClean="0"/>
          </a:p>
          <a:p>
            <a:r>
              <a:rPr lang="ru-RU" sz="2000" b="1" dirty="0" smtClean="0"/>
              <a:t>171 - 198</a:t>
            </a:r>
            <a:r>
              <a:rPr lang="ru-RU" sz="2000" dirty="0" smtClean="0"/>
              <a:t>: Ускоренные круглогодичные и сезонные поезда (Сапсан)</a:t>
            </a:r>
          </a:p>
          <a:p>
            <a:r>
              <a:rPr lang="ru-RU" sz="2000" b="1" dirty="0" smtClean="0"/>
              <a:t>201 - 298</a:t>
            </a:r>
            <a:r>
              <a:rPr lang="ru-RU" sz="2000" dirty="0" smtClean="0"/>
              <a:t>: Скорые сезонного обращения (летом и в дни школьных каникул и массовых перевозок)</a:t>
            </a:r>
          </a:p>
          <a:p>
            <a:r>
              <a:rPr lang="ru-RU" sz="2000" b="1" dirty="0" smtClean="0"/>
              <a:t>301 - 398</a:t>
            </a:r>
            <a:r>
              <a:rPr lang="ru-RU" sz="2000" dirty="0" smtClean="0"/>
              <a:t>: Пассажирские поезда в дальнем сообщении круглогодичного обращения. Увеличено количество и время стоянок по сравнению со скорыми</a:t>
            </a:r>
            <a:r>
              <a:rPr lang="en-US" sz="2000" dirty="0" smtClean="0"/>
              <a:t> (L &gt; </a:t>
            </a:r>
            <a:r>
              <a:rPr lang="ru-RU" sz="2000" dirty="0" smtClean="0"/>
              <a:t>700 км, </a:t>
            </a:r>
            <a:r>
              <a:rPr lang="en-US" sz="2000" dirty="0" smtClean="0"/>
              <a:t>V</a:t>
            </a:r>
            <a:r>
              <a:rPr lang="ru-RU" sz="2000" dirty="0" smtClean="0"/>
              <a:t>марш  </a:t>
            </a:r>
            <a:r>
              <a:rPr lang="en-US" sz="2000" dirty="0" smtClean="0"/>
              <a:t>&lt; </a:t>
            </a:r>
            <a:r>
              <a:rPr lang="ru-RU" sz="2000" dirty="0" smtClean="0"/>
              <a:t>50 км/ч</a:t>
            </a:r>
            <a:r>
              <a:rPr lang="en-US" sz="2000" dirty="0" smtClean="0"/>
              <a:t>)</a:t>
            </a:r>
          </a:p>
          <a:p>
            <a:r>
              <a:rPr lang="ru-RU" sz="2000" b="1" dirty="0" smtClean="0"/>
              <a:t>401 - 498</a:t>
            </a:r>
            <a:r>
              <a:rPr lang="ru-RU" sz="2000" dirty="0" smtClean="0"/>
              <a:t>: Пассажирские сезонные поезда</a:t>
            </a:r>
          </a:p>
          <a:p>
            <a:r>
              <a:rPr lang="ru-RU" sz="2000" b="1" dirty="0" smtClean="0"/>
              <a:t>501 - 598</a:t>
            </a:r>
            <a:r>
              <a:rPr lang="ru-RU" sz="2000" dirty="0" smtClean="0"/>
              <a:t>: Пассажирские поезда разового назначения </a:t>
            </a:r>
          </a:p>
          <a:p>
            <a:r>
              <a:rPr lang="ru-RU" sz="2000" b="1" dirty="0" smtClean="0"/>
              <a:t>601 - 698</a:t>
            </a:r>
            <a:r>
              <a:rPr lang="ru-RU" sz="2000" dirty="0" smtClean="0"/>
              <a:t>: Пассажирские  местные поезда  (150 км </a:t>
            </a:r>
            <a:r>
              <a:rPr lang="en-US" sz="2000" dirty="0" smtClean="0"/>
              <a:t>&lt; L &lt;</a:t>
            </a:r>
            <a:r>
              <a:rPr lang="ru-RU" sz="2000" dirty="0" smtClean="0"/>
              <a:t> 699 км)</a:t>
            </a:r>
          </a:p>
          <a:p>
            <a:r>
              <a:rPr lang="ru-RU" sz="2000" b="1" dirty="0" smtClean="0"/>
              <a:t>701 - 748</a:t>
            </a:r>
            <a:r>
              <a:rPr lang="ru-RU" sz="2000" dirty="0" smtClean="0"/>
              <a:t>: Поезда служебного назначения (переселенческие, для перевозки беженцев, военных</a:t>
            </a:r>
          </a:p>
          <a:p>
            <a:r>
              <a:rPr lang="ru-RU" sz="2000" b="1" dirty="0" smtClean="0"/>
              <a:t>751 - 798</a:t>
            </a:r>
            <a:r>
              <a:rPr lang="ru-RU" sz="2000" dirty="0" smtClean="0"/>
              <a:t>: Поезда здоровья, поезда выходного дня</a:t>
            </a:r>
          </a:p>
          <a:p>
            <a:endParaRPr lang="en-US" sz="2000" dirty="0" smtClean="0"/>
          </a:p>
          <a:p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42852"/>
            <a:ext cx="8215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выполнения условия п. 4.4 на перегоне А – Б проложены линии хода поездов 2417 и 3431, на перегоне Г – Д  линия хода поезда 2458.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643966" y="6488668"/>
            <a:ext cx="50003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40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850" y="785794"/>
            <a:ext cx="725805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801 - 848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Ускоренный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поезд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овышенной комфортности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539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851 - 898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Ускоренный поезд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без предоставления дополнительных услуг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901 - 948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Почтово-багажные поезда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539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951 - 968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Грузо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пассажирские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поезда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539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971 - 998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Людские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поезда</a:t>
            </a:r>
          </a:p>
          <a:p>
            <a:pPr lvl="0" indent="5397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1732556"/>
            <a:ext cx="821537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/>
              <a:t>Ускоренные грузовые поезда 1001 - 1798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1001 - 1098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Рефрижераторные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1101 - 1198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Для перевозки молока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1201 - 1298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Контейнерные поезда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1301 - 1398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Для перевозок груза в контрейлерах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1501 - 1518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Для перевозки живности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1519 - 1598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Для поездов операторских компаний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1601 - 1698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Для перевозки угля, руды, удобрений в кольцевых маршрутах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1701 - 1798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Для перевозки наливных грузов в кольцевых и технологических маршрутах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4549676"/>
            <a:ext cx="818499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Грузовые поезда 1801 – 3998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Локомотивы 4001 – 4998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Хозяйственные поезда 5001 – 5998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Пригородные поезда 6001 – 6998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Снегоуборочная техника 7901 – 7998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Восстановительные поезда 8001 - 8048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Пожарные поезда 8051 - 8098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9001 – 9098 Поезда из неисправных вагонов на заводы для ремонта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14290"/>
            <a:ext cx="65722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ПТЭ. Раздел 4. Организация движения поездов.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Глава 13. График движения поездов.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13.1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Основой организации движения поездов является график движения, который объединяет деятельность всех подразделений и выражает план эксплуатационной работы железных дорог. График движения поездов - непреложный закон для работников железнодорожного транспорта, выполнение которого является одним из важнейших качественных показателей работы железных дорог.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Соблюдение графика движения поездов  и предупреждение его нарушений должно быть главным для всех работников, связанных с организацией движения поездов.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Нарушение графика движения поездов не допускается.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14290"/>
            <a:ext cx="1714512" cy="244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357158" y="357166"/>
            <a:ext cx="82153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График движения поездов должен обеспечивать: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− удовлетворение потребности в перевозках грузов и пассажиров;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− безопасность движения поездов;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− эффективное использование пропускной и провозной способность участков ж.д.;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− рациональное использование подвижного состава;</a:t>
            </a:r>
          </a:p>
          <a:p>
            <a:pPr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− возможность производства работ по текущему содержанию и ремонту пути, сооружений, устройств СЦБ.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28596" y="4714884"/>
            <a:ext cx="8215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График движения поездов дает наглядную картину движения, определяет время хода поездов по перегонам, время их отправления со станции и прибытия на станцию, продолжительность стоянок в пунктах скрещивания и обгона и другие показатели, характеризующие условия движения поездов.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500042"/>
            <a:ext cx="82153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При составлении графика движения поездов приоритет имеют:</a:t>
            </a:r>
          </a:p>
          <a:p>
            <a:pPr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1. Пассажирские скоростные; </a:t>
            </a: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2. Пассажирские скорые; </a:t>
            </a: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3. Пассажирские всех остальных наименований;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4. Почтово-багажные, воинские, грузопассажирские, людские и ускоренные грузовые поезда; </a:t>
            </a: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5. Грузовые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(сквозные, участковые, сборные, вывозные, передаточные), хозяйственные поезда и локомотивы без вагонов.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8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786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	Для графика движения поездов предусмотрена стандартная сетка из горизонтальных и вертикальных линий. Горизонтальные линии соответствуют станциям (сплошные) или остановочным пунктам (штриховые). Вертикальные линии обозначают время – (от 0 до 24 ч). Для удобства вертикальные линии, которые соответствующие 06, 12, 18, 24 ч, делают толще остальных.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57818" y="1643050"/>
            <a:ext cx="35719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Час делится на шесть равных частей (по 10 мин). Поезда обозначаются наклонными прямыми линиями. Над каждой линией на каждом перегоне ставится номер поезда. Время прибытия или отправления поезда с каждой станции участка есть пересечение линии хода поезда с осью этой станции. Если прибытие или отправление на станцию не равно 0,10,20,30,40,50 минут, то число минут отмечается цифрой сверх целого десятка в тупом углу, образованном линией хода поезда и осью раздельного пункта.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526732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715404" y="6488668"/>
            <a:ext cx="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1871</Words>
  <Application>Microsoft Office PowerPoint</Application>
  <PresentationFormat>Экран (4:3)</PresentationFormat>
  <Paragraphs>208</Paragraphs>
  <Slides>40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ОмГУПС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Селюнин Константин Викторович</dc:creator>
  <cp:lastModifiedBy>User</cp:lastModifiedBy>
  <cp:revision>163</cp:revision>
  <cp:lastPrinted>2020-10-08T06:28:30Z</cp:lastPrinted>
  <dcterms:created xsi:type="dcterms:W3CDTF">2010-11-08T05:24:03Z</dcterms:created>
  <dcterms:modified xsi:type="dcterms:W3CDTF">2020-10-08T06:59:56Z</dcterms:modified>
</cp:coreProperties>
</file>