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80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2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7" d="100"/>
          <a:sy n="87" d="100"/>
        </p:scale>
        <p:origin x="-876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D49573-48CF-40F8-B05F-C7094992AF4C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DEBCEFD-EDCB-442D-AC4E-AEB7F6206E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2.1 АСУЖТ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8001056" cy="119061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Технические средства АСУЖТ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Состав Комплекса Технических Средств (КТС) АСУЖТ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501122" cy="490063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/>
              <a:t>2</a:t>
            </a:r>
            <a:r>
              <a:rPr lang="ru-RU" sz="2800" b="1" dirty="0" smtClean="0"/>
              <a:t>. Средства передачи данных (канальный и сетевой уровень):</a:t>
            </a:r>
            <a:endParaRPr lang="ru-RU" sz="2000" dirty="0" smtClean="0"/>
          </a:p>
          <a:p>
            <a:pPr lvl="1"/>
            <a:r>
              <a:rPr lang="ru-RU" sz="2400" b="1" dirty="0" smtClean="0"/>
              <a:t>Каналообразующая аппаратура:</a:t>
            </a:r>
            <a:r>
              <a:rPr lang="ru-RU" sz="2400" dirty="0" smtClean="0"/>
              <a:t> модемы, </a:t>
            </a:r>
            <a:r>
              <a:rPr lang="ru-RU" sz="2400" dirty="0" err="1" smtClean="0"/>
              <a:t>маршрутизаторы</a:t>
            </a:r>
            <a:r>
              <a:rPr lang="ru-RU" sz="2400" dirty="0" smtClean="0"/>
              <a:t>, коммутаторы.</a:t>
            </a:r>
            <a:endParaRPr lang="ru-RU" sz="1800" dirty="0" smtClean="0"/>
          </a:p>
          <a:p>
            <a:pPr lvl="1"/>
            <a:r>
              <a:rPr lang="ru-RU" sz="2400" b="1" dirty="0" smtClean="0"/>
              <a:t>Физические среды передачи:</a:t>
            </a:r>
            <a:r>
              <a:rPr lang="ru-RU" sz="2400" dirty="0" smtClean="0"/>
              <a:t> оптоволоконные линии связи (ВОЛС), медные линии (E1, </a:t>
            </a:r>
            <a:r>
              <a:rPr lang="ru-RU" sz="2400" dirty="0" err="1" smtClean="0"/>
              <a:t>Ethernet</a:t>
            </a:r>
            <a:r>
              <a:rPr lang="ru-RU" sz="2400" dirty="0" smtClean="0"/>
              <a:t>), радиоканалы (</a:t>
            </a:r>
            <a:r>
              <a:rPr lang="ru-RU" sz="2400" dirty="0" err="1" smtClean="0"/>
              <a:t>Wi-Fi</a:t>
            </a:r>
            <a:r>
              <a:rPr lang="ru-RU" sz="2400" dirty="0" smtClean="0"/>
              <a:t>, GSM-R, спутниковая связь).</a:t>
            </a:r>
            <a:endParaRPr lang="ru-RU" sz="1800" dirty="0" smtClean="0"/>
          </a:p>
          <a:p>
            <a:pPr lvl="0"/>
            <a:r>
              <a:rPr lang="ru-RU" sz="2800" b="1" dirty="0" smtClean="0"/>
              <a:t>3. Средства обработки и хранения данных (уровень узла/центра):</a:t>
            </a:r>
            <a:endParaRPr lang="ru-RU" sz="2000" dirty="0" smtClean="0"/>
          </a:p>
          <a:p>
            <a:pPr lvl="1"/>
            <a:r>
              <a:rPr lang="ru-RU" sz="2400" b="1" dirty="0" smtClean="0"/>
              <a:t>Промышленные серверы и компьютеры:</a:t>
            </a:r>
            <a:r>
              <a:rPr lang="ru-RU" sz="2400" dirty="0" smtClean="0"/>
              <a:t> телекоммуникационные шкафы, отказоустойчивые серверные кластеры.</a:t>
            </a:r>
            <a:endParaRPr lang="ru-RU" sz="1800" dirty="0" smtClean="0"/>
          </a:p>
          <a:p>
            <a:pPr lvl="1"/>
            <a:r>
              <a:rPr lang="ru-RU" sz="2400" b="1" dirty="0" smtClean="0"/>
              <a:t>Контроллеры (ПЛК):</a:t>
            </a:r>
            <a:r>
              <a:rPr lang="ru-RU" sz="2400" dirty="0" smtClean="0"/>
              <a:t> специализированные вычислительные устройства для управления технологическими процессами (например, маршрутно-релейная логика на станции).</a:t>
            </a:r>
            <a:endParaRPr lang="ru-RU" sz="1800" dirty="0" smtClean="0"/>
          </a:p>
          <a:p>
            <a:pPr lvl="1"/>
            <a:r>
              <a:rPr lang="ru-RU" sz="2400" b="1" dirty="0" smtClean="0"/>
              <a:t>Системы хранения данных (СХД):</a:t>
            </a:r>
            <a:r>
              <a:rPr lang="ru-RU" sz="2400" dirty="0" smtClean="0"/>
              <a:t> дисковые массивы для архивирования информации о поездках, отказах, диагностике.</a:t>
            </a:r>
            <a:endParaRPr lang="ru-RU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Перфокарта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8556" y="1546225"/>
            <a:ext cx="6810375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Состав Комплекса Технических Средств (КТС) АСУЖТ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b="1" dirty="0" smtClean="0"/>
              <a:t>4. Средства отображения и управления (пользовательский уровень):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Рабочие места диспетчеров и операторов:</a:t>
            </a:r>
            <a:r>
              <a:rPr lang="ru-RU" sz="2400" dirty="0" smtClean="0">
                <a:solidFill>
                  <a:schemeClr val="tx1"/>
                </a:solidFill>
              </a:rPr>
              <a:t> компьютеры с </a:t>
            </a:r>
            <a:r>
              <a:rPr lang="ru-RU" sz="2400" dirty="0" err="1" smtClean="0">
                <a:solidFill>
                  <a:schemeClr val="tx1"/>
                </a:solidFill>
              </a:rPr>
              <a:t>многомониторными</a:t>
            </a:r>
            <a:r>
              <a:rPr lang="ru-RU" sz="2400" dirty="0" smtClean="0">
                <a:solidFill>
                  <a:schemeClr val="tx1"/>
                </a:solidFill>
              </a:rPr>
              <a:t> конфигурациями, специализированное ПО (мнемосхемы, графики движения).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Средства оперативной полиграфии:</a:t>
            </a:r>
            <a:r>
              <a:rPr lang="ru-RU" sz="2400" dirty="0" smtClean="0">
                <a:solidFill>
                  <a:schemeClr val="tx1"/>
                </a:solidFill>
              </a:rPr>
              <a:t> табло, световые указатели, системы громкого оповещения на вокзалах.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Мобильные устройства:</a:t>
            </a:r>
            <a:r>
              <a:rPr lang="ru-RU" sz="2400" dirty="0" smtClean="0">
                <a:solidFill>
                  <a:schemeClr val="tx1"/>
                </a:solidFill>
              </a:rPr>
              <a:t> планшеты, КПК для бригад, ремонтного персонала.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Состав Комплекса Технических Средств (КТС) АСУЖТ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		</a:t>
            </a:r>
            <a:r>
              <a:rPr lang="ru-RU" sz="2800" b="1" dirty="0" smtClean="0"/>
              <a:t>5. Системы электропитания и обеспечения: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Источники бесперебойного питания (ИБП):</a:t>
            </a:r>
            <a:r>
              <a:rPr lang="ru-RU" sz="2400" dirty="0" smtClean="0">
                <a:solidFill>
                  <a:schemeClr val="tx1"/>
                </a:solidFill>
              </a:rPr>
              <a:t> гарантируют работу при отключении основной сети.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Системы кондиционирования и контроля климата:</a:t>
            </a:r>
            <a:r>
              <a:rPr lang="ru-RU" sz="2400" dirty="0" smtClean="0">
                <a:solidFill>
                  <a:schemeClr val="tx1"/>
                </a:solidFill>
              </a:rPr>
              <a:t> для аппаратных залов.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6287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Средства регистрации, сбора и подготовки данных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8429684" cy="521497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	</a:t>
            </a:r>
            <a:r>
              <a:rPr lang="ru-RU" sz="2800" dirty="0" smtClean="0"/>
              <a:t>Это </a:t>
            </a:r>
            <a:r>
              <a:rPr lang="ru-RU" sz="2800" dirty="0" smtClean="0"/>
              <a:t>"периферийная нервная система" АСУЖТ, отвечающая за первичный контакт с физическим миром.</a:t>
            </a:r>
            <a:endParaRPr lang="ru-RU" sz="2000" dirty="0" smtClean="0"/>
          </a:p>
          <a:p>
            <a:pPr lvl="6" algn="just"/>
            <a:r>
              <a:rPr lang="ru-RU" sz="2800" b="1" dirty="0" smtClean="0"/>
              <a:t>Регистрация:</a:t>
            </a:r>
            <a:endParaRPr lang="ru-RU" sz="28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Автоматическое фиксирование событий:</a:t>
            </a:r>
            <a:r>
              <a:rPr lang="ru-RU" sz="2400" dirty="0" smtClean="0">
                <a:solidFill>
                  <a:schemeClr val="tx1"/>
                </a:solidFill>
              </a:rPr>
              <a:t> проход поезда по рельсовой цепи, срабатывание датчика, изменение состояния стрелки. Осуществляется контроллерами и регистраторами событий (</a:t>
            </a:r>
            <a:r>
              <a:rPr lang="ru-RU" sz="2400" dirty="0" err="1" smtClean="0">
                <a:solidFill>
                  <a:schemeClr val="tx1"/>
                </a:solidFill>
              </a:rPr>
              <a:t>журналирование</a:t>
            </a:r>
            <a:r>
              <a:rPr lang="ru-RU" sz="2400" dirty="0" smtClean="0">
                <a:solidFill>
                  <a:schemeClr val="tx1"/>
                </a:solidFill>
              </a:rPr>
              <a:t>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Регистраторы параметров движения (типа "черный ящик"):</a:t>
            </a:r>
            <a:r>
              <a:rPr lang="ru-RU" sz="2400" dirty="0" smtClean="0">
                <a:solidFill>
                  <a:schemeClr val="tx1"/>
                </a:solidFill>
              </a:rPr>
              <a:t> устанавливаются на локомотивах, фиксируют скорость, давление в тормозной магистрали, действия машиниста.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sz="3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Средства регистрации, сбора и подготовки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b="1" dirty="0" smtClean="0"/>
              <a:t>	</a:t>
            </a:r>
            <a:r>
              <a:rPr lang="ru-RU" sz="2800" b="1" dirty="0" smtClean="0"/>
              <a:t>Сбор </a:t>
            </a:r>
            <a:r>
              <a:rPr lang="ru-RU" sz="2800" b="1" dirty="0" smtClean="0"/>
              <a:t>данных: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Локальные сети сбора данных (</a:t>
            </a:r>
            <a:r>
              <a:rPr lang="ru-RU" sz="2400" b="1" dirty="0" err="1" smtClean="0">
                <a:solidFill>
                  <a:schemeClr val="tx1"/>
                </a:solidFill>
              </a:rPr>
              <a:t>Fieldbus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промышленные сети (PROFIBUS, </a:t>
            </a:r>
            <a:r>
              <a:rPr lang="ru-RU" sz="2400" dirty="0" err="1" smtClean="0">
                <a:solidFill>
                  <a:schemeClr val="tx1"/>
                </a:solidFill>
              </a:rPr>
              <a:t>Modbus</a:t>
            </a:r>
            <a:r>
              <a:rPr lang="ru-RU" sz="2400" dirty="0" smtClean="0">
                <a:solidFill>
                  <a:schemeClr val="tx1"/>
                </a:solidFill>
              </a:rPr>
              <a:t>, MVB) для связи датчиков и контроллеров в пределах одной станции или объекта.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Контроллеры (ПЛК, шлюзы):</a:t>
            </a:r>
            <a:r>
              <a:rPr lang="ru-RU" sz="2400" dirty="0" smtClean="0">
                <a:solidFill>
                  <a:schemeClr val="tx1"/>
                </a:solidFill>
              </a:rPr>
              <a:t> агрегируют данные с группы датчиков, выполняют первичную логическую обработку (например, определение занятости/свободности </a:t>
            </a:r>
            <a:r>
              <a:rPr lang="ru-RU" sz="2400" dirty="0" err="1" smtClean="0">
                <a:solidFill>
                  <a:schemeClr val="tx1"/>
                </a:solidFill>
              </a:rPr>
              <a:t>блок-участка</a:t>
            </a:r>
            <a:r>
              <a:rPr lang="ru-RU" sz="2400" dirty="0" smtClean="0">
                <a:solidFill>
                  <a:schemeClr val="tx1"/>
                </a:solidFill>
              </a:rPr>
              <a:t>) и передают их на верхний уровень.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Системы АСК ПС (автоматизированный контроль параметров подвижного состава в движении):</a:t>
            </a:r>
            <a:r>
              <a:rPr lang="ru-RU" sz="2400" dirty="0" smtClean="0">
                <a:solidFill>
                  <a:schemeClr val="tx1"/>
                </a:solidFill>
              </a:rPr>
              <a:t> Комплексы "Коготь" (сход), "Шина" (ходовая часть), БКТ (буксы), ДК (габарит) – автоматически собирают диагностические данные о</a:t>
            </a:r>
            <a:r>
              <a:rPr lang="ru-RU" sz="2400" dirty="0" smtClean="0"/>
              <a:t> проходящих составах.</a:t>
            </a: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Средства регистрации, сбора и подготовки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sz="2800" b="1" dirty="0" smtClean="0"/>
              <a:t> 	Подготовка </a:t>
            </a:r>
            <a:r>
              <a:rPr lang="ru-RU" sz="2800" b="1" dirty="0" smtClean="0"/>
              <a:t>данных (первичная обработка):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Фильтрация:</a:t>
            </a:r>
            <a:r>
              <a:rPr lang="ru-RU" sz="2400" dirty="0" smtClean="0">
                <a:solidFill>
                  <a:schemeClr val="tx1"/>
                </a:solidFill>
              </a:rPr>
              <a:t> отсев ложных срабатываний и помех.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Нормализация:</a:t>
            </a:r>
            <a:r>
              <a:rPr lang="ru-RU" sz="2400" dirty="0" smtClean="0">
                <a:solidFill>
                  <a:schemeClr val="tx1"/>
                </a:solidFill>
              </a:rPr>
              <a:t> приведение данных к единому формату и единицам измерения.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Агрегация:</a:t>
            </a:r>
            <a:r>
              <a:rPr lang="ru-RU" sz="2400" dirty="0" smtClean="0">
                <a:solidFill>
                  <a:schemeClr val="tx1"/>
                </a:solidFill>
              </a:rPr>
              <a:t> расчет производных показателей (средняя скорость на участке, интервал между поездами).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Буферизация:</a:t>
            </a:r>
            <a:r>
              <a:rPr lang="ru-RU" sz="2400" dirty="0" smtClean="0">
                <a:solidFill>
                  <a:schemeClr val="tx1"/>
                </a:solidFill>
              </a:rPr>
              <a:t> временное хранение данных при потере связи для последующей синхронизации.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Криптографическая защита/подпись данных:</a:t>
            </a:r>
            <a:r>
              <a:rPr lang="ru-RU" sz="2400" dirty="0" smtClean="0">
                <a:solidFill>
                  <a:schemeClr val="tx1"/>
                </a:solidFill>
              </a:rPr>
              <a:t> для обеспечения целостности и достоверности критической информации.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 smtClean="0"/>
              <a:t> </a:t>
            </a:r>
            <a:r>
              <a:rPr lang="ru-RU" sz="2800" dirty="0" smtClean="0"/>
              <a:t>Эволюция каналов связи – ключевой драйвер развития АСУЖТ.</a:t>
            </a:r>
            <a:endParaRPr lang="ru-RU" sz="2000" dirty="0" smtClean="0"/>
          </a:p>
          <a:p>
            <a:pPr lvl="0"/>
            <a:r>
              <a:rPr lang="ru-RU" sz="2800" b="1" dirty="0" smtClean="0"/>
              <a:t>1. Волоконно-оптические линии связи (ВОЛС):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Основа магистральной и </a:t>
            </a:r>
            <a:r>
              <a:rPr lang="ru-RU" sz="2400" b="1" dirty="0" err="1" smtClean="0">
                <a:solidFill>
                  <a:schemeClr val="tx1"/>
                </a:solidFill>
              </a:rPr>
              <a:t>зоновой</a:t>
            </a:r>
            <a:r>
              <a:rPr lang="ru-RU" sz="2400" b="1" dirty="0" smtClean="0">
                <a:solidFill>
                  <a:schemeClr val="tx1"/>
                </a:solidFill>
              </a:rPr>
              <a:t> сети.</a:t>
            </a:r>
            <a:r>
              <a:rPr lang="ru-RU" sz="2400" dirty="0" smtClean="0">
                <a:solidFill>
                  <a:schemeClr val="tx1"/>
                </a:solidFill>
              </a:rPr>
              <a:t> Обеспечивают огромную пропускную способность (десятки/сотни Гбит/с), защищенность от помех, большие расстояния без ретрансляции.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Применение:</a:t>
            </a:r>
            <a:r>
              <a:rPr lang="ru-RU" sz="2400" dirty="0" smtClean="0">
                <a:solidFill>
                  <a:schemeClr val="tx1"/>
                </a:solidFill>
              </a:rPr>
              <a:t> Связь между крупными узлами, центрами, передача данных ДЦ, видеонаблюдения, IP-телефонии.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b="1" dirty="0" smtClean="0"/>
              <a:t> 	Цифровые </a:t>
            </a:r>
            <a:r>
              <a:rPr lang="ru-RU" sz="2800" b="1" dirty="0" smtClean="0"/>
              <a:t>радиосистемы: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GSM-R (</a:t>
            </a:r>
            <a:r>
              <a:rPr lang="ru-RU" sz="2400" b="1" dirty="0" err="1" smtClean="0">
                <a:solidFill>
                  <a:schemeClr val="tx1"/>
                </a:solidFill>
              </a:rPr>
              <a:t>Global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System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for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Mobile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Communications</a:t>
            </a:r>
            <a:r>
              <a:rPr lang="ru-RU" sz="2400" b="1" dirty="0" smtClean="0">
                <a:solidFill>
                  <a:schemeClr val="tx1"/>
                </a:solidFill>
              </a:rPr>
              <a:t> – </a:t>
            </a:r>
            <a:r>
              <a:rPr lang="ru-RU" sz="2400" b="1" dirty="0" err="1" smtClean="0">
                <a:solidFill>
                  <a:schemeClr val="tx1"/>
                </a:solidFill>
              </a:rPr>
              <a:t>Railway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Специализированный стандарт мобильной связи для железных дорог на базе GSM. Предоставляет: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2"/>
            <a:r>
              <a:rPr lang="ru-RU" dirty="0" smtClean="0"/>
              <a:t>Голосовую связь (экстренные, групповые вызовы).</a:t>
            </a:r>
            <a:endParaRPr lang="ru-RU" sz="1600" dirty="0" smtClean="0"/>
          </a:p>
          <a:p>
            <a:pPr lvl="2"/>
            <a:r>
              <a:rPr lang="ru-RU" dirty="0" smtClean="0"/>
              <a:t>Передачу данных для систем управления (ETCS - Европейская система управления движением поездов).</a:t>
            </a:r>
            <a:endParaRPr lang="ru-RU" sz="1600" dirty="0" smtClean="0"/>
          </a:p>
          <a:p>
            <a:pPr lvl="2"/>
            <a:r>
              <a:rPr lang="ru-RU" dirty="0" smtClean="0"/>
              <a:t>Функциональную адресацию (вызов "машинисту поезда 1234").</a:t>
            </a:r>
            <a:endParaRPr lang="ru-RU" sz="1600" dirty="0" smtClean="0"/>
          </a:p>
          <a:p>
            <a:pPr lvl="2"/>
            <a:r>
              <a:rPr lang="ru-RU" dirty="0" smtClean="0"/>
              <a:t>Высокий приоритет и надежность.</a:t>
            </a:r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ru-RU" sz="2400" b="1" dirty="0" err="1" smtClean="0">
                <a:solidFill>
                  <a:schemeClr val="tx1"/>
                </a:solidFill>
              </a:rPr>
              <a:t>Wi-Fi</a:t>
            </a:r>
            <a:r>
              <a:rPr lang="ru-RU" sz="2400" b="1" dirty="0" smtClean="0">
                <a:solidFill>
                  <a:schemeClr val="tx1"/>
                </a:solidFill>
              </a:rPr>
              <a:t> (стандарты 802.11n/</a:t>
            </a:r>
            <a:r>
              <a:rPr lang="ru-RU" sz="2400" b="1" dirty="0" err="1" smtClean="0">
                <a:solidFill>
                  <a:schemeClr val="tx1"/>
                </a:solidFill>
              </a:rPr>
              <a:t>ac</a:t>
            </a:r>
            <a:r>
              <a:rPr lang="ru-RU" sz="2400" b="1" dirty="0" smtClean="0">
                <a:solidFill>
                  <a:schemeClr val="tx1"/>
                </a:solidFill>
              </a:rPr>
              <a:t>/</a:t>
            </a:r>
            <a:r>
              <a:rPr lang="ru-RU" sz="2400" b="1" dirty="0" err="1" smtClean="0">
                <a:solidFill>
                  <a:schemeClr val="tx1"/>
                </a:solidFill>
              </a:rPr>
              <a:t>ax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endParaRPr lang="ru-RU" sz="2400" dirty="0" smtClean="0">
              <a:solidFill>
                <a:schemeClr val="tx1"/>
              </a:solidFill>
            </a:endParaRPr>
          </a:p>
          <a:p>
            <a:pPr lvl="2"/>
            <a:r>
              <a:rPr lang="ru-RU" sz="2400" b="1" dirty="0" smtClean="0"/>
              <a:t>На станциях и в пассажирских зонах:</a:t>
            </a:r>
            <a:r>
              <a:rPr lang="ru-RU" sz="2400" dirty="0" smtClean="0"/>
              <a:t> для подключения пассажиров, коммерческих систем.</a:t>
            </a:r>
          </a:p>
          <a:p>
            <a:pPr lvl="2">
              <a:buNone/>
            </a:pPr>
            <a:r>
              <a:rPr lang="ru-RU" sz="2400" b="1" dirty="0" smtClean="0"/>
              <a:t>В </a:t>
            </a:r>
            <a:r>
              <a:rPr lang="ru-RU" sz="2400" b="1" dirty="0" smtClean="0"/>
              <a:t>депо и на сортировочных горках:</a:t>
            </a:r>
            <a:r>
              <a:rPr lang="ru-RU" sz="2400" dirty="0" smtClean="0"/>
              <a:t> для передачи данных на подвижной состав во время стоянки.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Спутниковая связь:</a:t>
            </a:r>
            <a:r>
              <a:rPr lang="ru-RU" sz="2400" dirty="0" smtClean="0">
                <a:solidFill>
                  <a:schemeClr val="tx1"/>
                </a:solidFill>
              </a:rPr>
              <a:t> Резервный или основной канал связи на труднодоступных и малонаселенных участках (например, БАМ, Транссиб в отдаленных регионах). Используется для телеметрии и служебной связи.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136841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принципы создания комплексов технических средств и их состав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2214554"/>
            <a:ext cx="8229600" cy="334010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Автоматизированная система управления железнодорожным транспортом (АСУЖТ) является ключевым элементом обеспечения безопасности, эффективности и бесперебойности транспортного процесса. Её "нервная система" и "органы чувств" – это комплекс технических средств (КТС), который собирает, обрабатывает, передаёт и отображает информацию. От его надежности и современности зависит работа всей отрасли.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ru-RU" sz="2800" b="1" dirty="0" smtClean="0"/>
              <a:t>3</a:t>
            </a:r>
            <a:r>
              <a:rPr lang="ru-RU" sz="2800" b="1" dirty="0" smtClean="0"/>
              <a:t>. Технологии пакетной передачи данных: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MPLS (</a:t>
            </a:r>
            <a:r>
              <a:rPr lang="ru-RU" sz="2400" b="1" dirty="0" err="1" smtClean="0">
                <a:solidFill>
                  <a:schemeClr val="tx1"/>
                </a:solidFill>
              </a:rPr>
              <a:t>Multiprotocol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Label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Switching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Технология для построения виртуальных частных сетей (VPN) поверх IP-сети. Позволяет гарантировать качество обслуживания (</a:t>
            </a:r>
            <a:r>
              <a:rPr lang="ru-RU" sz="2400" dirty="0" err="1" smtClean="0">
                <a:solidFill>
                  <a:schemeClr val="tx1"/>
                </a:solidFill>
              </a:rPr>
              <a:t>QoS</a:t>
            </a:r>
            <a:r>
              <a:rPr lang="ru-RU" sz="2400" dirty="0" smtClean="0">
                <a:solidFill>
                  <a:schemeClr val="tx1"/>
                </a:solidFill>
              </a:rPr>
              <a:t>), разделять трафик разных систем (ДЦ, АСОУП, видеонаблюдение) в рамках одной физической инфраструктуры.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IP/MPLS-сети:</a:t>
            </a:r>
            <a:r>
              <a:rPr lang="ru-RU" sz="2400" dirty="0" smtClean="0">
                <a:solidFill>
                  <a:schemeClr val="tx1"/>
                </a:solidFill>
              </a:rPr>
              <a:t> Современная конвергентная сеть ОАО "РЖД", которая постепенно заменяет устаревшие сети на базе SDH/ATM, объединяя все виды трафика.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Современные каналы связи в АСУЖТ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600200"/>
            <a:ext cx="8472518" cy="4525963"/>
          </a:xfrm>
        </p:spPr>
        <p:txBody>
          <a:bodyPr>
            <a:normAutofit/>
          </a:bodyPr>
          <a:lstStyle/>
          <a:p>
            <a:pPr lvl="0" algn="just"/>
            <a:r>
              <a:rPr lang="ru-RU" dirty="0" smtClean="0"/>
              <a:t>	</a:t>
            </a:r>
            <a:r>
              <a:rPr lang="ru-RU" sz="2800" b="1" dirty="0" smtClean="0"/>
              <a:t>4</a:t>
            </a:r>
            <a:r>
              <a:rPr lang="ru-RU" sz="2800" b="1" dirty="0" smtClean="0"/>
              <a:t>. Перспективные технологии:</a:t>
            </a:r>
            <a:endParaRPr lang="ru-RU" sz="2000" dirty="0" smtClean="0"/>
          </a:p>
          <a:p>
            <a:pPr lvl="1" algn="just"/>
            <a:r>
              <a:rPr lang="ru-RU" sz="2400" b="1" dirty="0" smtClean="0">
                <a:solidFill>
                  <a:schemeClr val="tx1"/>
                </a:solidFill>
              </a:rPr>
              <a:t>LTE-R / 5G-R:</a:t>
            </a:r>
            <a:r>
              <a:rPr lang="ru-RU" sz="2400" dirty="0" smtClean="0">
                <a:solidFill>
                  <a:schemeClr val="tx1"/>
                </a:solidFill>
              </a:rPr>
              <a:t> Будущее железнодорожной связи. Обещают более высокую скорость передачи данных, меньшие задержки, что критично для внедрения систем </a:t>
            </a:r>
            <a:r>
              <a:rPr lang="ru-RU" sz="2400" b="1" dirty="0" smtClean="0">
                <a:solidFill>
                  <a:schemeClr val="tx1"/>
                </a:solidFill>
              </a:rPr>
              <a:t>интернета вещей (</a:t>
            </a:r>
            <a:r>
              <a:rPr lang="ru-RU" sz="2400" b="1" dirty="0" err="1" smtClean="0">
                <a:solidFill>
                  <a:schemeClr val="tx1"/>
                </a:solidFill>
              </a:rPr>
              <a:t>IoT</a:t>
            </a:r>
            <a:r>
              <a:rPr lang="ru-RU" sz="2400" b="1" dirty="0" smtClean="0">
                <a:solidFill>
                  <a:schemeClr val="tx1"/>
                </a:solidFill>
              </a:rPr>
              <a:t>)</a:t>
            </a:r>
            <a:r>
              <a:rPr lang="ru-RU" sz="2400" dirty="0" smtClean="0">
                <a:solidFill>
                  <a:schemeClr val="tx1"/>
                </a:solidFill>
              </a:rPr>
              <a:t> на транспорте, передачи видео с локомотивов в реальном времени для аналитики и обеспечения безопасности.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Заключение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технических средств АСУЖТ – это динамично развивающийся организм. Современный тренд – это переход от разрозненных систем к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единой информационно-управляющей среде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построенной на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конвергентной IP/MPLS-сети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 массовым использованием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промышленного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IoT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для сбора данных и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цифровых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радиотехнологий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(GSM-R, перспективно 5G-R)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для связи с подвижным составом. Принципы надежности, открытости и работы в реальном времени остаются неизменным фундаментом, но техническая реализация постоянно совершенствуется, открывая путь к "умной железной дороге"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Railway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Контрольные вопросы: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Назовите три основных принципа создания КТС, обеспечивающих его надежность и бесперебойность.</a:t>
            </a:r>
          </a:p>
          <a:p>
            <a:pPr lvl="0"/>
            <a:r>
              <a:rPr lang="ru-RU" dirty="0" smtClean="0"/>
              <a:t>Как принцип иерархичности отражается в структуре КТС АСУЖТ? Приведите пример оборудования для каждого уровня.</a:t>
            </a:r>
          </a:p>
          <a:p>
            <a:pPr lvl="0"/>
            <a:r>
              <a:rPr lang="ru-RU" dirty="0" smtClean="0"/>
              <a:t>В чем разница между функциональной безопасностью (</a:t>
            </a:r>
            <a:r>
              <a:rPr lang="ru-RU" dirty="0" err="1" smtClean="0"/>
              <a:t>Safety</a:t>
            </a:r>
            <a:r>
              <a:rPr lang="ru-RU" dirty="0" smtClean="0"/>
              <a:t>) и информационной безопасностью (</a:t>
            </a:r>
            <a:r>
              <a:rPr lang="ru-RU" dirty="0" err="1" smtClean="0"/>
              <a:t>Cybersecurity</a:t>
            </a:r>
            <a:r>
              <a:rPr lang="ru-RU" dirty="0" smtClean="0"/>
              <a:t>) в контексте КТС?</a:t>
            </a:r>
          </a:p>
          <a:p>
            <a:pPr lvl="0"/>
            <a:r>
              <a:rPr lang="ru-RU" dirty="0" smtClean="0"/>
              <a:t>Перечислите основные типы датчиков (средств сбора данных), используемых на нижнем (полевом) уровне АСУЖТ, и их назначение.</a:t>
            </a:r>
          </a:p>
          <a:p>
            <a:pPr lvl="0"/>
            <a:r>
              <a:rPr lang="ru-RU" dirty="0" smtClean="0"/>
              <a:t>Какую роль в сборе данных играют программируемые логические контроллеры (ПЛК)?</a:t>
            </a:r>
          </a:p>
          <a:p>
            <a:pPr lvl="0"/>
            <a:r>
              <a:rPr lang="ru-RU" dirty="0" smtClean="0"/>
              <a:t>Что такое система АСК ПС? Приведите примеры ее компонентов.</a:t>
            </a:r>
          </a:p>
          <a:p>
            <a:pPr lvl="0"/>
            <a:r>
              <a:rPr lang="ru-RU" dirty="0" smtClean="0"/>
              <a:t>Почему волоконно-оптические линии связи (ВОЛС) являются основой магистральной сети АСУЖТ?</a:t>
            </a:r>
          </a:p>
          <a:p>
            <a:pPr lvl="0"/>
            <a:r>
              <a:rPr lang="ru-RU" dirty="0" smtClean="0"/>
              <a:t>Каковы ключевые функции и преимущества системы GSM-R по сравнению с обычной сотовой связью?</a:t>
            </a:r>
          </a:p>
          <a:p>
            <a:pPr lvl="0"/>
            <a:r>
              <a:rPr lang="ru-RU" dirty="0" smtClean="0"/>
              <a:t>Какую задачу решает технология MPLS в современной сети связи железной дороги?</a:t>
            </a:r>
          </a:p>
          <a:p>
            <a:pPr lvl="0"/>
            <a:r>
              <a:rPr lang="ru-RU" dirty="0" smtClean="0"/>
              <a:t>Назовите перспективную технологию радиосвязи для железных дорог и ее потенциальные возможности.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26130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8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84307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</a:rPr>
              <a:t>Основные принципы создания комплексов технических средств (КТС) АСУЖТ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КТС подчиняется ряду фундаментальных принципов, обеспечивающих его эффективность и жизнеспособность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системности.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рассматривается не как набор разрозненного оборудования, а как единая система, где все компоненты (датчики, контроллеры, каналы связи, серверы) взаимосвязаны и работают на достижение общей цели. Изменение в одном элементе должно учитывать его влияние на всю систему.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Принцип иерархичности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2800" dirty="0" smtClean="0"/>
              <a:t> АСУЖТ имеет четкую многоуровневую структуру, и КТС строится в соответствии с ней: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Нижний (полевой) уровень:</a:t>
            </a:r>
            <a:r>
              <a:rPr lang="ru-RU" sz="2400" dirty="0" smtClean="0">
                <a:solidFill>
                  <a:schemeClr val="tx1"/>
                </a:solidFill>
              </a:rPr>
              <a:t> Датчики, считыватели, исполнительные механизмы на перегонах, станциях, в депо.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Средний (станционный, узловой) уровень:</a:t>
            </a:r>
            <a:r>
              <a:rPr lang="ru-RU" sz="2400" dirty="0" smtClean="0">
                <a:solidFill>
                  <a:schemeClr val="tx1"/>
                </a:solidFill>
              </a:rPr>
              <a:t> Локальные серверы, программируемые логические контроллеры (ПЛК), рабочие места дежурных по станции, диспетчеров.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Верхний (дороги, центр) уровень:</a:t>
            </a:r>
            <a:r>
              <a:rPr lang="ru-RU" sz="2400" dirty="0" smtClean="0">
                <a:solidFill>
                  <a:schemeClr val="tx1"/>
                </a:solidFill>
              </a:rPr>
              <a:t> Центральные серверы, аналитические системы, диспетчерские центры управления перевозками (ДЦУП).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реального времени (РВ)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ru-RU" b="1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Для таких подсистем, как ДЦ (диспетчерская централизация), ГАЛС (автоматическая локомотивная сигнализация), КТС должен обеспечивать обработку и передачу данных с жесткими временными ограничениями. Задержка может привести к аварийной ситуации</a:t>
            </a:r>
            <a:r>
              <a:rPr lang="ru-RU" dirty="0" smtClean="0"/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858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 надежности отказоустойчивости.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2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Железнодорожный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транспорт – система повышенной опасности. КТС должен иметь: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Резервирование (дублирование)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критических компонентов (серверов, каналов связи).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Горячее резервирование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automatic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failover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для мгновенного переключения при отказе.</a:t>
            </a:r>
          </a:p>
          <a:p>
            <a:pPr lvl="1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Повышенную устойчивость к внешним воздействиям (вибрация, перепады температур, влажность, электромагнитные помехи).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Принцип открытости и </a:t>
            </a:r>
            <a:r>
              <a:rPr lang="ru-RU" b="1" dirty="0" err="1" smtClean="0">
                <a:solidFill>
                  <a:srgbClr val="FF0000"/>
                </a:solidFill>
              </a:rPr>
              <a:t>масштабируемости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8229600" cy="5857892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smtClean="0"/>
              <a:t> </a:t>
            </a:r>
            <a:r>
              <a:rPr lang="ru-RU" dirty="0" smtClean="0"/>
              <a:t> Система должна строиться на международных и отраслевых стандартах (протоколы связи, интерфейсы), что позволяет легко интегрировать новое оборудование от разных производителей и наращивать функционал без полной замены КТС</a:t>
            </a:r>
            <a:r>
              <a:rPr lang="ru-RU" dirty="0" smtClean="0"/>
              <a:t>.</a:t>
            </a:r>
          </a:p>
          <a:p>
            <a:pPr lvl="1" algn="ctr"/>
            <a:r>
              <a:rPr lang="ru-RU" b="1" dirty="0" smtClean="0">
                <a:solidFill>
                  <a:srgbClr val="FF0000"/>
                </a:solidFill>
              </a:rPr>
              <a:t>Принцип совместимости (</a:t>
            </a:r>
            <a:r>
              <a:rPr lang="ru-RU" b="1" dirty="0" err="1" smtClean="0">
                <a:solidFill>
                  <a:srgbClr val="FF0000"/>
                </a:solidFill>
              </a:rPr>
              <a:t>интероперабельности</a:t>
            </a:r>
            <a:r>
              <a:rPr lang="ru-RU" b="1" dirty="0" smtClean="0">
                <a:solidFill>
                  <a:srgbClr val="FF0000"/>
                </a:solidFill>
              </a:rPr>
              <a:t>).</a:t>
            </a:r>
          </a:p>
          <a:p>
            <a:pPr lvl="0"/>
            <a:r>
              <a:rPr lang="ru-RU" dirty="0" smtClean="0"/>
              <a:t> Новые компоненты КТС должны работать с унаследованными (</a:t>
            </a:r>
            <a:r>
              <a:rPr lang="ru-RU" dirty="0" err="1" smtClean="0"/>
              <a:t>legacy</a:t>
            </a:r>
            <a:r>
              <a:rPr lang="ru-RU" dirty="0" smtClean="0"/>
              <a:t>) системами, которых на железной дороге очень много. Это требует использования шлюзов, конвертеров протоколов.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Принцип безопасности.</a:t>
            </a:r>
            <a:r>
              <a:rPr lang="ru-RU" sz="3600" dirty="0" smtClean="0">
                <a:solidFill>
                  <a:srgbClr val="FF0000"/>
                </a:solidFill>
              </a:rPr>
              <a:t> 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 smtClean="0"/>
          </a:p>
          <a:p>
            <a:pPr lvl="2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Включает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себя:</a:t>
            </a: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Функциональную безопасность (</a:t>
            </a:r>
            <a:r>
              <a:rPr lang="ru-RU" sz="2400" b="1" dirty="0" err="1" smtClean="0">
                <a:solidFill>
                  <a:schemeClr val="tx1"/>
                </a:solidFill>
              </a:rPr>
              <a:t>Safety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предотвращение ошибок, ведущих к авариям (стандарты МЭК 61508, ГОСТ Р МЭК 62278).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Информационную безопасность (</a:t>
            </a:r>
            <a:r>
              <a:rPr lang="ru-RU" sz="2400" b="1" dirty="0" err="1" smtClean="0">
                <a:solidFill>
                  <a:schemeClr val="tx1"/>
                </a:solidFill>
              </a:rPr>
              <a:t>Cybersecurity</a:t>
            </a:r>
            <a:r>
              <a:rPr lang="ru-RU" sz="2400" b="1" dirty="0" smtClean="0">
                <a:solidFill>
                  <a:schemeClr val="tx1"/>
                </a:solidFill>
              </a:rPr>
              <a:t>):</a:t>
            </a:r>
            <a:r>
              <a:rPr lang="ru-RU" sz="2400" dirty="0" smtClean="0">
                <a:solidFill>
                  <a:schemeClr val="tx1"/>
                </a:solidFill>
              </a:rPr>
              <a:t> защита от </a:t>
            </a:r>
            <a:r>
              <a:rPr lang="ru-RU" sz="2400" dirty="0" err="1" smtClean="0">
                <a:solidFill>
                  <a:schemeClr val="tx1"/>
                </a:solidFill>
              </a:rPr>
              <a:t>кибератак</a:t>
            </a:r>
            <a:r>
              <a:rPr lang="ru-RU" sz="2400" dirty="0" smtClean="0">
                <a:solidFill>
                  <a:schemeClr val="tx1"/>
                </a:solidFill>
              </a:rPr>
              <a:t> (брандмауэры, криптография, системы обнаружения вторжений).</a:t>
            </a:r>
            <a:endParaRPr lang="ru-RU" sz="1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3430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</a:rPr>
              <a:t>Состав </a:t>
            </a:r>
            <a:r>
              <a:rPr lang="ru-RU" b="1" dirty="0" smtClean="0">
                <a:solidFill>
                  <a:srgbClr val="FF0000"/>
                </a:solidFill>
              </a:rPr>
              <a:t>Комплекса Технических Средств (КТС) АСУЖТ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КТС </a:t>
            </a:r>
            <a:r>
              <a:rPr lang="ru-RU" sz="2800" dirty="0" smtClean="0"/>
              <a:t>– это сложная многослойная структура. Упрощенно его состав можно представить следующим образом:</a:t>
            </a:r>
            <a:endParaRPr lang="ru-RU" sz="2000" dirty="0" smtClean="0"/>
          </a:p>
          <a:p>
            <a:pPr lvl="0"/>
            <a:r>
              <a:rPr lang="ru-RU" sz="2800" b="1" dirty="0" smtClean="0"/>
              <a:t>1. Средства сбора данных (нижний уровень):</a:t>
            </a:r>
            <a:endParaRPr lang="ru-RU" sz="2000" dirty="0" smtClean="0"/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Датчики и сенсоры:</a:t>
            </a:r>
            <a:r>
              <a:rPr lang="ru-RU" sz="2400" dirty="0" smtClean="0">
                <a:solidFill>
                  <a:schemeClr val="tx1"/>
                </a:solidFill>
              </a:rPr>
              <a:t> рельсовые цепи, датчики счета осей, контроля нагрева букс (буксовые контрольные точки - БКТ), детекторы схода подвижного состава, датчики нагрузки, </a:t>
            </a:r>
            <a:r>
              <a:rPr lang="ru-RU" sz="2400" dirty="0" err="1" smtClean="0">
                <a:solidFill>
                  <a:schemeClr val="tx1"/>
                </a:solidFill>
              </a:rPr>
              <a:t>пьезодатчики</a:t>
            </a:r>
            <a:r>
              <a:rPr lang="ru-RU" sz="2400" dirty="0" smtClean="0">
                <a:solidFill>
                  <a:schemeClr val="tx1"/>
                </a:solidFill>
              </a:rPr>
              <a:t>, видеокамеры.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Идентификаторы:</a:t>
            </a:r>
            <a:r>
              <a:rPr lang="ru-RU" sz="2400" dirty="0" smtClean="0">
                <a:solidFill>
                  <a:schemeClr val="tx1"/>
                </a:solidFill>
              </a:rPr>
              <a:t> RFID-метки на вагонах и локомотивах, </a:t>
            </a:r>
            <a:r>
              <a:rPr lang="ru-RU" sz="2400" dirty="0" err="1" smtClean="0">
                <a:solidFill>
                  <a:schemeClr val="tx1"/>
                </a:solidFill>
              </a:rPr>
              <a:t>штрих-коды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1800" dirty="0" smtClean="0">
              <a:solidFill>
                <a:schemeClr val="tx1"/>
              </a:solidFill>
            </a:endParaRPr>
          </a:p>
          <a:p>
            <a:pPr lvl="1"/>
            <a:r>
              <a:rPr lang="ru-RU" sz="2400" b="1" dirty="0" smtClean="0">
                <a:solidFill>
                  <a:schemeClr val="tx1"/>
                </a:solidFill>
              </a:rPr>
              <a:t>Устройства автоматики и телемеханики:</a:t>
            </a:r>
            <a:r>
              <a:rPr lang="ru-RU" sz="2400" dirty="0" smtClean="0">
                <a:solidFill>
                  <a:schemeClr val="tx1"/>
                </a:solidFill>
              </a:rPr>
              <a:t> микропроцессорные централизации (МПЦ), автоблокировки, стрелочные электроприводы.</a:t>
            </a:r>
            <a:endParaRPr lang="ru-RU" sz="1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237</TotalTime>
  <Words>388</Words>
  <Application>Microsoft Office PowerPoint</Application>
  <PresentationFormat>Экран (4:3)</PresentationFormat>
  <Paragraphs>109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Официальная</vt:lpstr>
      <vt:lpstr>Технические средства АСУЖТ</vt:lpstr>
      <vt:lpstr>Основные принципы создания комплексов технических средств и их состав </vt:lpstr>
      <vt:lpstr>Основные принципы создания комплексов технических средств (КТС) АСУЖТ </vt:lpstr>
      <vt:lpstr>Принцип иерархичности</vt:lpstr>
      <vt:lpstr>Принцип реального времени (РВ)</vt:lpstr>
      <vt:lpstr> Принцип надежности отказоустойчивости. </vt:lpstr>
      <vt:lpstr> Принцип открытости и масштабируемости.</vt:lpstr>
      <vt:lpstr>Принцип безопасности. </vt:lpstr>
      <vt:lpstr>         Состав Комплекса Технических Средств (КТС) АСУЖТ </vt:lpstr>
      <vt:lpstr>Состав Комплекса Технических Средств (КТС) АСУЖТ</vt:lpstr>
      <vt:lpstr>Перфокарта</vt:lpstr>
      <vt:lpstr>Состав Комплекса Технических Средств (КТС) АСУЖТ</vt:lpstr>
      <vt:lpstr>Состав Комплекса Технических Средств (КТС) АСУЖТ </vt:lpstr>
      <vt:lpstr>Средства регистрации, сбора и подготовки данных  </vt:lpstr>
      <vt:lpstr>Средства регистрации, сбора и подготовки данных</vt:lpstr>
      <vt:lpstr>Средства регистрации, сбора и подготовки данных</vt:lpstr>
      <vt:lpstr>Современные каналы связи в АСУЖТ</vt:lpstr>
      <vt:lpstr>Современные каналы связи в АСУЖТ</vt:lpstr>
      <vt:lpstr>Современные каналы связи в АСУЖТ</vt:lpstr>
      <vt:lpstr>Современные каналы связи в АСУЖТ</vt:lpstr>
      <vt:lpstr>Современные каналы связи в АСУЖТ</vt:lpstr>
      <vt:lpstr>Заключение </vt:lpstr>
      <vt:lpstr>Контрольные вопросы: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Обеспечивающая часть АСУ перевозками</dc:title>
  <dc:creator>пользователь</dc:creator>
  <cp:lastModifiedBy>пользователь</cp:lastModifiedBy>
  <cp:revision>8</cp:revision>
  <dcterms:created xsi:type="dcterms:W3CDTF">2024-11-28T10:04:56Z</dcterms:created>
  <dcterms:modified xsi:type="dcterms:W3CDTF">2025-12-12T13:49:38Z</dcterms:modified>
</cp:coreProperties>
</file>