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sldIdLst>
    <p:sldId id="256" r:id="rId2"/>
    <p:sldId id="269" r:id="rId3"/>
    <p:sldId id="257" r:id="rId4"/>
    <p:sldId id="258" r:id="rId5"/>
    <p:sldId id="267" r:id="rId6"/>
    <p:sldId id="259" r:id="rId7"/>
    <p:sldId id="268" r:id="rId8"/>
    <p:sldId id="260" r:id="rId9"/>
    <p:sldId id="261" r:id="rId10"/>
    <p:sldId id="266" r:id="rId11"/>
    <p:sldId id="262" r:id="rId12"/>
    <p:sldId id="263" r:id="rId13"/>
    <p:sldId id="264" r:id="rId14"/>
    <p:sldId id="265" r:id="rId15"/>
    <p:sldId id="270" r:id="rId16"/>
    <p:sldId id="271" r:id="rId17"/>
    <p:sldId id="272" r:id="rId18"/>
    <p:sldId id="279" r:id="rId19"/>
    <p:sldId id="273" r:id="rId20"/>
    <p:sldId id="274" r:id="rId21"/>
    <p:sldId id="275" r:id="rId22"/>
    <p:sldId id="276" r:id="rId23"/>
    <p:sldId id="277" r:id="rId24"/>
    <p:sldId id="280" r:id="rId25"/>
    <p:sldId id="27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02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15.12.2025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1071546"/>
            <a:ext cx="7406640" cy="207170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Назначение, задачи и структура автоматизированных систем управления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3786190"/>
            <a:ext cx="7406640" cy="171451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Тема 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3116"/>
            <a:ext cx="8215338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709613" y="214313"/>
            <a:ext cx="8434387" cy="207168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Функциональная часть системы делится на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элементы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7239000" cy="150019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Функциональные подсистемы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71612"/>
            <a:ext cx="7572428" cy="5000660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Функциональные подсистемы объединены в три основные группы: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межотраслевые подсистемы (в этой группе сосредоточены функции неспецифичные для отрасли);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отраслевые подсистемы (выполняющие специфические для железнодорожного  транспорта функции, обеспечивающие эксплуатационную работу);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отраслевые подсистемы (выполняющие функции, связанные с эксплуатационной работой железнодорожного транспорта).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07154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Функции АСУЖТ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Функции АСУЖТ реализуются на трёх уровнях управления: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верхнем – ОАО «РЖД»,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среднем – управления железных дорог,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нижнем – линейные предприятия.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14290"/>
            <a:ext cx="7239000" cy="85725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Первый уровень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47800"/>
            <a:ext cx="7929618" cy="48006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	На первом (нижнем) уровне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АСУЖТ функционируют системы АСУ узла, сортировочной (АСУСС) и грузовой (АСУГС) станции, АСУ других линейных предприятий. Именно здесь зарождается основная первичная информация, которая затем обрабатывается  в АСУЖТ.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Эта информация либо вводится работниками с автоматизированных рабочих мест, либо регистрируется в автоматическом режиме.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Второй уровень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47800"/>
            <a:ext cx="7715304" cy="48006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algn="just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На втором уровне (среднем) АСУЖТ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функционирует АСУ дороги. На этом уровне автоматизируются в основном функции дорожных служб. Подсистемы второго уровня используют ЭВМ ИВЦ дорог.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Третий уровень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447800"/>
            <a:ext cx="7715304" cy="4800600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На третьем (верхнем) уровне АСУЖТ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автоматизируются функции главных управлений ОАО «РЖД». Здесь же создан  автоматизированный диспетчерский центр управления (АДЦУ ИПС), предназначенный для автоматизации диспетчерского руководства по управлению перевозочным процессом и грузовой работе. В центре осуществляется контроль за эксплуатационной ситуацией по сети дорог, а также за передвижением выделенных объектов: экспортных маршрутов, транзитных контейнеров и т.д. </a:t>
            </a: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Подсистемы третьего уровня используют ЭВМ ГВЦ ОАО «РЖД».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Региональные отделы АСУ (РОАСУ)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447800"/>
            <a:ext cx="7786742" cy="5053034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Сеть железных дорог разбита на 17 дорог, на них созданы региональные дирекции управления движением, координирующие движение поездов, работу локомотивов, использование перегонных и станционных путей, устройств сигнализации, централизации и блокировки (СЦБ) и связи, вычислительной техники и вагонного хозяйства 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Региональные центры автоматизированного управления осуществляют преимущественно организацию эксплуатационной работы. На крупных железнодорожных  узлах созданы узловые центры автоматизированного управления, выполняющие роль узловых вычислительных центров коллективного пользования. 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0"/>
            <a:ext cx="7358114" cy="150017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Автоматизированные центры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00150"/>
            <a:ext cx="7643866" cy="5357850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Число и дислокация автоматизированных центров, границы и размеры обслуживаемых ими полигонов определяются в соответствии со следующими критериями: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максимальное погашение потока, зарождающегося внутри полигона при минимуме  регулировке;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обеспечение максимально возможного совмещения границ полигона с участками работы локомотивных бригад;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наличие внутри каждого полигона комплекса сортировочных и технических станций, обеспечивающих устойчивую переработку вагонов;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Автоматизированные центры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удаление границ полигона от сортировочных станций на 150 - 200 км с целью создания емкости полигона, необходимой для качественного оперативного планирования поездной работы и формирования потока на этих станциях;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удаление  до 500-600 км гарантийного участка проследования вагонов без технического обслуживания;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наличие собственной базы,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достаточной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 по производственной мощности для обеспечения всех видов ремонта и технического  обслуживания  локомотивов и вагонов;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обеспечение уровня управляемости поездной и грузовой работы при максимально допустимой протяженности перегонов, обслуживаемых одним центром.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53732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История создания главного вычислительного центра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3116"/>
            <a:ext cx="7715304" cy="4500594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Инфраструктура информатизации железнодорожного  транспорта включает в себя: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главный вычислительный центр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(ГВЦ ОАО «РЖД»), объединяющий и поддерживающий информационные базы данных и хранилища информации для проведения общесетевой маркетинговой, финансовой и экономической деятельности и управления перевозочным процессом;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информационно-вычислительные центры (ИВЦ)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дорогах, реализующие комплексы информационных услуг для управлений и отделений дорог; системы передачи денных, устройства автоматического съёма информации с подвижного состава, вычислительное, телекоммуникационное оборудование, обеспечивающее выполнение основных операций над информацией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 АСУ на транспорте и задачи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000240"/>
            <a:ext cx="7643866" cy="424816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Автоматизированная система управления железнодорожным транспортом (АСУЖТ)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человеко-машинная система, обеспечивающая эффективное функционирование объекта, в которой сбор и обработка информации, необходимой для реализации функций управления, осуществляется с применением средств автоматизации и вычислительной техники.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25157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История создания главного вычислительного центра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9416"/>
            <a:ext cx="7481918" cy="5034294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Основы информатизации на железных дорогах России были заложены членом-корреспондентом АН СССР А.П. Петровым (1910-1982).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Министерство путей сообщения 10 июня 1970 года специальным указанием организовало лабораторию по электронно-вычислительной технике при Центральной станции связи. Эта дата стала днем рождения ГВЦ отрасли. Были определены основные направления деятельности лаборатории. Это—технология, математические разработки, программирование, подготовка и выдача материалов по работе отрасли, эксплуатация и обслуживание ЭВМ.	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С 1978 года ГВЦ располагал тремя комплексами ЭВМ. С этого момента начинается сбор информации в режиме телеобработки (т.е. осваивается отечественная и импортная аппаратура передачи данных).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60876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История создания главного вычислительного центра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71678"/>
            <a:ext cx="7239000" cy="4384058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переходом к более совершенным моделям ЭВМ происходила и смена операционных систем (ОС). Каждая новая ОС является более высокой ступенью развития, логически связанной с предыдущей.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ГВЦ достиг уровня, на котором система оперативного управления перевозками позволяет в реальном режиме времени получать информацию о месте нахождения и состоянии каждого вагона в пределах всей сети железных дорог не только России. ГВЦ уже использует оптоволокно и спутниковую связь.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Функции и структура ГВЦ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447800"/>
            <a:ext cx="7429552" cy="4800600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настоящее время в ГВЦ действует более 100 систем. Для их эффективной эксплуатации пересмотрена организационная структура предприятия, которая представляет собой шесть функциональных блоков: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- технический,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- эксплуатационный,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- технологический,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- экономический,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- блок сопровождения и внедрения систем,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- шестой блок — Информационно-технический центр — входит в состав ГВЦ, но обслуживает информационные потребности железных дорог стран—участниц СНГ и финансируется на их средства.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46304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Функции и структура ГВЦ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Технический блок возглавляет главный инженер ГВЦ.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Эксплуатационным блоком руководит первый заместитель начальника ГВЦ.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В составе технологического блока — отделы технологии производства, управления информационными ресурсами и графиков движения поездов.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Блок сопровождения и внедрения систем имеет в своем составе отделы сопровождения и внедрения прикладных систем и сопровождения баз данных.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-357214"/>
            <a:ext cx="7239000" cy="185738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Контрольные вопросы:</a:t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7615262" cy="5429288"/>
          </a:xfrm>
        </p:spPr>
        <p:txBody>
          <a:bodyPr>
            <a:normAutofit fontScale="55000" lnSpcReduction="20000"/>
          </a:bodyPr>
          <a:lstStyle/>
          <a:p>
            <a:pPr lvl="0" algn="just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Дайте определение АСУЖТ. Каковы её ключевые особенности по сравнению с АСУ в промышленности?</a:t>
            </a:r>
          </a:p>
          <a:p>
            <a:pPr lvl="0" algn="just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Назовите основные задачи, которые решаются в рамках АСУЖТ.</a:t>
            </a:r>
          </a:p>
          <a:p>
            <a:pPr lvl="0" algn="just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По каким критериям классифицируются автоматизированные системы управления? Приведите примеры для АСУЖТ.</a:t>
            </a:r>
          </a:p>
          <a:p>
            <a:pPr lvl="0" algn="just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Из каких двух основных частей состоит любая АСУ? Что входит в каждую из них?</a:t>
            </a:r>
          </a:p>
          <a:p>
            <a:pPr lvl="0" algn="just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Опишите три уровня управления в АСУЖТ. Какой уровень является источником первичной информации?</a:t>
            </a:r>
          </a:p>
          <a:p>
            <a:pPr lvl="0" algn="just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На какие три группы делятся функциональные подсистемы АСУЖТ? Чем они отличаются?</a:t>
            </a:r>
          </a:p>
          <a:p>
            <a:pPr lvl="0" algn="just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Какова главная задача Региональных центров автоматизированного управления (РЦАУ)? Перечислите основные критерии определения границ их полигонов.</a:t>
            </a:r>
          </a:p>
          <a:p>
            <a:pPr lvl="0" algn="just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Какое событие считается датой рождения Главного вычислительного центра (ГВЦ) отрасли? Кто заложил основы информатизации на железных дорогах?</a:t>
            </a:r>
          </a:p>
          <a:p>
            <a:pPr lvl="0" algn="just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Какова одна из важнейших современных задач ГВЦ в контексте международного сотрудничества?</a:t>
            </a:r>
          </a:p>
          <a:p>
            <a:pPr lvl="0" algn="just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Опишите современную организационную структуру Главного вычислительного центра (назовите основные функциональные блоки).</a:t>
            </a:r>
          </a:p>
          <a:p>
            <a:pPr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4348" y="274320"/>
            <a:ext cx="7429552" cy="5154944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</a:t>
            </a:r>
            <a:b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 ВНИМАНИЕ!</a:t>
            </a:r>
            <a:endParaRPr lang="ru-RU" sz="8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 АСУ на транспорте и задачи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Внедрение АСУЖТ повысило оперативность управления.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Особенность АСУЖТ по сравнению с отраслевыми АСУ промышленности — осуществление как административных, так и технологических функций управления перевозочным процессом на всех уровнях управления.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47968" cy="228601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задачи, решаемые в</a:t>
            </a:r>
            <a:b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рамках АСУЖТ: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28596" y="2285992"/>
            <a:ext cx="7500990" cy="3962408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долгосрочное, годовое, квартальное, месячное и оперативное планирование грузовых и пассажирских перевозок; </a:t>
            </a:r>
          </a:p>
          <a:p>
            <a:pPr algn="just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организация эксплуатационной работы; </a:t>
            </a:r>
          </a:p>
          <a:p>
            <a:pPr algn="just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разработка и выдача основных нормативных документов; </a:t>
            </a:r>
          </a:p>
          <a:p>
            <a:pPr algn="just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планирование текущего содержания и различных видов ремонта технических средств; 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задачи, решаемые в рамках АСУЖТ: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управление ведомственными предприятиями, входящими в структуру открытого акционерного общества Российские железные дороги (ОАО «РЖД»);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управление материально-техническим снабжением, коммерческими операциями, оперативно-статистическим и бухгалтерским учетом, кадрами и др.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АСУЖТ призвана выдавать: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 качественную, минимально необходимую информацию в определенное время и в определенном месте для поставленных целей управления.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615262" cy="146304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Автоматизированные системы управления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447800"/>
            <a:ext cx="7858180" cy="512447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Функция АСУ – совокупность действий, направленных на достижение определенной цели.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В зависимости от объекта управления различают:</a:t>
            </a: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- АСУ технологическими процессами,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если объектом управления являются технологический процесс производства, переработки или транспортировки (перемещения) продукта; </a:t>
            </a: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- АСУ организационного управления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которое базируется на обработке экономической (статистической) информации</a:t>
            </a:r>
            <a:r>
              <a:rPr lang="ru-RU" dirty="0" smtClean="0"/>
              <a:t>. 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Автоматизированные системы управления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71744"/>
            <a:ext cx="7239000" cy="3883992"/>
          </a:xfrm>
        </p:spPr>
        <p:txBody>
          <a:bodyPr/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В зависимости от  допустимого времени запаздывания информации о состоянии объекта от реальных процессов различают: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-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АСУ реального времени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-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АСУ, функционирующие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основе информации с большим временем запаздывания (режим пакетной обработки).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0" y="214313"/>
            <a:ext cx="7858148" cy="92868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Автоматизированные системы управления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0" y="1214422"/>
            <a:ext cx="5000628" cy="5286391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АСУ принято делить на две части: функциональную и обеспечивающую.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Элементами функциональной части АСУ являются подсистемы, функции или  их части, задачи и комплексы задач.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Обеспечивающая часть АСУ включает техническое, информационное, математическое, программное и другие виды обеспечения.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Комплексная АСУЖТ относится к отраслевым АСУ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1026" name="Организационная диаграмма 131"/>
          <p:cNvPicPr>
            <a:picLocks noChangeArrowheads="1"/>
          </p:cNvPicPr>
          <p:nvPr/>
        </p:nvPicPr>
        <p:blipFill>
          <a:blip r:embed="rId2"/>
          <a:srcRect l="-12708" r="-12573"/>
          <a:stretch>
            <a:fillRect/>
          </a:stretch>
        </p:blipFill>
        <p:spPr bwMode="auto">
          <a:xfrm>
            <a:off x="4643438" y="857232"/>
            <a:ext cx="4500562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Автоматизированные системы управления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543824" cy="52485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Обеспечивающая часть АСУЖТ 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позволяет организовать деятельность функциональных подсистем.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Функциональная часть АСУЖТ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это комплекс административных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экономико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математических методов, которые обеспечивают решение задач планирования, учета и анализа принятия решений управления транспортом.</a:t>
            </a:r>
            <a:endParaRPr lang="ru-RU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232</TotalTime>
  <Words>392</Words>
  <PresentationFormat>Экран (4:3)</PresentationFormat>
  <Paragraphs>110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Изящная</vt:lpstr>
      <vt:lpstr>Назначение, задачи и структура автоматизированных систем управления.</vt:lpstr>
      <vt:lpstr>Развитие АСУ на транспорте и задачи</vt:lpstr>
      <vt:lpstr>Развитие АСУ на транспорте и задачи</vt:lpstr>
      <vt:lpstr> Основные задачи, решаемые в  рамках АСУЖТ:  </vt:lpstr>
      <vt:lpstr>Основные задачи, решаемые в рамках АСУЖТ:</vt:lpstr>
      <vt:lpstr>Автоматизированные системы управления</vt:lpstr>
      <vt:lpstr>Автоматизированные системы управления</vt:lpstr>
      <vt:lpstr>Автоматизированные системы управления</vt:lpstr>
      <vt:lpstr>Автоматизированные системы управления</vt:lpstr>
      <vt:lpstr>Функциональная часть системы делится на  элементы: </vt:lpstr>
      <vt:lpstr>   Функциональные подсистемы  </vt:lpstr>
      <vt:lpstr>Функции АСУЖТ</vt:lpstr>
      <vt:lpstr>Первый уровень</vt:lpstr>
      <vt:lpstr>Второй уровень</vt:lpstr>
      <vt:lpstr>Третий уровень </vt:lpstr>
      <vt:lpstr>Региональные отделы АСУ (РОАСУ)</vt:lpstr>
      <vt:lpstr>Автоматизированные центры</vt:lpstr>
      <vt:lpstr>Автоматизированные центры</vt:lpstr>
      <vt:lpstr>История создания главного вычислительного центра</vt:lpstr>
      <vt:lpstr>История создания главного вычислительного центра</vt:lpstr>
      <vt:lpstr>История создания главного вычислительного центра</vt:lpstr>
      <vt:lpstr>Функции и структура ГВЦ</vt:lpstr>
      <vt:lpstr>Функции и структура ГВЦ</vt:lpstr>
      <vt:lpstr> Контрольные вопросы:   </vt:lpstr>
      <vt:lpstr>СПАСИБО 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Воздушный транспорт</dc:title>
  <dc:creator>роман</dc:creator>
  <cp:lastModifiedBy>пользователь</cp:lastModifiedBy>
  <cp:revision>11</cp:revision>
  <dcterms:created xsi:type="dcterms:W3CDTF">2024-06-26T14:13:30Z</dcterms:created>
  <dcterms:modified xsi:type="dcterms:W3CDTF">2025-12-15T04:52:48Z</dcterms:modified>
</cp:coreProperties>
</file>