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304" r:id="rId2"/>
    <p:sldId id="309" r:id="rId3"/>
    <p:sldId id="314" r:id="rId4"/>
    <p:sldId id="310" r:id="rId5"/>
    <p:sldId id="313" r:id="rId6"/>
    <p:sldId id="312" r:id="rId7"/>
    <p:sldId id="315" r:id="rId8"/>
    <p:sldId id="306" r:id="rId9"/>
    <p:sldId id="320" r:id="rId10"/>
    <p:sldId id="319" r:id="rId11"/>
    <p:sldId id="318" r:id="rId12"/>
    <p:sldId id="317" r:id="rId13"/>
    <p:sldId id="321" r:id="rId14"/>
    <p:sldId id="325" r:id="rId15"/>
    <p:sldId id="324" r:id="rId16"/>
    <p:sldId id="329" r:id="rId17"/>
    <p:sldId id="323" r:id="rId18"/>
    <p:sldId id="357" r:id="rId19"/>
    <p:sldId id="330" r:id="rId20"/>
    <p:sldId id="356" r:id="rId21"/>
    <p:sldId id="327" r:id="rId22"/>
    <p:sldId id="335" r:id="rId23"/>
    <p:sldId id="326" r:id="rId24"/>
    <p:sldId id="331" r:id="rId25"/>
    <p:sldId id="334" r:id="rId26"/>
    <p:sldId id="333" r:id="rId27"/>
    <p:sldId id="337" r:id="rId28"/>
    <p:sldId id="336" r:id="rId29"/>
    <p:sldId id="342" r:id="rId30"/>
    <p:sldId id="332" r:id="rId31"/>
    <p:sldId id="341" r:id="rId32"/>
    <p:sldId id="340" r:id="rId33"/>
    <p:sldId id="339" r:id="rId34"/>
    <p:sldId id="338" r:id="rId35"/>
    <p:sldId id="345" r:id="rId36"/>
    <p:sldId id="344" r:id="rId37"/>
    <p:sldId id="343" r:id="rId38"/>
    <p:sldId id="347" r:id="rId39"/>
    <p:sldId id="348" r:id="rId40"/>
    <p:sldId id="346" r:id="rId41"/>
    <p:sldId id="352" r:id="rId42"/>
    <p:sldId id="351" r:id="rId43"/>
    <p:sldId id="350" r:id="rId44"/>
    <p:sldId id="358" r:id="rId45"/>
    <p:sldId id="349" r:id="rId46"/>
    <p:sldId id="355" r:id="rId47"/>
    <p:sldId id="360" r:id="rId48"/>
    <p:sldId id="354" r:id="rId49"/>
    <p:sldId id="364" r:id="rId50"/>
    <p:sldId id="365" r:id="rId51"/>
    <p:sldId id="366" r:id="rId52"/>
    <p:sldId id="363" r:id="rId53"/>
    <p:sldId id="367" r:id="rId54"/>
    <p:sldId id="368" r:id="rId55"/>
    <p:sldId id="362" r:id="rId56"/>
    <p:sldId id="361" r:id="rId57"/>
    <p:sldId id="371" r:id="rId58"/>
    <p:sldId id="372" r:id="rId59"/>
    <p:sldId id="373" r:id="rId60"/>
    <p:sldId id="353" r:id="rId61"/>
    <p:sldId id="374" r:id="rId62"/>
    <p:sldId id="370" r:id="rId63"/>
    <p:sldId id="369" r:id="rId64"/>
    <p:sldId id="375" r:id="rId65"/>
    <p:sldId id="377" r:id="rId66"/>
    <p:sldId id="359" r:id="rId67"/>
    <p:sldId id="379" r:id="rId68"/>
    <p:sldId id="376" r:id="rId69"/>
    <p:sldId id="378" r:id="rId70"/>
    <p:sldId id="382" r:id="rId71"/>
    <p:sldId id="383" r:id="rId72"/>
    <p:sldId id="384" r:id="rId73"/>
    <p:sldId id="316" r:id="rId74"/>
    <p:sldId id="311" r:id="rId75"/>
    <p:sldId id="307" r:id="rId76"/>
    <p:sldId id="308" r:id="rId7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18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www.mtu.gov.ua/img/publishing/?id=95112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99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39933"/>
            <a:ext cx="9144000" cy="80483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</a:t>
            </a: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сигналы. Сигнальные указатели и знаки на железнодорожном транспорте 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6542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9047"/>
            <a:ext cx="9144000" cy="15803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работник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месте, определенном встречать и провожать поезда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 станции,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остановки поезда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ручной красный диск или развернутый красный флаг;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красный огонь ручного фонаря.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062" t="36727" r="29669" b="14254"/>
          <a:stretch/>
        </p:blipFill>
        <p:spPr>
          <a:xfrm>
            <a:off x="1097280" y="548679"/>
            <a:ext cx="2999232" cy="4469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3276" t="3003"/>
          <a:stretch/>
        </p:blipFill>
        <p:spPr>
          <a:xfrm>
            <a:off x="5020056" y="548679"/>
            <a:ext cx="2724955" cy="446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86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37176"/>
            <a:ext cx="9144000" cy="19385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встречает поезд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прибывающий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графиковую стоянку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поднятым вертикально в вытянутой руке ручным диском, со световозвращающей пленкой белого цвета с черным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окаймлением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свернутым желтым флагом;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поднятым ручным фонарем с белым огнем.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t="25825" r="12814" b="8840"/>
          <a:stretch/>
        </p:blipFill>
        <p:spPr bwMode="auto">
          <a:xfrm>
            <a:off x="1005105" y="475489"/>
            <a:ext cx="7077298" cy="436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04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82896"/>
            <a:ext cx="9144000" cy="174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станциях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рабочее место дежурного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вынесено на стрелочный пост,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приема поезда на боковой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 остановкой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развернутый желтый флаг;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желтый огонь ручного фонаря.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2" t="30120" r="61627" b="14947"/>
          <a:stretch/>
        </p:blipFill>
        <p:spPr bwMode="auto">
          <a:xfrm>
            <a:off x="1536192" y="627889"/>
            <a:ext cx="2267712" cy="430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6" t="30120" r="20600" b="14947"/>
          <a:stretch/>
        </p:blipFill>
        <p:spPr bwMode="auto">
          <a:xfrm>
            <a:off x="5261797" y="627889"/>
            <a:ext cx="2162583" cy="430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256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34256"/>
            <a:ext cx="9144000" cy="1572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Сигналисты и дежурные стрелочных постов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встречают поезда: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 случае пропуска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главному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остановки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– со свернутым желтым флагом;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– с прозрачно-белым огнем ручного фонаря;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20" y="770487"/>
            <a:ext cx="4248472" cy="26370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70487"/>
            <a:ext cx="4320480" cy="26370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14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86784"/>
            <a:ext cx="9144000" cy="13533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 случае приема поезда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боковой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 остановкой на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станции: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 развернутым желтым флагом;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 желтым огнем ручного фонаря.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91" y="965602"/>
            <a:ext cx="4466909" cy="2601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164" y="965602"/>
            <a:ext cx="4299955" cy="26019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10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1648"/>
            <a:ext cx="9144000" cy="1051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Сигналисты и дежурные стрелочных постов провожают поезда, отправляющиеся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 всех случаях со свернутым желтым флагом в светлое время суток и прозрачно-белым огнем ручного фонаря в темное время суток.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8580" b="33621"/>
          <a:stretch/>
        </p:blipFill>
        <p:spPr>
          <a:xfrm>
            <a:off x="87576" y="1029610"/>
            <a:ext cx="8958064" cy="28223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438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3934171"/>
            <a:ext cx="9144000" cy="1252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остановки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поезда подается машинисту локомотива: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развернутым красным флагом;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красным огнем ручного фонаря.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/>
          <a:stretch/>
        </p:blipFill>
        <p:spPr bwMode="auto">
          <a:xfrm>
            <a:off x="3331" y="869833"/>
            <a:ext cx="4696434" cy="289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629" y="869833"/>
            <a:ext cx="4339658" cy="289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8" t="37057" r="28122" b="17439"/>
          <a:stretch/>
        </p:blipFill>
        <p:spPr bwMode="auto">
          <a:xfrm>
            <a:off x="6078649" y="2157231"/>
            <a:ext cx="241848" cy="246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711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56311"/>
            <a:ext cx="9144000" cy="1257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отправлении пассажирского поезда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остановки проводники пассажирских вагонов закрывают боковые двери и наблюдают через тамбурное окно за подачей сигналов при следовании вдоль пассажирской платформы.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11286"/>
            <a:ext cx="3072276" cy="460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r="6181"/>
          <a:stretch/>
        </p:blipFill>
        <p:spPr bwMode="auto">
          <a:xfrm>
            <a:off x="3186895" y="611286"/>
            <a:ext cx="5957105" cy="460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278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535460"/>
            <a:ext cx="9144000" cy="21686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Обходчики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искусственных сооружений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дежурные по железнодорожным переездам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перегонах при свободном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встречать поезда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 свернутым желтым флагом;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 прозрачно-белым огнем ручного фонаря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Путевой обходчик – монтер пути, назначаемый для обхода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Описание: http://www.mtu.gov.ua/img/publishing/?id=95112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60" y="539598"/>
            <a:ext cx="3179390" cy="3995861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778" y="539598"/>
            <a:ext cx="3073922" cy="399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32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20100" y="6337956"/>
            <a:ext cx="723900" cy="520044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мин 20 сек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4. Ручные сигналы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 cstate="print"/>
          <a:srcRect l="14987" t="11307" r="14987"/>
          <a:stretch/>
        </p:blipFill>
        <p:spPr>
          <a:xfrm>
            <a:off x="0" y="594191"/>
            <a:ext cx="9144000" cy="5721499"/>
          </a:xfr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17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2416870"/>
            <a:ext cx="9114971" cy="2310348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предъявляемые к ручным сигналам при приеме, пропуске, отправлении поездов, при опробовании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автотормозов.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в обязанность которых вменяется подача сигналов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Указатели: маршрутные, стрелочные, устройств сбрасывания и путевого заграждения и прочие; показания и место установки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и временные сигнальные знаки, их назначение и места установки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6380"/>
          <a:stretch/>
        </p:blipFill>
        <p:spPr>
          <a:xfrm>
            <a:off x="92989" y="4553745"/>
            <a:ext cx="8928992" cy="23042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09" t="25819" r="5830" b="50858"/>
          <a:stretch/>
        </p:blipFill>
        <p:spPr>
          <a:xfrm>
            <a:off x="172624" y="531347"/>
            <a:ext cx="9036496" cy="1656184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197864" y="74147"/>
            <a:ext cx="6986016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сигналы. Сигнальные указатели и знаки.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12334" y="1639860"/>
            <a:ext cx="8332408" cy="7770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V.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п.59-66 Ручные сигналы на железнодорожном транспорте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VI.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п.67-87 Сигнальные указатели и знаки на ж.-д. транспорте</a:t>
            </a:r>
          </a:p>
        </p:txBody>
      </p:sp>
    </p:spTree>
    <p:extLst>
      <p:ext uri="{BB962C8B-B14F-4D97-AF65-F5344CB8AC3E}">
        <p14:creationId xmlns:p14="http://schemas.microsoft.com/office/powerpoint/2010/main" val="1826555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28625" y="600075"/>
            <a:ext cx="8420099" cy="61245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232756"/>
            <a:ext cx="7550224" cy="4536504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1. Маршрутные световые указатели:</a:t>
            </a:r>
          </a:p>
          <a:p>
            <a:pPr marL="0" indent="0" algn="just">
              <a:buNone/>
            </a:pPr>
            <a:r>
              <a:rPr lang="ru-RU" sz="2400" b="1" dirty="0" smtClean="0"/>
              <a:t>     белового цвета  - указатель направления;</a:t>
            </a:r>
          </a:p>
          <a:p>
            <a:pPr marL="0" indent="0" algn="just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зеленого цвета – указатель номера пути;</a:t>
            </a:r>
          </a:p>
          <a:p>
            <a:pPr marL="0" indent="0" algn="just">
              <a:buNone/>
            </a:pPr>
            <a:r>
              <a:rPr lang="ru-RU" sz="2400" b="1" dirty="0" smtClean="0"/>
              <a:t>2. Стрелочные указатели:</a:t>
            </a:r>
          </a:p>
          <a:p>
            <a:pPr marL="0" indent="0" algn="just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освещаемые и неосвещаемые.</a:t>
            </a:r>
          </a:p>
          <a:p>
            <a:pPr marL="0" indent="0" algn="just">
              <a:buNone/>
            </a:pPr>
            <a:r>
              <a:rPr lang="ru-RU" sz="2400" b="1" dirty="0" smtClean="0"/>
              <a:t>3. Указатели устройств сбрасывания и путевого заграждения;</a:t>
            </a:r>
          </a:p>
          <a:p>
            <a:pPr marL="0" indent="0" algn="just">
              <a:buNone/>
            </a:pPr>
            <a:r>
              <a:rPr lang="ru-RU" sz="2400" b="1" dirty="0" smtClean="0"/>
              <a:t>4. Указатель гидравлической колонки;</a:t>
            </a:r>
          </a:p>
          <a:p>
            <a:pPr marL="0" indent="0" algn="just">
              <a:buNone/>
            </a:pPr>
            <a:r>
              <a:rPr lang="ru-RU" sz="2400" b="1" dirty="0" smtClean="0"/>
              <a:t>5. Указатель границы блок-участков при АЛСО;</a:t>
            </a:r>
          </a:p>
          <a:p>
            <a:pPr marL="0" indent="0" algn="just">
              <a:buNone/>
            </a:pPr>
            <a:r>
              <a:rPr lang="ru-RU" sz="2400" b="1" dirty="0" smtClean="0"/>
              <a:t>6.  Указатель «Опустить токоприемник».</a:t>
            </a:r>
            <a:endParaRPr lang="ru-RU" sz="24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054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91124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указания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приема, направления следования поезда или маневрового состава, рода тяги и других особых условий следования поезда применяются маршрутные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световые указатели белого цвета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(цифровые, буквенные или положения), помещаемые на мачтах светофоров или на отдельной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мачте.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" t="11698" r="1106" b="16203"/>
          <a:stretch/>
        </p:blipFill>
        <p:spPr bwMode="auto">
          <a:xfrm>
            <a:off x="467105" y="532518"/>
            <a:ext cx="8348424" cy="465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004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640272"/>
            <a:ext cx="9144000" cy="221772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указатель с буквой «Э» белого цвета применяется на станциях стыкования, где производится смена локомотивов разных систем тока, и в контактную сеть подается то или иное напряжение, а также при наличии на станции как электрифицированных, так и неэлектрифицированных путей. При этом горящая буква «Э» гарантирует готовность маршрута с подачей напряжения в контактную сеть того рода тока, который был подан в нее на участке перед открытым светофором с маршрутным указателем с буквой «Э». Проезд светофора в открытом положении, 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негорящим маршрутным указателем «Э» электроподвижному составу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587" t="15296" r="18148" b="12635"/>
          <a:stretch/>
        </p:blipFill>
        <p:spPr>
          <a:xfrm>
            <a:off x="3495674" y="560378"/>
            <a:ext cx="5543551" cy="4079894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5572125" y="1714500"/>
            <a:ext cx="914400" cy="914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6"/>
          <a:stretch/>
        </p:blipFill>
        <p:spPr bwMode="auto">
          <a:xfrm>
            <a:off x="179555" y="560378"/>
            <a:ext cx="3154193" cy="407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884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5355766"/>
            <a:ext cx="9144000" cy="10096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включении светового указателя сигнальные показания на таких светофорах выключаются и сигнального значения 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поездов при этом осуществляется по сигналам автоматической локомотивной сигнализации.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56" y="501450"/>
            <a:ext cx="3025394" cy="46801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790949" y="1102586"/>
            <a:ext cx="50196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участков, оборудованных АЛС как самостоятельным средством интервального регулирования движения поездов, с интенсивным движением поездов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входных, выходных и маршрутных светофорах главных путей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световые указатели белого цвета в виде двух светящихся наклонных пересекающихся полос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включаются при переводе станции на автоматический режим управления.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271537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57751"/>
            <a:ext cx="9144000" cy="19838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указания номера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которого разрешено движение поезду, на групповых выходных и маршрутных светофорах устанавливаются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 световые указатели зеленого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Маршрутные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световые указатели зеленого цвета также используются для указания номера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которого разрешено движение маневрового состава при наличии на выходном или маршрутном светофоре лунно-белого огня.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://moldnews.md/thumb.php?id=92025&amp;mode=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2"/>
          <a:stretch/>
        </p:blipFill>
        <p:spPr bwMode="auto">
          <a:xfrm>
            <a:off x="1229147" y="550838"/>
            <a:ext cx="6840760" cy="433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4743450" y="1609725"/>
            <a:ext cx="914400" cy="914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314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19550"/>
            <a:ext cx="9144000" cy="167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Освещаемые стрелочные указатели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одиночных стрелок в обе стороны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 установлена по прямому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белый прямоугольник узкой стороны указателя, в темное время суток – молочно-белый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konspekta.net/megaobuchalkaru/imgbaza/baza12/331667685543.files/image11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95" b="51496"/>
          <a:stretch/>
        </p:blipFill>
        <p:spPr bwMode="auto">
          <a:xfrm>
            <a:off x="107504" y="692696"/>
            <a:ext cx="4516288" cy="267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1618"/>
          <a:stretch/>
        </p:blipFill>
        <p:spPr>
          <a:xfrm>
            <a:off x="4804247" y="692696"/>
            <a:ext cx="4223869" cy="267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04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59" y="3943349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Освещаемые стрелочные указатели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одиночных стрелок в обе стороны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 установлена на боковой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широкая сторона указателя, в темное время суток – желтый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48225"/>
          <a:stretch/>
        </p:blipFill>
        <p:spPr>
          <a:xfrm>
            <a:off x="21659" y="853678"/>
            <a:ext cx="4651258" cy="2537222"/>
          </a:xfrm>
          <a:prstGeom prst="rect">
            <a:avLst/>
          </a:prstGeom>
        </p:spPr>
      </p:pic>
      <p:pic>
        <p:nvPicPr>
          <p:cNvPr id="7" name="Picture 4" descr="https://konspekta.net/megaobuchalkaru/imgbaza/baza12/331667685543.files/image1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3" t="53354" r="912"/>
          <a:stretch/>
        </p:blipFill>
        <p:spPr bwMode="auto">
          <a:xfrm>
            <a:off x="4705949" y="853678"/>
            <a:ext cx="4419002" cy="253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922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269749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перекрестных стрелок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обозначается двумя обычными стрелочными указателями, которые показывают, что стрелки установлены: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прямому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на обоих указателях белые прямоугольники узкой стороны указателей, в темное время суток – молочно-белые огни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cdn01.ru/files/users/images/b3/68/b368974214d98eb3571da9780c5d7bb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7" b="13444"/>
          <a:stretch/>
        </p:blipFill>
        <p:spPr bwMode="auto">
          <a:xfrm>
            <a:off x="92258" y="553122"/>
            <a:ext cx="411673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75" y="2241319"/>
            <a:ext cx="600075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74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05" y="3886199"/>
            <a:ext cx="9144000" cy="7429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пересечением прямого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на обоих указателях широкие стороны указателей, в темное время суток – желтые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5" y="864145"/>
            <a:ext cx="9071145" cy="272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98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" y="4030336"/>
            <a:ext cx="9144000" cy="1219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на боковой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на ближнем указателе видна широкая сторона указателя, в темное время суток – желтый огонь, а на дальнем – в светлое время суток виден белый прямоугольник узкой стороны указателя, в темное время суток – молочно-белый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739180"/>
            <a:ext cx="9096190" cy="297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9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478423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Ручными сигналами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красным развернутым флагом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и красным огнем ручного фонаря темное время суток – движение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36966"/>
          <a:stretch/>
        </p:blipFill>
        <p:spPr>
          <a:xfrm>
            <a:off x="4735496" y="581983"/>
            <a:ext cx="3470853" cy="41471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36605"/>
          <a:stretch/>
        </p:blipFill>
        <p:spPr>
          <a:xfrm>
            <a:off x="684704" y="581983"/>
            <a:ext cx="3448384" cy="41471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39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8575" y="4259790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бокового на прямой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на ближнем указателе виден белый прямоугольник узкой стороны указателя, в темное время суток – молочно-белый огонь, а на дальнем – в светлое время суток видна широкая сторона указателя, в темное время суток – желтый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7362"/>
            <a:ext cx="9144000" cy="330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43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24326"/>
            <a:ext cx="9144000" cy="2019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стрелок, управляемых с локомотива, определяется стрелочными указателями, которые показывают: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стрелка установлена для движения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прямому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и темное время суток молочно-белый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стрелка установлена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боковой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и темное время суток желтый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53366"/>
          <a:stretch/>
        </p:blipFill>
        <p:spPr>
          <a:xfrm>
            <a:off x="54466" y="678709"/>
            <a:ext cx="4264211" cy="3328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4499992" y="678709"/>
            <a:ext cx="4572000" cy="332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98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51973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Неосвещаемые стрелочные указатели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стрелка установлена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прямому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стреловидный указатель направлен ребром вдоль железнодорожного пути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10118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п.70.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98" y="1279307"/>
            <a:ext cx="5270873" cy="31646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2700" r="56314" b="50000"/>
          <a:stretch/>
        </p:blipFill>
        <p:spPr>
          <a:xfrm>
            <a:off x="0" y="490269"/>
            <a:ext cx="4638675" cy="282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985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71974"/>
            <a:ext cx="9144000" cy="781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стрелка установлена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боковой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стреловидный указатель направлен в сторону бокового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263" r="6688"/>
          <a:stretch/>
        </p:blipFill>
        <p:spPr>
          <a:xfrm>
            <a:off x="179512" y="517133"/>
            <a:ext cx="4392488" cy="3463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2602" t="58400" r="3437" b="13251"/>
          <a:stretch/>
        </p:blipFill>
        <p:spPr>
          <a:xfrm>
            <a:off x="4617220" y="1045909"/>
            <a:ext cx="4311772" cy="243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39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3664612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 устройств сбрасывания и путевого заграждения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загражден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виден белый круг с горизонтальной черной полосой, в темное время суток – молочно-белый огонь с той же черной полосой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25995" r="20313" b="40810"/>
          <a:stretch/>
        </p:blipFill>
        <p:spPr bwMode="auto">
          <a:xfrm>
            <a:off x="1" y="530841"/>
            <a:ext cx="5162550" cy="221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63496" r="20313" b="4283"/>
          <a:stretch/>
        </p:blipFill>
        <p:spPr bwMode="auto">
          <a:xfrm>
            <a:off x="4086225" y="1449401"/>
            <a:ext cx="4981575" cy="20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91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103671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заграждение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светлое время суток виден белый круг или прямоугольник с вертикальной черной полосой, в темное время суток – молочно-белый огонь с той же черной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полосой.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28" t="55070" b="15625"/>
          <a:stretch/>
        </p:blipFill>
        <p:spPr bwMode="auto">
          <a:xfrm>
            <a:off x="-1" y="1790430"/>
            <a:ext cx="5214579" cy="214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742" y="819150"/>
            <a:ext cx="5273562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634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229099"/>
            <a:ext cx="9144000" cy="12382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установки устройств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сбрасывания (сбрасывающих башмаков, сбрасывающих остряков или сбрасывающих стрелок) оборудуются указателями в тех случаях, когда эти устройства не включены в централизацию и не имеют контроля заграждающего положения.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001" r="15610"/>
          <a:stretch/>
        </p:blipFill>
        <p:spPr>
          <a:xfrm>
            <a:off x="67493" y="620689"/>
            <a:ext cx="4370061" cy="3223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040" b="9201"/>
          <a:stretch/>
        </p:blipFill>
        <p:spPr>
          <a:xfrm>
            <a:off x="4528299" y="620689"/>
            <a:ext cx="4529975" cy="322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92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883395"/>
            <a:ext cx="9144000" cy="10287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 путевого заграждения на упорах устанавливаются на правом конце бруса и дают сигнальное показание только в сторону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качестве сигнальных приборов путевого заграждения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стрелочные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" y="611164"/>
            <a:ext cx="8986257" cy="40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40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497472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 гидравлической колонки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фонарь – показывает в темное время суток красный огонь в обе стороны, если поворачивающаяся часть колонки установлена поперек железнодорожного пути; в светлое время суток видна сама поворачивающаяся часть колонки, окрашенная в красный цвет, – сигнал запрещения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" y="564216"/>
            <a:ext cx="2863694" cy="3792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384" y="564216"/>
            <a:ext cx="2825770" cy="37926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8262" t="9858" r="32676"/>
          <a:stretch/>
        </p:blipFill>
        <p:spPr>
          <a:xfrm>
            <a:off x="5991225" y="564216"/>
            <a:ext cx="3031839" cy="379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52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572000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431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90872" y="1435608"/>
            <a:ext cx="4434840" cy="3502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красного флага, а в темное время суток ручного фонаря с красным огнем, сигналы остановки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движением по кругу желтого флага, руки или какого-либо предмета;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движением по кругу фонаря с огнем любого цвета;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5" t="18566" r="2033" b="7213"/>
          <a:stretch/>
        </p:blipFill>
        <p:spPr bwMode="auto">
          <a:xfrm>
            <a:off x="0" y="722377"/>
            <a:ext cx="4785997" cy="456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84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388" y="4749658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АЛС,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применяемой как самостоятельное средство интервального регулирования движения поездов, с блок-участками фиксированной длины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сигнальные знаки «Граница блок-участка»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светоотражателями и цифровыми литерными табличками для обоих направлений движения на границах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блок-участков.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904" y="476672"/>
            <a:ext cx="2555339" cy="4219908"/>
          </a:xfrm>
          <a:prstGeom prst="rect">
            <a:avLst/>
          </a:prstGeom>
        </p:spPr>
      </p:pic>
      <p:pic>
        <p:nvPicPr>
          <p:cNvPr id="4710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t="4245" r="33813" b="14026"/>
          <a:stretch/>
        </p:blipFill>
        <p:spPr bwMode="auto">
          <a:xfrm>
            <a:off x="4693428" y="476672"/>
            <a:ext cx="3726671" cy="421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485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603826"/>
            <a:ext cx="2447925" cy="370522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55429" y="1232884"/>
            <a:ext cx="6588571" cy="29333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пользования, оборудованных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движение поездов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 показаниям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АЛС,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границей блок-участков являются проходные светофоры, установленные для движения по 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таких светофорах с обратной стороны устанавливаются дополнительные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литерные знаки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соответствующие знакам, установленным на светофоре для движения по 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638768" y="3278847"/>
            <a:ext cx="576064" cy="7200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335206" y="2699554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АБ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1227550" y="3080766"/>
            <a:ext cx="244536" cy="111293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36533" y="4022687"/>
            <a:ext cx="737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АЛСН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05119" y="1601607"/>
            <a:ext cx="576064" cy="13233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" y="4522149"/>
            <a:ext cx="9039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На предвходном светофоре устанавливается литерный знак и оповестительная табличка в виде трех наклонных полос с отражателями белого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цвета.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94789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5101244"/>
            <a:ext cx="9144000" cy="16028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электрифицированных участках постоянного тока перед изолирующими сопряжениями или секционными изоляторами контактной сети, где в случае внезапного снятия напряжения в одной из секций контактной сети не допускается проход электроподвижного состава с поднятыми токоприемниками, применяются сигнальные указатели «Опустить токоприемник», помещаемые на опорах контактной сети или отдельных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мачтах.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2" y="507671"/>
            <a:ext cx="7216775" cy="459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606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5826"/>
            <a:ext cx="9144000" cy="20981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появлении на сигнальном указателе мигающей светящейся полосы прозрачно-белого цвета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обязан немедленно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меры к проследованию ограждаемого изолирующего сопряжения или секционного изолятора с опущенными токоприемниками.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Нормальным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показанием сигнального указателя является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горящее показание полосы и при таком показании указатели сигнального значения не имеют.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указатели и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9038" r="7863"/>
          <a:stretch/>
        </p:blipFill>
        <p:spPr>
          <a:xfrm>
            <a:off x="504874" y="443830"/>
            <a:ext cx="8448626" cy="4231759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6790944" y="1407443"/>
            <a:ext cx="576064" cy="50405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675362" y="3138686"/>
            <a:ext cx="43204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083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" y="423594"/>
            <a:ext cx="8229600" cy="60297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534690"/>
            <a:ext cx="7560840" cy="591864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/>
              <a:t>«Газ», </a:t>
            </a:r>
            <a:r>
              <a:rPr lang="ru-RU" sz="2000" b="1" dirty="0"/>
              <a:t>«Нефть</a:t>
            </a:r>
            <a:r>
              <a:rPr lang="ru-RU" sz="2000" b="1" dirty="0" smtClean="0"/>
              <a:t>»; 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«</a:t>
            </a:r>
            <a:r>
              <a:rPr lang="ru-RU" sz="2000" b="1" dirty="0"/>
              <a:t>Начало карстоопасного участка</a:t>
            </a:r>
            <a:r>
              <a:rPr lang="ru-RU" sz="2000" b="1" dirty="0" smtClean="0"/>
              <a:t>», «</a:t>
            </a:r>
            <a:r>
              <a:rPr lang="ru-RU" sz="2000" b="1" dirty="0"/>
              <a:t>Конец карстоопасного участка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«Начало торможения</a:t>
            </a:r>
            <a:r>
              <a:rPr lang="ru-RU" sz="2000" b="1" dirty="0" smtClean="0"/>
              <a:t>», «</a:t>
            </a:r>
            <a:r>
              <a:rPr lang="ru-RU" sz="2000" b="1" dirty="0"/>
              <a:t>Конец торможения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«Внимание! Токораздел», «Поднять токоприемник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«Предельный </a:t>
            </a:r>
            <a:r>
              <a:rPr lang="ru-RU" sz="2000" b="1" dirty="0"/>
              <a:t>столбик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«Граница станции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«Начало опасного места</a:t>
            </a:r>
            <a:r>
              <a:rPr lang="ru-RU" sz="2000" b="1" dirty="0" smtClean="0"/>
              <a:t>», </a:t>
            </a:r>
            <a:r>
              <a:rPr lang="ru-RU" sz="2000" b="1" dirty="0"/>
              <a:t>«Конец опасного места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«С» о подаче </a:t>
            </a:r>
            <a:r>
              <a:rPr lang="ru-RU" sz="2000" b="1" dirty="0" smtClean="0"/>
              <a:t>свистка;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«Остановка локомотива</a:t>
            </a:r>
            <a:r>
              <a:rPr lang="ru-RU" sz="2000" b="1" dirty="0" smtClean="0"/>
              <a:t>»; 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«Конец контактной подвески</a:t>
            </a:r>
            <a:r>
              <a:rPr lang="ru-RU" sz="2000" b="1" dirty="0" smtClean="0"/>
              <a:t>»; </a:t>
            </a:r>
          </a:p>
          <a:p>
            <a:pPr marL="457200" indent="-457200">
              <a:buAutoNum type="arabicPeriod"/>
            </a:pPr>
            <a:r>
              <a:rPr lang="ru-RU" sz="2000" b="1" dirty="0"/>
              <a:t>«Остановка первого вагона</a:t>
            </a:r>
            <a:r>
              <a:rPr lang="ru-RU" sz="2000" b="1" dirty="0" smtClean="0"/>
              <a:t>»;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«Отключить ток», «Включить ток».</a:t>
            </a:r>
          </a:p>
          <a:p>
            <a:pPr marL="0" indent="0">
              <a:buNone/>
            </a:pPr>
            <a:r>
              <a:rPr lang="ru-RU" sz="2000" b="1" dirty="0" smtClean="0"/>
              <a:t>13.  «Переход </a:t>
            </a:r>
            <a:r>
              <a:rPr lang="ru-RU" sz="2000" b="1" dirty="0"/>
              <a:t>на боковую контактную сеть</a:t>
            </a:r>
            <a:r>
              <a:rPr lang="ru-RU" sz="2000" b="1" dirty="0" smtClean="0"/>
              <a:t>», </a:t>
            </a:r>
            <a:r>
              <a:rPr lang="ru-RU" sz="2000" b="1" dirty="0"/>
              <a:t>«Переход на центральную контактную сеть» </a:t>
            </a:r>
            <a:r>
              <a:rPr lang="ru-RU" sz="2000" i="1" dirty="0"/>
              <a:t>для путей необщего </a:t>
            </a:r>
            <a:r>
              <a:rPr lang="ru-RU" sz="2000" i="1" dirty="0" smtClean="0"/>
              <a:t>пользования.</a:t>
            </a:r>
          </a:p>
          <a:p>
            <a:pPr marL="0" indent="0">
              <a:buNone/>
            </a:pPr>
            <a:endParaRPr lang="ru-RU" sz="2000" b="1" dirty="0" smtClean="0"/>
          </a:p>
          <a:p>
            <a:pPr marL="457200" indent="-457200">
              <a:buAutoNum type="arabicPeriod"/>
            </a:pPr>
            <a:endParaRPr lang="ru-RU" sz="2000" b="1" dirty="0" smtClean="0"/>
          </a:p>
          <a:p>
            <a:pPr marL="457200" indent="-457200">
              <a:buAutoNum type="arabicPeriod"/>
            </a:pPr>
            <a:endParaRPr lang="ru-RU" sz="2000" b="1" dirty="0" smtClean="0"/>
          </a:p>
          <a:p>
            <a:pPr marL="457200" indent="-457200">
              <a:buAutoNum type="arabicPeriod"/>
            </a:pPr>
            <a:endParaRPr lang="ru-RU" sz="2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21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44" y="4395597"/>
            <a:ext cx="9144000" cy="12279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«Газ»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«Нефть»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местах пересечения железнодорожных путей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газо-, продуктопроводами на опорах контактной сети или отдельных столбах и указывают на проследование к месту пересечения с особой бдительностью.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print"/>
          <a:srcRect l="1101" t="1249" r="2043" b="55037"/>
          <a:stretch/>
        </p:blipFill>
        <p:spPr>
          <a:xfrm>
            <a:off x="142928" y="538392"/>
            <a:ext cx="8909632" cy="361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87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31004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«Начало карстоопасного участка»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«Конец карстоопасного участка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в местах прохождения железнодорожных путей в закарстованных зонах на опорах контактной сети или отдельных столбах и указывают на проследование огражденного участка с особой бдительностью.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52" t="54994" r="373"/>
          <a:stretch/>
        </p:blipFill>
        <p:spPr>
          <a:xfrm>
            <a:off x="82296" y="517972"/>
            <a:ext cx="8989730" cy="338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14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160" y="469768"/>
            <a:ext cx="6096000" cy="457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 2010 г. ст. Березники Свердловской железной дороги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08" y="4019054"/>
            <a:ext cx="9036496" cy="14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b="16841"/>
          <a:stretch/>
        </p:blipFill>
        <p:spPr>
          <a:xfrm>
            <a:off x="72008" y="3041576"/>
            <a:ext cx="594015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83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3984116"/>
            <a:ext cx="9144000" cy="1063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«Начало торможения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«Конец торможения»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машинисту локомотива места проверки действия автотормозов в пути следования.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6" y="663804"/>
            <a:ext cx="4448040" cy="29572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621" y="663804"/>
            <a:ext cx="4151569" cy="295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27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94541"/>
            <a:ext cx="9079992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применения сигнальных указателей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«Опустить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токоприемник»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ним устанавливается постоянный сигнальный знак с отражателями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Токораздел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Постоянный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сигнальный знак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«Поднять токоприемник»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отражателями на нем устанавливается за воздушным промежутком в направлении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83160" t="59672" r="3610" b="12609"/>
          <a:stretch/>
        </p:blipFill>
        <p:spPr>
          <a:xfrm>
            <a:off x="7961164" y="2938087"/>
            <a:ext cx="1008112" cy="13759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7784" y="442504"/>
            <a:ext cx="8586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Воздушные промежутки на электрифицированных участках ограждаются: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644" r="83072" b="69205"/>
          <a:stretch/>
        </p:blipFill>
        <p:spPr>
          <a:xfrm>
            <a:off x="824822" y="954282"/>
            <a:ext cx="936104" cy="9236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45546" y="886179"/>
            <a:ext cx="644195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Световым сигнальным </a:t>
            </a:r>
            <a:r>
              <a:rPr lang="ru-RU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«Опустить токоприемник»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8556" y="1527426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постоянными сигнальными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отражателями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810" t="5808" r="81182"/>
          <a:stretch/>
        </p:blipFill>
        <p:spPr>
          <a:xfrm>
            <a:off x="733023" y="1946239"/>
            <a:ext cx="1296144" cy="16882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81182" r="3699" b="21878"/>
          <a:stretch/>
        </p:blipFill>
        <p:spPr>
          <a:xfrm>
            <a:off x="7803605" y="1448966"/>
            <a:ext cx="1152128" cy="140024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610862" y="2007579"/>
            <a:ext cx="30840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Токораздел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20966" y="2588910"/>
            <a:ext cx="50667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«Поднять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токоприемник на электровозе»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20966" y="3268767"/>
            <a:ext cx="5308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«Поднять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токоприемник на электропоезде»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лево 15"/>
          <p:cNvSpPr/>
          <p:nvPr/>
        </p:nvSpPr>
        <p:spPr>
          <a:xfrm>
            <a:off x="2120966" y="1961788"/>
            <a:ext cx="50405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9999548">
            <a:off x="7063683" y="2324447"/>
            <a:ext cx="68712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258624" y="3244976"/>
            <a:ext cx="58575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221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05072" y="1847088"/>
            <a:ext cx="5038344" cy="3108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Ручными сигналами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желтым развернутым флагом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и желтым огнем ручного фонаря в темное время суток – разрешается движение со скоростью, указанной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при отсутствии этих указаний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со скоростью – не более 25 км/ч,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– не более 15 км/ч </a:t>
            </a:r>
          </a:p>
        </p:txBody>
      </p:sp>
      <p:pic>
        <p:nvPicPr>
          <p:cNvPr id="8" name="Picture 4" descr="https://1.bp.blogspot.com/-8xUA_Bslh1M/WWUBmDjhUtI/AAAAAAAAG6g/DjALvkMyEncAyCY5XOKuWQCLNMq25A02gCK4BGAYYCw/s1600/img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8" b="3296"/>
          <a:stretch/>
        </p:blipFill>
        <p:spPr bwMode="auto">
          <a:xfrm>
            <a:off x="0" y="1020758"/>
            <a:ext cx="3863605" cy="385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634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58" y="3356993"/>
            <a:ext cx="5349638" cy="26140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Сигнальный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 «Опустить токоприемник» и постоянные сигнальные знаки «Поднять токоприемник» и «Внимание! Токораздел» должны устанавливаться в соответствии со схемой установки, приведенной на рисунке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размещаться таким образом, чтобы не ухудшать видимость и восприятие постоянных сигналов.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778" r="2975" b="8991"/>
          <a:stretch/>
        </p:blipFill>
        <p:spPr>
          <a:xfrm>
            <a:off x="557784" y="531543"/>
            <a:ext cx="7943410" cy="27195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3356993"/>
            <a:ext cx="3676964" cy="25422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1491" y="2620179"/>
            <a:ext cx="458795" cy="288032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6660232" y="4365104"/>
            <a:ext cx="1080120" cy="11521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73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656"/>
          <a:stretch/>
        </p:blipFill>
        <p:spPr>
          <a:xfrm>
            <a:off x="53752" y="0"/>
            <a:ext cx="9036496" cy="524652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73824"/>
            <a:ext cx="9108504" cy="14591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опорах контактной сети, ограничивающих пролет с изолирующим сопряжением или секционным изолятором, устанавливаются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сигнальные знаки: чередующиеся четыре черные и три белые горизонтальные полосы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Первая опора по направлению движения поезда, дополнительно обозначается вертикальной черной полосой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51720" y="1196752"/>
            <a:ext cx="1224136" cy="201622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020272" y="2535731"/>
            <a:ext cx="562666" cy="9064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345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3741457"/>
            <a:ext cx="9144000" cy="1598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Знаки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наносятся на опоры или щиты, закрепляемые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опорах.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на многопутных участках указанные знаки устанавливаются на конструкциях контактной сети над осью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электроподвижного состава с поднятыми токоприемниками между этими опорами (знаками) запрещается.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584" r="16674"/>
          <a:stretch/>
        </p:blipFill>
        <p:spPr>
          <a:xfrm>
            <a:off x="61760" y="863322"/>
            <a:ext cx="4606498" cy="2684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0499" r="16009"/>
          <a:stretch/>
        </p:blipFill>
        <p:spPr>
          <a:xfrm>
            <a:off x="4773167" y="861994"/>
            <a:ext cx="4301525" cy="268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29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" y="4077072"/>
            <a:ext cx="9135549" cy="1692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столбики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 место, далее которого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устанавливать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в направлении стрелочного перевода или глухого пересечения (сплетения)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Предельные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столбики у главных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иметь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отличительную окраску.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8451" y="436815"/>
            <a:ext cx="8977537" cy="3429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31840" y="2564904"/>
            <a:ext cx="792088" cy="13681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44408" y="1575251"/>
            <a:ext cx="648072" cy="1152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п.79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49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8557"/>
          <a:stretch/>
        </p:blipFill>
        <p:spPr>
          <a:xfrm>
            <a:off x="107504" y="404357"/>
            <a:ext cx="6521896" cy="4617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591" t="12256" r="7855" b="7041"/>
          <a:stretch/>
        </p:blipFill>
        <p:spPr>
          <a:xfrm>
            <a:off x="4846320" y="3212976"/>
            <a:ext cx="4046160" cy="3471288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5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5556885"/>
            <a:ext cx="9144000" cy="8804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«Граница станции»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и многопутных участках. Надпись на знаке размещается с обеих сторон.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1340"/>
          <a:stretch/>
        </p:blipFill>
        <p:spPr>
          <a:xfrm>
            <a:off x="505994" y="490720"/>
            <a:ext cx="8253957" cy="512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11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47356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«Начало опасного места»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«Конец опасного места»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отражателями на них указывают границы участка, требующего проследования его поездами с уменьшенной скоростью. Сигнальный знак «Конец опасного места» помещается на обратной стороне знака «Начало опасного места».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32" y="508574"/>
            <a:ext cx="2808520" cy="4430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289" y="508574"/>
            <a:ext cx="2812430" cy="443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28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4640" y="1293364"/>
            <a:ext cx="4990013" cy="957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 «С»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подача свистка – устанавливается перед тоннелями, мостами, железнодорожными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переездами.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3056" y="671174"/>
            <a:ext cx="6539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предупредительным сигнальным знакам относятся: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84" y="1134123"/>
            <a:ext cx="2608756" cy="42983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4820" y="5432487"/>
            <a:ext cx="46600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«Остановка локомотива»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устанавливается в местах, определяемых локальным нормативным актом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4250" t="5149" r="19288" b="15771"/>
          <a:stretch/>
        </p:blipFill>
        <p:spPr>
          <a:xfrm>
            <a:off x="4885945" y="2250749"/>
            <a:ext cx="4218374" cy="4200509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576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0202" y="5365589"/>
            <a:ext cx="4330824" cy="790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«Включить ток на электропоезде»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нейтральной вставкой.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48680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Предупредительные сигнальные знаки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электрифицированных участках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216204"/>
            <a:ext cx="3791336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«Отключить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нейтральной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вставкой.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310" r="10061"/>
          <a:stretch/>
        </p:blipFill>
        <p:spPr>
          <a:xfrm>
            <a:off x="755576" y="1013640"/>
            <a:ext cx="2808313" cy="2143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2492896"/>
            <a:ext cx="2880320" cy="24003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139671"/>
            <a:ext cx="2808312" cy="24288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728" y="3298377"/>
            <a:ext cx="3880192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«Включить ток на электровозе»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нейтральной вставкой.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4014784" y="33099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3861794" y="129015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3770587" y="540144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61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9" y="652199"/>
            <a:ext cx="8899964" cy="36724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635" y="313822"/>
            <a:ext cx="6408712" cy="4320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установки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 на путях общего пользования 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9" y="4225241"/>
            <a:ext cx="9021982" cy="26047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7664" y="3956044"/>
            <a:ext cx="7102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установки знаков на путях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353056" y="20426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36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631062"/>
            <a:ext cx="9070848" cy="21629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Желтый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ручного фонаря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только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в темное время суток ручного фонаря с желтым огнем сигнал уменьшения скорости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движением вверх и вниз ручного фонаря с прозрачно-белым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огнем.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Сигнал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уменьшения скорости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перегоне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во всех случаях подается только движением вверх и вниз ручного фонаря с прозрачно-белым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49" t="41587" r="12251" b="10680"/>
          <a:stretch/>
        </p:blipFill>
        <p:spPr bwMode="auto">
          <a:xfrm>
            <a:off x="5193792" y="531680"/>
            <a:ext cx="2203704" cy="416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2" t="39720" r="49318" b="10681"/>
          <a:stretch/>
        </p:blipFill>
        <p:spPr bwMode="auto">
          <a:xfrm>
            <a:off x="1316736" y="531680"/>
            <a:ext cx="2214988" cy="409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873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91125"/>
            <a:ext cx="9144000" cy="7616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Сигнальный знак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«Конец контактной подвески»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контактной сети в местах, где оканчивается рабочая зона контактного провода.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7449"/>
          <a:stretch/>
        </p:blipFill>
        <p:spPr>
          <a:xfrm>
            <a:off x="660304" y="458033"/>
            <a:ext cx="7620000" cy="469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87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04" y="665007"/>
            <a:ext cx="9068796" cy="6791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предупредительные сигнальные знаки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960" y="5180559"/>
            <a:ext cx="3277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«Переход на центральную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контактную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сеть»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608" t="72876" r="68232"/>
          <a:stretch/>
        </p:blipFill>
        <p:spPr>
          <a:xfrm>
            <a:off x="4343401" y="3310127"/>
            <a:ext cx="4800600" cy="34564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516" t="35411" r="68325" b="32080"/>
          <a:stretch/>
        </p:blipFill>
        <p:spPr>
          <a:xfrm>
            <a:off x="75203" y="1338871"/>
            <a:ext cx="4268197" cy="3247742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3400" y="2198360"/>
            <a:ext cx="4859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«Переход на боковую контактную сеть»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545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5255133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Предупредительный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сигнальный знак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«Остановка МВПС»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пассажирских платформах участков, где эксплуатируется мотор-вагонный подвижной состав и пригородные поезда локомотивной тяги. Остановка производится первым вагоном напротив знака.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055"/>
          <a:stretch/>
        </p:blipFill>
        <p:spPr>
          <a:xfrm>
            <a:off x="555617" y="506473"/>
            <a:ext cx="8252278" cy="474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0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133088"/>
            <a:ext cx="9144000" cy="2724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местах, где проследование электроподвижного состава с поднятыми токоприемниками запрещено (при неисправности контактной сети, производстве плановых ремонтных и строительных работ, когда при следовании поездов необходимо опускать токоприемники), устанавливаются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отражателями, которые показывают: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«Подготовиться к опусканию токоприемника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«Опустить токоприемник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«Поднять токоприемник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6" t="44965" r="72363" b="5080"/>
          <a:stretch/>
        </p:blipFill>
        <p:spPr bwMode="auto">
          <a:xfrm>
            <a:off x="691799" y="565383"/>
            <a:ext cx="1932529" cy="34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44120" r="39363" b="5080"/>
          <a:stretch/>
        </p:blipFill>
        <p:spPr bwMode="auto">
          <a:xfrm>
            <a:off x="3406140" y="565383"/>
            <a:ext cx="1938528" cy="34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37" t="45232" r="9801" b="5080"/>
          <a:stretch/>
        </p:blipFill>
        <p:spPr bwMode="auto">
          <a:xfrm>
            <a:off x="6291072" y="565383"/>
            <a:ext cx="1931598" cy="34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451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89187"/>
            <a:ext cx="9144000" cy="6610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установки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знаков на 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указана на рисунке 172, 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– на рисунке 173.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1.showslide.ru/s_slide/8d72fade41939b7d26fe53004b5cdda3/3c5c6b24-a8cc-476e-8757-c78d11dd1e64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9" t="21052" r="10101" b="9525"/>
          <a:stretch/>
        </p:blipFill>
        <p:spPr bwMode="auto">
          <a:xfrm>
            <a:off x="418000" y="483030"/>
            <a:ext cx="8245865" cy="53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347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3429000"/>
            <a:ext cx="9144000" cy="3429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обнаружения повреждения контактной сети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допускающего проследования электроподвижного состава с поднятыми токоприемниками, работник дистанции электроснабжения, обнаруживший эту неисправность, обязан отойти на расстояние не менее 500 м в сторону ожидаемого поезда и подавать машинисту приближающегося поезда ручной сигнал «Опустить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токоприемник»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случаев плановой проверки состояния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на контактной сети):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повторными движениями правой руки перед собой по горизонтальной линии при поднятой вертикально левой руке;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повторными вертикальными и горизонтальными движениями фонаря с прозрачно-белым огнем.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1.showslide.ru/s_slide/66ce8703c9aab38bad37451c707beebb/a710bd1c-5856-474e-acc7-69905df372b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9" t="17053" r="20101" b="32014"/>
          <a:stretch/>
        </p:blipFill>
        <p:spPr bwMode="auto">
          <a:xfrm>
            <a:off x="3330" y="503245"/>
            <a:ext cx="4614389" cy="282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4"/>
          <a:stretch/>
        </p:blipFill>
        <p:spPr bwMode="auto">
          <a:xfrm>
            <a:off x="4646596" y="503245"/>
            <a:ext cx="4496811" cy="282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380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.4. Постоянные сигнальные знаки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 cstate="print"/>
          <a:srcRect l="14987" t="10178" r="14858"/>
          <a:stretch/>
        </p:blipFill>
        <p:spPr>
          <a:xfrm>
            <a:off x="179512" y="534690"/>
            <a:ext cx="8856984" cy="559147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416" y="6237312"/>
            <a:ext cx="874440" cy="418058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мин 13 сек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177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" y="836712"/>
            <a:ext cx="8435280" cy="53285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880" y="112817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1. «Подготовиться </a:t>
            </a:r>
            <a:r>
              <a:rPr lang="ru-RU" b="1" dirty="0"/>
              <a:t>к опусканию токоприемника</a:t>
            </a:r>
            <a:r>
              <a:rPr lang="ru-RU" b="1" dirty="0" smtClean="0"/>
              <a:t>»;</a:t>
            </a:r>
            <a:endParaRPr lang="ru-RU" b="1" dirty="0"/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2. «Опустить </a:t>
            </a:r>
            <a:r>
              <a:rPr lang="ru-RU" b="1" dirty="0"/>
              <a:t>токоприемник</a:t>
            </a:r>
            <a:r>
              <a:rPr lang="ru-RU" b="1" dirty="0" smtClean="0"/>
              <a:t>»;</a:t>
            </a:r>
            <a:endParaRPr lang="ru-RU" b="1" dirty="0"/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3. «Поднять токоприемник»;</a:t>
            </a:r>
            <a:endParaRPr lang="ru-RU" b="1" dirty="0"/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4. «Поднять </a:t>
            </a:r>
            <a:r>
              <a:rPr lang="ru-RU" b="1" dirty="0"/>
              <a:t>нож, закрыть крылья</a:t>
            </a:r>
            <a:r>
              <a:rPr lang="ru-RU" b="1" dirty="0" smtClean="0"/>
              <a:t>»;</a:t>
            </a:r>
          </a:p>
          <a:p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5. «Опустить </a:t>
            </a:r>
            <a:r>
              <a:rPr lang="ru-RU" b="1" dirty="0"/>
              <a:t>нож, открыть крылья</a:t>
            </a:r>
            <a:r>
              <a:rPr lang="ru-RU" b="1" dirty="0" smtClean="0"/>
              <a:t>»;</a:t>
            </a:r>
            <a:endParaRPr lang="ru-RU" b="1" dirty="0"/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6. «Подготовиться </a:t>
            </a:r>
            <a:r>
              <a:rPr lang="ru-RU" b="1" dirty="0"/>
              <a:t>к поднятию ножа и закрытию крыльев</a:t>
            </a:r>
            <a:r>
              <a:rPr lang="ru-RU" b="1" dirty="0" smtClean="0"/>
              <a:t>». </a:t>
            </a:r>
            <a:endParaRPr lang="ru-RU" b="1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583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1" y="4807076"/>
            <a:ext cx="9144000" cy="1602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где работают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снегоочистители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«Поднять нож, закрыть крылья»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препятствием;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«Опустить нож, открыть крылья»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67033"/>
          <a:stretch/>
        </p:blipFill>
        <p:spPr>
          <a:xfrm>
            <a:off x="1947200" y="551677"/>
            <a:ext cx="2359624" cy="4257309"/>
          </a:xfrm>
          <a:prstGeom prst="rect">
            <a:avLst/>
          </a:prstGeom>
        </p:spPr>
      </p:pic>
      <p:pic>
        <p:nvPicPr>
          <p:cNvPr id="7" name="Picture 2" descr="C:\Users\Натали\Desktop\img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5" t="20792" r="44517" b="27416"/>
          <a:stretch/>
        </p:blipFill>
        <p:spPr bwMode="auto">
          <a:xfrm>
            <a:off x="5207332" y="551677"/>
            <a:ext cx="2368642" cy="425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437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91125"/>
            <a:ext cx="9144000" cy="10085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участках, где работают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снегоочистители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 знаками «Поднять нож, закрыть крылья» устанавливаются временные сигнальные знаки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«Подготовиться к поднятию ножа и закрытию крыльев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7052"/>
          <a:stretch/>
        </p:blipFill>
        <p:spPr>
          <a:xfrm>
            <a:off x="1031032" y="486417"/>
            <a:ext cx="2617424" cy="47251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529" y="486417"/>
            <a:ext cx="2606970" cy="4704708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4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874585"/>
            <a:ext cx="9144000" cy="18196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опробовании автотормозов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1) требование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произвести пробное торможение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(после устного предупреждения): в светлое время суток – поднятой вертикально рукой, в темное время суток – поднятым ручным фонарем с прозрачно-белым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огнем.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одним коротким свистком локомотива и приступает к торможению;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8" t="29033" r="2033" b="7635"/>
          <a:stretch/>
        </p:blipFill>
        <p:spPr bwMode="auto">
          <a:xfrm>
            <a:off x="1769363" y="395019"/>
            <a:ext cx="5125213" cy="450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2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44" y="789133"/>
            <a:ext cx="7380312" cy="2728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844" y="3783153"/>
            <a:ext cx="6876256" cy="2783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1844" y="389023"/>
            <a:ext cx="7832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Схема </a:t>
            </a:r>
            <a:r>
              <a:rPr lang="ru-RU" sz="2000" b="1" u="sng" dirty="0">
                <a:solidFill>
                  <a:srgbClr val="002060"/>
                </a:solidFill>
              </a:rPr>
              <a:t>установки знаков на участках, где работают </a:t>
            </a:r>
            <a:r>
              <a:rPr lang="ru-RU" sz="2000" b="1" u="sng" dirty="0" smtClean="0">
                <a:solidFill>
                  <a:srgbClr val="002060"/>
                </a:solidFill>
              </a:rPr>
              <a:t>снегоочистители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632" y="3460134"/>
            <a:ext cx="9109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установки знаков на участках, где работают </a:t>
            </a:r>
            <a:r>
              <a:rPr lang="ru-RU" sz="2000" b="1" u="sng" dirty="0" smtClean="0">
                <a:solidFill>
                  <a:srgbClr val="002060"/>
                </a:solidFill>
              </a:rPr>
              <a:t>скоростные снегоочистители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017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59928"/>
            <a:ext cx="9144000" cy="841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двух подряд расположенных препятствиях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между ними работа снегоочистителя невозможна, на шесте помещаются два знака один под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2201" r="14563" b="1701"/>
          <a:stretch/>
        </p:blipFill>
        <p:spPr>
          <a:xfrm>
            <a:off x="4067944" y="562074"/>
            <a:ext cx="4968552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801" t="27382" r="26374" b="24150"/>
          <a:stretch/>
        </p:blipFill>
        <p:spPr>
          <a:xfrm>
            <a:off x="140784" y="562074"/>
            <a:ext cx="4464496" cy="32403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391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981" b="44945"/>
          <a:stretch/>
        </p:blipFill>
        <p:spPr>
          <a:xfrm>
            <a:off x="132648" y="423594"/>
            <a:ext cx="4680520" cy="3005966"/>
          </a:xfrm>
          <a:prstGeom prst="rect">
            <a:avLst/>
          </a:prstGeom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" r="35966"/>
          <a:stretch/>
        </p:blipFill>
        <p:spPr bwMode="auto">
          <a:xfrm>
            <a:off x="3997408" y="1152144"/>
            <a:ext cx="2225197" cy="407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83" y="5229437"/>
            <a:ext cx="9109648" cy="1409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Отражатели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устанавливаемые на сигнальных знаках, изготавливаются из прозрачно-белого стекла или светоотражающего материала белого цвета.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инфраструктуре и 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используются световые или освещаемые сигнальные знаки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8732" b="39500"/>
          <a:stretch/>
        </p:blipFill>
        <p:spPr>
          <a:xfrm>
            <a:off x="429487" y="2997189"/>
            <a:ext cx="3145817" cy="2232248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353056" y="102722"/>
            <a:ext cx="4437888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сигнальные знаки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п.87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2" r="53982"/>
          <a:stretch/>
        </p:blipFill>
        <p:spPr bwMode="auto">
          <a:xfrm>
            <a:off x="6048643" y="1152144"/>
            <a:ext cx="2782842" cy="385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86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5871"/>
            <a:ext cx="9144000" cy="6156137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предъявляется желтым огнем ручного фонаря ночью при движении на пути общего пользования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сигналом должен ответить машинист локомотива на требование произвести пробное торможение (после устного предупреждения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сигналом должен ответить машинист локомотива на требование отпустить тормоза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сигналисты и дежурные стрелочных постов должны встречать поезда в случае пропуска их по главному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остановки на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дежурный по станции встречает поезд, прибывающий на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графиковую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стоянку в светлое время суток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станции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встречат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поезда в случае приема их на боковой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 остановкой на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станции в светлое время суток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сигналисты и дежурными стрелочных постов встречают поезда в случае приема их на боковой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 остановкой на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станции в светлое время суток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сигналисты и дежурными стрелочных постов провожают поезда со станций в темное время суток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 устанавливаются маршрутные указатели на групповых выходных и маршрутных светофорах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обозначается знак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путь загражден в светлое время суток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требования предъявляют сигнальные знаки ‘Газ’ и ‘Нефть’, устанавливаемые в местах пересечения железнодорожных путей с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-, газо-, продуктопроводами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устанавливается знак "С" - подача свистка?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60881" y="365761"/>
            <a:ext cx="3022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197864" y="28427"/>
            <a:ext cx="6986016" cy="3739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сигналы. Сигнальные указатели и знаки.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1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20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20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20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V. п.59-66 Ручные сигналы на железнодорожном транспорте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VI. П.67-87 Сигнальные указатели и знаки на ж.-д. транспорте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 по теме: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Места установки сигнальных указателей и знаков.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презентацию по теме: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Ручные сигналы, применяемые на железнодорожном транспорте.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Сигнальные указатели, применяемые на железнодорожном транспорте.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Сигнальные знаки, применяемые на железнодорожном транспорте.</a:t>
            </a:r>
          </a:p>
        </p:txBody>
      </p:sp>
      <p:pic>
        <p:nvPicPr>
          <p:cNvPr id="10" name="Image 38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732" y="466343"/>
            <a:ext cx="1234745" cy="2243085"/>
          </a:xfrm>
          <a:prstGeom prst="rect">
            <a:avLst/>
          </a:prstGeom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2" t="26826" r="6251" b="41007"/>
          <a:stretch/>
        </p:blipFill>
        <p:spPr bwMode="auto">
          <a:xfrm>
            <a:off x="2734208" y="466343"/>
            <a:ext cx="5065776" cy="235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406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80400" y="322602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7331" y="989947"/>
            <a:ext cx="75807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Сигналы, применяемые при маневровой работе. Сигналы, применяемые для обозначения поездов, локомотивов и другого железнодорожного подвижного состава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1" y="2227462"/>
            <a:ext cx="9075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и значения сигналов, подаваемых маневровыми и горочными светофорами.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и звуковые сигналы, подаваемые при маневрах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Сигналы, применяемые для обозначения грузовых и пассажирских поездов, локомотивов, снегоочистителей, съемных подвижных единиц, специализированных поездов (вертушек) на железнодорожных путях необщего 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6163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502"/>
            <a:ext cx="9151593" cy="571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111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46320"/>
            <a:ext cx="9144000" cy="179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опробовании автотормозов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требование машинисту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отпустить тормоза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 светлое время суток – движениями руки перед собой по горизонтальной линии, в темное время суток – такими же движениями ручного фонаря с прозрачно-белым огнем.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Машинист отвечает двумя короткими свистками локомотива и отпускает тормоза.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1" t="19942" r="908" b="11969"/>
          <a:stretch/>
        </p:blipFill>
        <p:spPr bwMode="auto">
          <a:xfrm>
            <a:off x="1956816" y="422451"/>
            <a:ext cx="5116068" cy="449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75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56875"/>
            <a:ext cx="9152289" cy="20999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работник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 станции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 возложена обязанность встречать и провожать поезда, при отправлении или проходе поезда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остановки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показывает: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поднятый вертикально в вытянутой руке ручной диск, окрашенный в белый цвет с черным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окаймлением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свернутый желтый флаг;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темное время суток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поднятый ручной фонарь с зеленым огнем.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505" t="26460" r="66925" b="12042"/>
          <a:stretch/>
        </p:blipFill>
        <p:spPr>
          <a:xfrm>
            <a:off x="695576" y="660547"/>
            <a:ext cx="2075056" cy="38929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175" t="36127" r="55925" b="16583"/>
          <a:stretch/>
        </p:blipFill>
        <p:spPr>
          <a:xfrm>
            <a:off x="6080760" y="660547"/>
            <a:ext cx="2261561" cy="39398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0862" b="4297"/>
          <a:stretch/>
        </p:blipFill>
        <p:spPr>
          <a:xfrm>
            <a:off x="3296523" y="660547"/>
            <a:ext cx="2156725" cy="3896327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953512" y="74147"/>
            <a:ext cx="2885360" cy="320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п.61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04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3273</TotalTime>
  <Words>3706</Words>
  <Application>Microsoft Office PowerPoint</Application>
  <PresentationFormat>Экран (4:3)</PresentationFormat>
  <Paragraphs>345</Paragraphs>
  <Slides>76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8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мин 20 сек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Декабрь  2010 г. ст. Березники Свердловской железной дороги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 мин 13 сек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484</cp:revision>
  <cp:lastPrinted>2025-08-24T15:50:02Z</cp:lastPrinted>
  <dcterms:created xsi:type="dcterms:W3CDTF">2020-04-22T10:21:16Z</dcterms:created>
  <dcterms:modified xsi:type="dcterms:W3CDTF">2025-08-24T16:36:03Z</dcterms:modified>
</cp:coreProperties>
</file>