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9"/>
  </p:notesMasterIdLst>
  <p:sldIdLst>
    <p:sldId id="304" r:id="rId2"/>
    <p:sldId id="309" r:id="rId3"/>
    <p:sldId id="306" r:id="rId4"/>
    <p:sldId id="313" r:id="rId5"/>
    <p:sldId id="314" r:id="rId6"/>
    <p:sldId id="312" r:id="rId7"/>
    <p:sldId id="311" r:id="rId8"/>
    <p:sldId id="319" r:id="rId9"/>
    <p:sldId id="320" r:id="rId10"/>
    <p:sldId id="321" r:id="rId11"/>
    <p:sldId id="322" r:id="rId12"/>
    <p:sldId id="323" r:id="rId13"/>
    <p:sldId id="324" r:id="rId14"/>
    <p:sldId id="325" r:id="rId15"/>
    <p:sldId id="326" r:id="rId16"/>
    <p:sldId id="316" r:id="rId17"/>
    <p:sldId id="318" r:id="rId18"/>
    <p:sldId id="317" r:id="rId19"/>
    <p:sldId id="310" r:id="rId20"/>
    <p:sldId id="330" r:id="rId21"/>
    <p:sldId id="329" r:id="rId22"/>
    <p:sldId id="331" r:id="rId23"/>
    <p:sldId id="328" r:id="rId24"/>
    <p:sldId id="332" r:id="rId25"/>
    <p:sldId id="333" r:id="rId26"/>
    <p:sldId id="339" r:id="rId27"/>
    <p:sldId id="340" r:id="rId28"/>
    <p:sldId id="344" r:id="rId29"/>
    <p:sldId id="338" r:id="rId30"/>
    <p:sldId id="343" r:id="rId31"/>
    <p:sldId id="346" r:id="rId32"/>
    <p:sldId id="348" r:id="rId33"/>
    <p:sldId id="345" r:id="rId34"/>
    <p:sldId id="341" r:id="rId35"/>
    <p:sldId id="347" r:id="rId36"/>
    <p:sldId id="350" r:id="rId37"/>
    <p:sldId id="352" r:id="rId38"/>
    <p:sldId id="351" r:id="rId39"/>
    <p:sldId id="353" r:id="rId40"/>
    <p:sldId id="354" r:id="rId41"/>
    <p:sldId id="342" r:id="rId42"/>
    <p:sldId id="357" r:id="rId43"/>
    <p:sldId id="358" r:id="rId44"/>
    <p:sldId id="361" r:id="rId45"/>
    <p:sldId id="308" r:id="rId46"/>
    <p:sldId id="307" r:id="rId47"/>
    <p:sldId id="362" r:id="rId4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16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88" autoAdjust="0"/>
    <p:restoredTop sz="94434" autoAdjust="0"/>
  </p:normalViewPr>
  <p:slideViewPr>
    <p:cSldViewPr snapToGrid="0">
      <p:cViewPr varScale="1">
        <p:scale>
          <a:sx n="84" d="100"/>
          <a:sy n="84" d="100"/>
        </p:scale>
        <p:origin x="1354" y="86"/>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0F528D-403E-45EC-B4B9-7B739A3A16CB}" type="datetimeFigureOut">
              <a:rPr lang="ru-RU" smtClean="0"/>
              <a:t>24.08.2025</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10EC57-C3B2-4593-9BB1-95A0D90130FB}" type="slidenum">
              <a:rPr lang="ru-RU" smtClean="0"/>
              <a:t>‹#›</a:t>
            </a:fld>
            <a:endParaRPr lang="ru-RU"/>
          </a:p>
        </p:txBody>
      </p:sp>
    </p:spTree>
    <p:extLst>
      <p:ext uri="{BB962C8B-B14F-4D97-AF65-F5344CB8AC3E}">
        <p14:creationId xmlns:p14="http://schemas.microsoft.com/office/powerpoint/2010/main" val="3690765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9F249592-3500-4EB9-A985-3E1D77DAC5F0}" type="slidenum">
              <a:rPr lang="ru-RU" smtClean="0">
                <a:solidFill>
                  <a:prstClr val="black"/>
                </a:solidFill>
              </a:rPr>
              <a:pPr/>
              <a:t>1</a:t>
            </a:fld>
            <a:endParaRPr lang="ru-RU">
              <a:solidFill>
                <a:prstClr val="black"/>
              </a:solidFill>
            </a:endParaRPr>
          </a:p>
        </p:txBody>
      </p:sp>
    </p:spTree>
    <p:extLst>
      <p:ext uri="{BB962C8B-B14F-4D97-AF65-F5344CB8AC3E}">
        <p14:creationId xmlns:p14="http://schemas.microsoft.com/office/powerpoint/2010/main" val="8360187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7826" name="Rectangle 8"/>
          <p:cNvSpPr>
            <a:spLocks noGrp="1" noChangeArrowheads="1"/>
          </p:cNvSpPr>
          <p:nvPr>
            <p:ph type="ft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r>
              <a:rPr lang="ru-RU" altLang="ru-RU" smtClean="0">
                <a:latin typeface="Arial" panose="020B0604020202020204" pitchFamily="34" charset="0"/>
              </a:rPr>
              <a:t>Тема: Показания входных светофоров</a:t>
            </a:r>
          </a:p>
        </p:txBody>
      </p:sp>
      <p:sp>
        <p:nvSpPr>
          <p:cNvPr id="77827" name="Rectangle 9"/>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D804529F-363E-449B-A1A2-3C66C33B638B}" type="slidenum">
              <a:rPr lang="ru-RU" altLang="ru-RU">
                <a:latin typeface="Arial" panose="020B0604020202020204" pitchFamily="34" charset="0"/>
              </a:rPr>
              <a:pPr>
                <a:spcBef>
                  <a:spcPct val="0"/>
                </a:spcBef>
                <a:buClrTx/>
                <a:buFontTx/>
                <a:buNone/>
              </a:pPr>
              <a:t>39</a:t>
            </a:fld>
            <a:endParaRPr lang="ru-RU" altLang="ru-RU">
              <a:latin typeface="Arial" panose="020B0604020202020204" pitchFamily="34" charset="0"/>
            </a:endParaRPr>
          </a:p>
        </p:txBody>
      </p:sp>
      <p:sp>
        <p:nvSpPr>
          <p:cNvPr id="77828" name="Text Box 1"/>
          <p:cNvSpPr txBox="1">
            <a:spLocks noChangeArrowheads="1"/>
          </p:cNvSpPr>
          <p:nvPr/>
        </p:nvSpPr>
        <p:spPr bwMode="auto">
          <a:xfrm>
            <a:off x="0" y="8685213"/>
            <a:ext cx="296862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eaLnBrk="1" hangingPunct="1">
              <a:spcBef>
                <a:spcPct val="0"/>
              </a:spcBef>
              <a:buClrTx/>
              <a:buFontTx/>
              <a:buNone/>
            </a:pPr>
            <a:r>
              <a:rPr lang="ru-RU" altLang="ru-RU">
                <a:latin typeface="Arial" panose="020B0604020202020204" pitchFamily="34" charset="0"/>
                <a:ea typeface="Arial Unicode MS" panose="020B0604020202020204" pitchFamily="34" charset="-128"/>
                <a:cs typeface="Arial Unicode MS" panose="020B0604020202020204" pitchFamily="34" charset="-128"/>
              </a:rPr>
              <a:t>Тема: Показания входных светофоров</a:t>
            </a:r>
          </a:p>
        </p:txBody>
      </p:sp>
      <p:sp>
        <p:nvSpPr>
          <p:cNvPr id="77829" name="Text Box 2"/>
          <p:cNvSpPr txBox="1">
            <a:spLocks noChangeArrowheads="1"/>
          </p:cNvSpPr>
          <p:nvPr/>
        </p:nvSpPr>
        <p:spPr bwMode="auto">
          <a:xfrm>
            <a:off x="3884613" y="8685213"/>
            <a:ext cx="296862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54FEDFED-ADF1-4A43-9CDA-744140BC3915}" type="slidenum">
              <a:rPr lang="ru-RU" altLang="ru-RU">
                <a:latin typeface="Arial" panose="020B0604020202020204" pitchFamily="34" charset="0"/>
                <a:ea typeface="Arial Unicode MS" panose="020B0604020202020204" pitchFamily="34" charset="-128"/>
                <a:cs typeface="Arial Unicode MS" panose="020B0604020202020204" pitchFamily="34" charset="-128"/>
              </a:rPr>
              <a:pPr algn="r" eaLnBrk="1" hangingPunct="1">
                <a:spcBef>
                  <a:spcPct val="0"/>
                </a:spcBef>
                <a:buClrTx/>
                <a:buFontTx/>
                <a:buNone/>
              </a:pPr>
              <a:t>39</a:t>
            </a:fld>
            <a:endParaRPr lang="ru-RU" altLang="ru-RU">
              <a:latin typeface="Arial" panose="020B0604020202020204" pitchFamily="34" charset="0"/>
              <a:ea typeface="Arial Unicode MS" panose="020B0604020202020204" pitchFamily="34" charset="-128"/>
              <a:cs typeface="Arial Unicode MS" panose="020B0604020202020204" pitchFamily="34" charset="-128"/>
            </a:endParaRPr>
          </a:p>
        </p:txBody>
      </p:sp>
      <p:sp>
        <p:nvSpPr>
          <p:cNvPr id="77830" name="Rectangle 3"/>
          <p:cNvSpPr>
            <a:spLocks noGrp="1" noRot="1" noChangeAspect="1" noChangeArrowheads="1" noTextEdit="1"/>
          </p:cNvSpPr>
          <p:nvPr>
            <p:ph type="sldImg"/>
          </p:nvPr>
        </p:nvSpPr>
        <p:spPr>
          <a:xfrm>
            <a:off x="1143000" y="685800"/>
            <a:ext cx="4572000" cy="3429000"/>
          </a:xfrm>
          <a:solidFill>
            <a:srgbClr val="FFFFFF"/>
          </a:solidFill>
          <a:ln/>
        </p:spPr>
      </p:sp>
      <p:sp>
        <p:nvSpPr>
          <p:cNvPr id="77831" name="Rectangle 4"/>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spcBef>
                <a:spcPct val="0"/>
              </a:spcBef>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ru-RU" altLang="ru-RU" smtClean="0">
              <a:latin typeface="Calibri" panose="020F0502020204030204" pitchFamily="34" charset="0"/>
              <a:ea typeface="Microsoft YaHei" panose="020B0503020204020204" pitchFamily="34" charset="-122"/>
            </a:endParaRPr>
          </a:p>
        </p:txBody>
      </p:sp>
      <p:sp>
        <p:nvSpPr>
          <p:cNvPr id="77832" name="Text Box 5"/>
          <p:cNvSpPr txBox="1">
            <a:spLocks noChangeArrowheads="1"/>
          </p:cNvSpPr>
          <p:nvPr/>
        </p:nvSpPr>
        <p:spPr bwMode="auto">
          <a:xfrm>
            <a:off x="0"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eaLnBrk="1" hangingPunct="1">
              <a:spcBef>
                <a:spcPct val="0"/>
              </a:spcBef>
              <a:buClrTx/>
              <a:buFontTx/>
              <a:buNone/>
            </a:pPr>
            <a:r>
              <a:rPr lang="ru-RU" altLang="ru-RU">
                <a:latin typeface="Arial" panose="020B0604020202020204" pitchFamily="34" charset="0"/>
              </a:rPr>
              <a:t>Тема: Показания входных светофоров</a:t>
            </a:r>
          </a:p>
        </p:txBody>
      </p:sp>
    </p:spTree>
    <p:extLst>
      <p:ext uri="{BB962C8B-B14F-4D97-AF65-F5344CB8AC3E}">
        <p14:creationId xmlns:p14="http://schemas.microsoft.com/office/powerpoint/2010/main" val="3764439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7826" name="Rectangle 8"/>
          <p:cNvSpPr>
            <a:spLocks noGrp="1" noChangeArrowheads="1"/>
          </p:cNvSpPr>
          <p:nvPr>
            <p:ph type="ft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r>
              <a:rPr lang="ru-RU" altLang="ru-RU" smtClean="0">
                <a:latin typeface="Arial" panose="020B0604020202020204" pitchFamily="34" charset="0"/>
              </a:rPr>
              <a:t>Тема: Показания входных светофоров</a:t>
            </a:r>
          </a:p>
        </p:txBody>
      </p:sp>
      <p:sp>
        <p:nvSpPr>
          <p:cNvPr id="77827" name="Rectangle 9"/>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D804529F-363E-449B-A1A2-3C66C33B638B}" type="slidenum">
              <a:rPr lang="ru-RU" altLang="ru-RU">
                <a:latin typeface="Arial" panose="020B0604020202020204" pitchFamily="34" charset="0"/>
              </a:rPr>
              <a:pPr>
                <a:spcBef>
                  <a:spcPct val="0"/>
                </a:spcBef>
                <a:buClrTx/>
                <a:buFontTx/>
                <a:buNone/>
              </a:pPr>
              <a:t>41</a:t>
            </a:fld>
            <a:endParaRPr lang="ru-RU" altLang="ru-RU">
              <a:latin typeface="Arial" panose="020B0604020202020204" pitchFamily="34" charset="0"/>
            </a:endParaRPr>
          </a:p>
        </p:txBody>
      </p:sp>
      <p:sp>
        <p:nvSpPr>
          <p:cNvPr id="77828" name="Text Box 1"/>
          <p:cNvSpPr txBox="1">
            <a:spLocks noChangeArrowheads="1"/>
          </p:cNvSpPr>
          <p:nvPr/>
        </p:nvSpPr>
        <p:spPr bwMode="auto">
          <a:xfrm>
            <a:off x="0" y="8685213"/>
            <a:ext cx="296862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eaLnBrk="1" hangingPunct="1">
              <a:spcBef>
                <a:spcPct val="0"/>
              </a:spcBef>
              <a:buClrTx/>
              <a:buFontTx/>
              <a:buNone/>
            </a:pPr>
            <a:r>
              <a:rPr lang="ru-RU" altLang="ru-RU">
                <a:latin typeface="Arial" panose="020B0604020202020204" pitchFamily="34" charset="0"/>
                <a:ea typeface="Arial Unicode MS" panose="020B0604020202020204" pitchFamily="34" charset="-128"/>
                <a:cs typeface="Arial Unicode MS" panose="020B0604020202020204" pitchFamily="34" charset="-128"/>
              </a:rPr>
              <a:t>Тема: Показания входных светофоров</a:t>
            </a:r>
          </a:p>
        </p:txBody>
      </p:sp>
      <p:sp>
        <p:nvSpPr>
          <p:cNvPr id="77829" name="Text Box 2"/>
          <p:cNvSpPr txBox="1">
            <a:spLocks noChangeArrowheads="1"/>
          </p:cNvSpPr>
          <p:nvPr/>
        </p:nvSpPr>
        <p:spPr bwMode="auto">
          <a:xfrm>
            <a:off x="3884613" y="8685213"/>
            <a:ext cx="296862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54FEDFED-ADF1-4A43-9CDA-744140BC3915}" type="slidenum">
              <a:rPr lang="ru-RU" altLang="ru-RU">
                <a:latin typeface="Arial" panose="020B0604020202020204" pitchFamily="34" charset="0"/>
                <a:ea typeface="Arial Unicode MS" panose="020B0604020202020204" pitchFamily="34" charset="-128"/>
                <a:cs typeface="Arial Unicode MS" panose="020B0604020202020204" pitchFamily="34" charset="-128"/>
              </a:rPr>
              <a:pPr algn="r" eaLnBrk="1" hangingPunct="1">
                <a:spcBef>
                  <a:spcPct val="0"/>
                </a:spcBef>
                <a:buClrTx/>
                <a:buFontTx/>
                <a:buNone/>
              </a:pPr>
              <a:t>41</a:t>
            </a:fld>
            <a:endParaRPr lang="ru-RU" altLang="ru-RU">
              <a:latin typeface="Arial" panose="020B0604020202020204" pitchFamily="34" charset="0"/>
              <a:ea typeface="Arial Unicode MS" panose="020B0604020202020204" pitchFamily="34" charset="-128"/>
              <a:cs typeface="Arial Unicode MS" panose="020B0604020202020204" pitchFamily="34" charset="-128"/>
            </a:endParaRPr>
          </a:p>
        </p:txBody>
      </p:sp>
      <p:sp>
        <p:nvSpPr>
          <p:cNvPr id="77830" name="Rectangle 3"/>
          <p:cNvSpPr>
            <a:spLocks noGrp="1" noRot="1" noChangeAspect="1" noChangeArrowheads="1" noTextEdit="1"/>
          </p:cNvSpPr>
          <p:nvPr>
            <p:ph type="sldImg"/>
          </p:nvPr>
        </p:nvSpPr>
        <p:spPr>
          <a:xfrm>
            <a:off x="1143000" y="685800"/>
            <a:ext cx="4572000" cy="3429000"/>
          </a:xfrm>
          <a:solidFill>
            <a:srgbClr val="FFFFFF"/>
          </a:solidFill>
          <a:ln/>
        </p:spPr>
      </p:sp>
      <p:sp>
        <p:nvSpPr>
          <p:cNvPr id="77831" name="Rectangle 4"/>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spcBef>
                <a:spcPct val="0"/>
              </a:spcBef>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ru-RU" altLang="ru-RU" smtClean="0">
              <a:latin typeface="Calibri" panose="020F0502020204030204" pitchFamily="34" charset="0"/>
              <a:ea typeface="Microsoft YaHei" panose="020B0503020204020204" pitchFamily="34" charset="-122"/>
            </a:endParaRPr>
          </a:p>
        </p:txBody>
      </p:sp>
      <p:sp>
        <p:nvSpPr>
          <p:cNvPr id="77832" name="Text Box 5"/>
          <p:cNvSpPr txBox="1">
            <a:spLocks noChangeArrowheads="1"/>
          </p:cNvSpPr>
          <p:nvPr/>
        </p:nvSpPr>
        <p:spPr bwMode="auto">
          <a:xfrm>
            <a:off x="0"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eaLnBrk="1" hangingPunct="1">
              <a:spcBef>
                <a:spcPct val="0"/>
              </a:spcBef>
              <a:buClrTx/>
              <a:buFontTx/>
              <a:buNone/>
            </a:pPr>
            <a:r>
              <a:rPr lang="ru-RU" altLang="ru-RU">
                <a:latin typeface="Arial" panose="020B0604020202020204" pitchFamily="34" charset="0"/>
              </a:rPr>
              <a:t>Тема: Показания входных светофоров</a:t>
            </a:r>
          </a:p>
        </p:txBody>
      </p:sp>
    </p:spTree>
    <p:extLst>
      <p:ext uri="{BB962C8B-B14F-4D97-AF65-F5344CB8AC3E}">
        <p14:creationId xmlns:p14="http://schemas.microsoft.com/office/powerpoint/2010/main" val="33227946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t>24.08.2025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31760661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t>24.08.2025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7180989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t>24.08.2025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15159074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t>24.08.2025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21311641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ru-RU" smtClean="0"/>
              <a:t>Образец заголовка</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59C9C0C-6F4B-4948-A42D-9E86BE515D27}" type="datetimeFigureOut">
              <a:rPr lang="ru-RU" smtClean="0"/>
              <a:t>24.08.2025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36682234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E59C9C0C-6F4B-4948-A42D-9E86BE515D27}" type="datetimeFigureOut">
              <a:rPr lang="ru-RU" smtClean="0"/>
              <a:t>24.08.2025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20989804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29842" y="2505075"/>
            <a:ext cx="3868340"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29150" y="2505075"/>
            <a:ext cx="3887391"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E59C9C0C-6F4B-4948-A42D-9E86BE515D27}" type="datetimeFigureOut">
              <a:rPr lang="ru-RU" smtClean="0"/>
              <a:t>24.08.2025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9471074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E59C9C0C-6F4B-4948-A42D-9E86BE515D27}" type="datetimeFigureOut">
              <a:rPr lang="ru-RU" smtClean="0"/>
              <a:t>24.08.2025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7092673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C9C0C-6F4B-4948-A42D-9E86BE515D27}" type="datetimeFigureOut">
              <a:rPr lang="ru-RU" smtClean="0"/>
              <a:t>24.08.2025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16072893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E59C9C0C-6F4B-4948-A42D-9E86BE515D27}" type="datetimeFigureOut">
              <a:rPr lang="ru-RU" smtClean="0"/>
              <a:t>24.08.2025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18472842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E59C9C0C-6F4B-4948-A42D-9E86BE515D27}" type="datetimeFigureOut">
              <a:rPr lang="ru-RU" smtClean="0"/>
              <a:t>24.08.2025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4027295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C9C0C-6F4B-4948-A42D-9E86BE515D27}" type="datetimeFigureOut">
              <a:rPr lang="ru-RU" smtClean="0"/>
              <a:t>24.08.2025</a:t>
            </a:fld>
            <a:endParaRPr lang="ru-R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36A7F5-AA71-43C0-AC85-9BEAA78537C6}" type="slidenum">
              <a:rPr lang="ru-RU" smtClean="0"/>
              <a:t>‹#›</a:t>
            </a:fld>
            <a:endParaRPr lang="ru-RU"/>
          </a:p>
        </p:txBody>
      </p:sp>
    </p:spTree>
    <p:extLst>
      <p:ext uri="{BB962C8B-B14F-4D97-AF65-F5344CB8AC3E}">
        <p14:creationId xmlns:p14="http://schemas.microsoft.com/office/powerpoint/2010/main" val="30483062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7.png"/></Relationships>
</file>

<file path=ppt/slides/_rels/slide2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44.png"/></Relationships>
</file>

<file path=ppt/slides/_rels/slide3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3.png"/><Relationship Id="rId11" Type="http://schemas.openxmlformats.org/officeDocument/2006/relationships/image" Target="../media/image58.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51.png"/><Relationship Id="rId9" Type="http://schemas.openxmlformats.org/officeDocument/2006/relationships/image" Target="../media/image56.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60.png"/><Relationship Id="rId4" Type="http://schemas.openxmlformats.org/officeDocument/2006/relationships/notesSlide" Target="../notesSlides/notesSlide3.xml"/></Relationships>
</file>

<file path=ppt/slides/_rels/slide4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sz="half" idx="1"/>
          </p:nvPr>
        </p:nvSpPr>
        <p:spPr>
          <a:xfrm>
            <a:off x="0" y="5339933"/>
            <a:ext cx="9144000" cy="804835"/>
          </a:xfrm>
          <a:solidFill>
            <a:schemeClr val="accent6">
              <a:lumMod val="20000"/>
              <a:lumOff val="80000"/>
            </a:schemeClr>
          </a:solidFill>
          <a:ln>
            <a:solidFill>
              <a:schemeClr val="accent6">
                <a:lumMod val="50000"/>
              </a:schemeClr>
            </a:solidFill>
          </a:ln>
          <a:effectLst>
            <a:outerShdw blurRad="152400" dist="317500" dir="5400000" sx="90000" sy="-19000" rotWithShape="0">
              <a:prstClr val="black">
                <a:alpha val="15000"/>
              </a:prstClr>
            </a:outerShdw>
          </a:effectLst>
          <a:scene3d>
            <a:camera prst="orthographicFront">
              <a:rot lat="0" lon="0" rev="0"/>
            </a:camera>
            <a:lightRig rig="balanced" dir="t">
              <a:rot lat="0" lon="0" rev="8700000"/>
            </a:lightRig>
          </a:scene3d>
          <a:sp3d>
            <a:bevelT w="190500" h="38100"/>
          </a:sp3d>
        </p:spPr>
        <p:txBody>
          <a:bodyPr>
            <a:noAutofit/>
          </a:bodyPr>
          <a:lstStyle/>
          <a:p>
            <a:pPr marL="0" indent="0" algn="ctr">
              <a:buNone/>
            </a:pPr>
            <a:r>
              <a:rPr lang="ru-RU" sz="2300" b="1" dirty="0">
                <a:solidFill>
                  <a:srgbClr val="C00000"/>
                </a:solidFill>
                <a:latin typeface="Times New Roman" panose="02020603050405020304" pitchFamily="18" charset="0"/>
                <a:cs typeface="Times New Roman" panose="02020603050405020304" pitchFamily="18" charset="0"/>
              </a:rPr>
              <a:t>Ограждение мест препятствий для движения поездов и мест производства работ на </a:t>
            </a:r>
            <a:r>
              <a:rPr lang="ru-RU" sz="2300" b="1" dirty="0" smtClean="0">
                <a:solidFill>
                  <a:srgbClr val="C00000"/>
                </a:solidFill>
                <a:latin typeface="Times New Roman" panose="02020603050405020304" pitchFamily="18" charset="0"/>
                <a:cs typeface="Times New Roman" panose="02020603050405020304" pitchFamily="18" charset="0"/>
              </a:rPr>
              <a:t>перегонах</a:t>
            </a:r>
            <a:endParaRPr lang="ru-RU" sz="2300" b="1" dirty="0">
              <a:solidFill>
                <a:srgbClr val="C00000"/>
              </a:solidFill>
              <a:latin typeface="Times New Roman" panose="02020603050405020304" pitchFamily="18" charset="0"/>
              <a:cs typeface="Times New Roman" panose="02020603050405020304" pitchFamily="18" charset="0"/>
            </a:endParaRPr>
          </a:p>
        </p:txBody>
      </p:sp>
      <p:pic>
        <p:nvPicPr>
          <p:cNvPr id="8" name="Рисунок 7"/>
          <p:cNvPicPr>
            <a:picLocks noChangeAspect="1"/>
          </p:cNvPicPr>
          <p:nvPr/>
        </p:nvPicPr>
        <p:blipFill>
          <a:blip r:embed="rId3"/>
          <a:stretch>
            <a:fillRect/>
          </a:stretch>
        </p:blipFill>
        <p:spPr>
          <a:xfrm>
            <a:off x="36988" y="476672"/>
            <a:ext cx="8999508" cy="4579797"/>
          </a:xfrm>
          <a:prstGeom prst="rect">
            <a:avLst/>
          </a:prstGeom>
        </p:spPr>
      </p:pic>
      <p:pic>
        <p:nvPicPr>
          <p:cNvPr id="9" name="Рисунок 8"/>
          <p:cNvPicPr>
            <a:picLocks noChangeAspect="1"/>
          </p:cNvPicPr>
          <p:nvPr/>
        </p:nvPicPr>
        <p:blipFill>
          <a:blip r:embed="rId4"/>
          <a:stretch>
            <a:fillRect/>
          </a:stretch>
        </p:blipFill>
        <p:spPr>
          <a:xfrm>
            <a:off x="5343080" y="476672"/>
            <a:ext cx="3775354" cy="4579797"/>
          </a:xfrm>
          <a:prstGeom prst="rect">
            <a:avLst/>
          </a:prstGeom>
        </p:spPr>
      </p:pic>
      <p:pic>
        <p:nvPicPr>
          <p:cNvPr id="5" name="Рисунок 4" descr="Picture background"/>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0735917">
            <a:off x="5054473" y="2595630"/>
            <a:ext cx="1723390" cy="2386965"/>
          </a:xfrm>
          <a:prstGeom prst="rect">
            <a:avLst/>
          </a:prstGeom>
          <a:noFill/>
          <a:ln>
            <a:solidFill>
              <a:schemeClr val="tx1"/>
            </a:solidFill>
          </a:ln>
        </p:spPr>
      </p:pic>
    </p:spTree>
    <p:extLst>
      <p:ext uri="{BB962C8B-B14F-4D97-AF65-F5344CB8AC3E}">
        <p14:creationId xmlns:p14="http://schemas.microsoft.com/office/powerpoint/2010/main" val="21165422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546031"/>
            <a:ext cx="9106413" cy="1141537"/>
          </a:xfrm>
        </p:spPr>
        <p:txBody>
          <a:bodyPr>
            <a:noAutofit/>
          </a:bodyPr>
          <a:lstStyle/>
          <a:p>
            <a:pPr marL="0" indent="0" algn="just">
              <a:buNone/>
            </a:pPr>
            <a:r>
              <a:rPr lang="ru-RU" sz="2000" b="1" dirty="0" smtClean="0">
                <a:latin typeface="Times New Roman" panose="02020603050405020304" pitchFamily="18" charset="0"/>
                <a:cs typeface="Times New Roman" panose="02020603050405020304" pitchFamily="18" charset="0"/>
              </a:rPr>
              <a:t>     Схема </a:t>
            </a:r>
            <a:r>
              <a:rPr lang="ru-RU" sz="2000" b="1" dirty="0">
                <a:latin typeface="Times New Roman" panose="02020603050405020304" pitchFamily="18" charset="0"/>
                <a:cs typeface="Times New Roman" panose="02020603050405020304" pitchFamily="18" charset="0"/>
              </a:rPr>
              <a:t>установки </a:t>
            </a:r>
            <a:r>
              <a:rPr lang="ru-RU" sz="2000" dirty="0">
                <a:latin typeface="Times New Roman" panose="02020603050405020304" pitchFamily="18" charset="0"/>
                <a:cs typeface="Times New Roman" panose="02020603050405020304" pitchFamily="18" charset="0"/>
              </a:rPr>
              <a:t>постоянных дисков уменьшения скорости и сигнальных знаков «Начало опасного места» и «Конец опасного места» </a:t>
            </a:r>
            <a:r>
              <a:rPr lang="ru-RU" sz="2000" b="1" dirty="0">
                <a:solidFill>
                  <a:srgbClr val="002060"/>
                </a:solidFill>
                <a:latin typeface="Times New Roman" panose="02020603050405020304" pitchFamily="18" charset="0"/>
                <a:cs typeface="Times New Roman" panose="02020603050405020304" pitchFamily="18" charset="0"/>
              </a:rPr>
              <a:t>на обоих путях двухпутного </a:t>
            </a:r>
            <a:r>
              <a:rPr lang="ru-RU" sz="2000" b="1" dirty="0" smtClean="0">
                <a:solidFill>
                  <a:srgbClr val="002060"/>
                </a:solidFill>
                <a:latin typeface="Times New Roman" panose="02020603050405020304" pitchFamily="18" charset="0"/>
                <a:cs typeface="Times New Roman" panose="02020603050405020304" pitchFamily="18" charset="0"/>
              </a:rPr>
              <a:t>участка.</a:t>
            </a:r>
          </a:p>
          <a:p>
            <a:pPr marL="0" indent="0">
              <a:buNone/>
            </a:pPr>
            <a:r>
              <a:rPr lang="ru-RU" sz="2000" b="1" dirty="0">
                <a:latin typeface="Times New Roman" panose="02020603050405020304" pitchFamily="18" charset="0"/>
                <a:cs typeface="Times New Roman" panose="02020603050405020304" pitchFamily="18" charset="0"/>
              </a:rPr>
              <a:t> </a:t>
            </a:r>
            <a:r>
              <a:rPr lang="ru-RU" sz="2000" b="1" dirty="0" smtClean="0">
                <a:latin typeface="Times New Roman" panose="02020603050405020304" pitchFamily="18" charset="0"/>
                <a:cs typeface="Times New Roman" panose="02020603050405020304" pitchFamily="18" charset="0"/>
              </a:rPr>
              <a:t> </a:t>
            </a:r>
          </a:p>
          <a:p>
            <a:pPr marL="0" indent="0">
              <a:buNone/>
            </a:pPr>
            <a:r>
              <a:rPr lang="ru-RU" sz="2000" dirty="0" smtClean="0">
                <a:latin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cs typeface="Times New Roman" panose="02020603050405020304" pitchFamily="18" charset="0"/>
            </a:endParaRPr>
          </a:p>
        </p:txBody>
      </p:sp>
      <p:pic>
        <p:nvPicPr>
          <p:cNvPr id="8194" name="Picture 2" descr="http://ok-t.ru/studopediaru/baza8/491997887305.files/image013.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922"/>
          <a:stretch/>
        </p:blipFill>
        <p:spPr bwMode="auto">
          <a:xfrm>
            <a:off x="-2091" y="1728577"/>
            <a:ext cx="9108504" cy="2667000"/>
          </a:xfrm>
          <a:prstGeom prst="rect">
            <a:avLst/>
          </a:prstGeom>
          <a:noFill/>
          <a:extLst>
            <a:ext uri="{909E8E84-426E-40DD-AFC4-6F175D3DCCD1}">
              <a14:hiddenFill xmlns:a14="http://schemas.microsoft.com/office/drawing/2010/main">
                <a:solidFill>
                  <a:srgbClr val="FFFFFF"/>
                </a:solidFill>
              </a14:hiddenFill>
            </a:ext>
          </a:extLst>
        </p:spPr>
      </p:pic>
      <p:sp>
        <p:nvSpPr>
          <p:cNvPr id="9" name="Прямоугольник 8"/>
          <p:cNvSpPr/>
          <p:nvPr/>
        </p:nvSpPr>
        <p:spPr>
          <a:xfrm>
            <a:off x="1359072" y="1034352"/>
            <a:ext cx="7128792" cy="400110"/>
          </a:xfrm>
          <a:prstGeom prst="rect">
            <a:avLst/>
          </a:prstGeom>
        </p:spPr>
        <p:txBody>
          <a:bodyPr wrap="square">
            <a:spAutoFit/>
          </a:bodyPr>
          <a:lstStyle/>
          <a:p>
            <a:r>
              <a:rPr lang="ru-RU" altLang="ru-RU" sz="2000" b="1" u="sng" dirty="0">
                <a:solidFill>
                  <a:srgbClr val="7030A0"/>
                </a:solidFill>
                <a:latin typeface="Times New Roman" panose="02020603050405020304" pitchFamily="18" charset="0"/>
                <a:cs typeface="Times New Roman" panose="02020603050405020304" pitchFamily="18" charset="0"/>
              </a:rPr>
              <a:t>Схемы установки постоянных дисков уменьшения</a:t>
            </a:r>
          </a:p>
        </p:txBody>
      </p:sp>
      <p:sp>
        <p:nvSpPr>
          <p:cNvPr id="10" name="Подзаголовок 2"/>
          <p:cNvSpPr txBox="1">
            <a:spLocks/>
          </p:cNvSpPr>
          <p:nvPr/>
        </p:nvSpPr>
        <p:spPr>
          <a:xfrm>
            <a:off x="0" y="9964"/>
            <a:ext cx="9144000" cy="402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1600" b="1" smtClean="0">
                <a:latin typeface="Times New Roman" panose="02020603050405020304" pitchFamily="18" charset="0"/>
                <a:cs typeface="Times New Roman" panose="02020603050405020304" pitchFamily="18" charset="0"/>
              </a:rPr>
              <a:t>Ограждение мест препятствий для движения поездов и мест производства работ на перегонах</a:t>
            </a:r>
            <a:endParaRPr lang="ru-RU" sz="1600" b="1" dirty="0">
              <a:latin typeface="Times New Roman" panose="02020603050405020304" pitchFamily="18" charset="0"/>
              <a:cs typeface="Times New Roman" panose="02020603050405020304" pitchFamily="18" charset="0"/>
            </a:endParaRPr>
          </a:p>
        </p:txBody>
      </p:sp>
      <p:sp>
        <p:nvSpPr>
          <p:cNvPr id="11" name="Прямоугольник 10"/>
          <p:cNvSpPr/>
          <p:nvPr/>
        </p:nvSpPr>
        <p:spPr>
          <a:xfrm>
            <a:off x="8180400" y="6550223"/>
            <a:ext cx="966931" cy="307777"/>
          </a:xfrm>
          <a:prstGeom prst="rect">
            <a:avLst/>
          </a:prstGeom>
          <a:solidFill>
            <a:schemeClr val="bg1"/>
          </a:solidFill>
          <a:ln>
            <a:solidFill>
              <a:schemeClr val="tx1"/>
            </a:solidFill>
          </a:ln>
        </p:spPr>
        <p:txBody>
          <a:bodyPr wrap="none">
            <a:spAutoFit/>
          </a:bodyPr>
          <a:lstStyle/>
          <a:p>
            <a:r>
              <a:rPr lang="ru-RU" sz="1400" b="1" dirty="0" smtClean="0">
                <a:latin typeface="Times New Roman" panose="02020603050405020304" pitchFamily="18" charset="0"/>
                <a:cs typeface="Times New Roman" panose="02020603050405020304" pitchFamily="18" charset="0"/>
              </a:rPr>
              <a:t>ИСИ п.41</a:t>
            </a:r>
            <a:endParaRPr lang="ru-RU" sz="1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558327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409093" y="4890830"/>
            <a:ext cx="3023235" cy="1152129"/>
          </a:xfrm>
        </p:spPr>
        <p:txBody>
          <a:bodyPr>
            <a:noAutofit/>
          </a:bodyPr>
          <a:lstStyle/>
          <a:p>
            <a:pPr marL="0" indent="0" algn="just">
              <a:buNone/>
            </a:pPr>
            <a:r>
              <a:rPr lang="ru-RU" sz="2000" b="1" dirty="0" smtClean="0">
                <a:latin typeface="Times New Roman" panose="02020603050405020304" pitchFamily="18" charset="0"/>
                <a:cs typeface="Times New Roman" panose="02020603050405020304" pitchFamily="18" charset="0"/>
              </a:rPr>
              <a:t>2.</a:t>
            </a:r>
            <a:r>
              <a:rPr lang="ru-RU" sz="2000" dirty="0" smtClean="0">
                <a:latin typeface="Times New Roman" panose="02020603050405020304" pitchFamily="18" charset="0"/>
                <a:cs typeface="Times New Roman" panose="02020603050405020304" pitchFamily="18" charset="0"/>
              </a:rPr>
              <a:t> квадратные щиты желтого цвета (обратная сторона зеленого цвета).</a:t>
            </a:r>
          </a:p>
          <a:p>
            <a:pPr marL="0" indent="0">
              <a:buNone/>
            </a:pPr>
            <a:r>
              <a:rPr lang="ru-RU" sz="1600" dirty="0" smtClean="0">
                <a:latin typeface="Times New Roman" panose="02020603050405020304" pitchFamily="18" charset="0"/>
                <a:cs typeface="Times New Roman" panose="02020603050405020304" pitchFamily="18" charset="0"/>
              </a:rPr>
              <a:t>                                                                 </a:t>
            </a:r>
            <a:endParaRPr lang="ru-RU" sz="2400"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1384079" y="823663"/>
            <a:ext cx="4696681" cy="400110"/>
          </a:xfrm>
          <a:prstGeom prst="rect">
            <a:avLst/>
          </a:prstGeom>
        </p:spPr>
        <p:txBody>
          <a:bodyPr wrap="square">
            <a:spAutoFit/>
          </a:bodyPr>
          <a:lstStyle/>
          <a:p>
            <a:r>
              <a:rPr lang="ru-RU" altLang="ru-RU" sz="2000" b="1" dirty="0" smtClean="0">
                <a:solidFill>
                  <a:srgbClr val="7030A0"/>
                </a:solidFill>
                <a:latin typeface="Times New Roman" panose="02020603050405020304" pitchFamily="18" charset="0"/>
                <a:cs typeface="Times New Roman" panose="02020603050405020304" pitchFamily="18" charset="0"/>
              </a:rPr>
              <a:t>  </a:t>
            </a:r>
            <a:r>
              <a:rPr lang="ru-RU" altLang="ru-RU" sz="2000" b="1" u="sng" dirty="0" smtClean="0">
                <a:solidFill>
                  <a:srgbClr val="7030A0"/>
                </a:solidFill>
                <a:latin typeface="Times New Roman" panose="02020603050405020304" pitchFamily="18" charset="0"/>
                <a:cs typeface="Times New Roman" panose="02020603050405020304" pitchFamily="18" charset="0"/>
              </a:rPr>
              <a:t>К переносным сигналам относятся: </a:t>
            </a:r>
            <a:endParaRPr lang="ru-RU" altLang="ru-RU" sz="2000" b="1" u="sng" dirty="0">
              <a:solidFill>
                <a:srgbClr val="7030A0"/>
              </a:solidFill>
              <a:latin typeface="Times New Roman" panose="02020603050405020304" pitchFamily="18" charset="0"/>
              <a:cs typeface="Times New Roman" panose="02020603050405020304" pitchFamily="18" charset="0"/>
            </a:endParaRPr>
          </a:p>
        </p:txBody>
      </p:sp>
      <p:pic>
        <p:nvPicPr>
          <p:cNvPr id="7"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0653" y="1405582"/>
            <a:ext cx="1079500" cy="237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2" name="Picture 1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66039" y="3428097"/>
            <a:ext cx="1195387" cy="179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3" name="Picture 1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59137" y="2847072"/>
            <a:ext cx="431800" cy="237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5" name="Прямоугольник 14"/>
          <p:cNvSpPr/>
          <p:nvPr/>
        </p:nvSpPr>
        <p:spPr>
          <a:xfrm>
            <a:off x="6472374" y="4097350"/>
            <a:ext cx="2504000" cy="1323439"/>
          </a:xfrm>
          <a:prstGeom prst="rect">
            <a:avLst/>
          </a:prstGeom>
        </p:spPr>
        <p:txBody>
          <a:bodyPr wrap="square">
            <a:spAutoFit/>
          </a:bodyPr>
          <a:lstStyle/>
          <a:p>
            <a:pPr algn="just"/>
            <a:r>
              <a:rPr lang="ru-RU" altLang="ru-RU" sz="2000" b="1" dirty="0" smtClean="0">
                <a:solidFill>
                  <a:srgbClr val="000000"/>
                </a:solidFill>
                <a:latin typeface="Times New Roman" panose="02020603050405020304" pitchFamily="18" charset="0"/>
                <a:cs typeface="Times New Roman" panose="02020603050405020304" pitchFamily="18" charset="0"/>
              </a:rPr>
              <a:t>3.</a:t>
            </a:r>
            <a:r>
              <a:rPr lang="ru-RU" altLang="ru-RU" sz="2000" dirty="0" smtClean="0">
                <a:solidFill>
                  <a:srgbClr val="000000"/>
                </a:solidFill>
                <a:latin typeface="Times New Roman" panose="02020603050405020304" pitchFamily="18" charset="0"/>
                <a:cs typeface="Times New Roman" panose="02020603050405020304" pitchFamily="18" charset="0"/>
              </a:rPr>
              <a:t> фонари </a:t>
            </a:r>
            <a:r>
              <a:rPr lang="ru-RU" altLang="ru-RU" sz="2000" dirty="0">
                <a:solidFill>
                  <a:srgbClr val="000000"/>
                </a:solidFill>
                <a:latin typeface="Times New Roman" panose="02020603050405020304" pitchFamily="18" charset="0"/>
                <a:cs typeface="Times New Roman" panose="02020603050405020304" pitchFamily="18" charset="0"/>
              </a:rPr>
              <a:t>на шестах с красным </a:t>
            </a:r>
            <a:r>
              <a:rPr lang="ru-RU" altLang="ru-RU" sz="2000" dirty="0" smtClean="0">
                <a:solidFill>
                  <a:srgbClr val="000000"/>
                </a:solidFill>
                <a:latin typeface="Times New Roman" panose="02020603050405020304" pitchFamily="18" charset="0"/>
                <a:cs typeface="Times New Roman" panose="02020603050405020304" pitchFamily="18" charset="0"/>
              </a:rPr>
              <a:t>огнем и красные </a:t>
            </a:r>
            <a:r>
              <a:rPr lang="ru-RU" altLang="ru-RU" sz="2000" dirty="0">
                <a:solidFill>
                  <a:srgbClr val="000000"/>
                </a:solidFill>
                <a:latin typeface="Times New Roman" panose="02020603050405020304" pitchFamily="18" charset="0"/>
                <a:cs typeface="Times New Roman" panose="02020603050405020304" pitchFamily="18" charset="0"/>
              </a:rPr>
              <a:t>флаги на шестах.</a:t>
            </a:r>
          </a:p>
        </p:txBody>
      </p:sp>
      <p:pic>
        <p:nvPicPr>
          <p:cNvPr id="16" name="Picture 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5941" y="3963879"/>
            <a:ext cx="684212" cy="2522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7" name="Picture 8"/>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681921" y="3963879"/>
            <a:ext cx="771525" cy="2519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4" name="Подзаголовок 2"/>
          <p:cNvSpPr txBox="1">
            <a:spLocks/>
          </p:cNvSpPr>
          <p:nvPr/>
        </p:nvSpPr>
        <p:spPr>
          <a:xfrm>
            <a:off x="0" y="9964"/>
            <a:ext cx="9144000" cy="402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1600" b="1" smtClean="0">
                <a:latin typeface="Times New Roman" panose="02020603050405020304" pitchFamily="18" charset="0"/>
                <a:cs typeface="Times New Roman" panose="02020603050405020304" pitchFamily="18" charset="0"/>
              </a:rPr>
              <a:t>Ограждение мест препятствий для движения поездов и мест производства работ на перегонах</a:t>
            </a:r>
            <a:endParaRPr lang="ru-RU" sz="1600" b="1" dirty="0">
              <a:latin typeface="Times New Roman" panose="02020603050405020304" pitchFamily="18" charset="0"/>
              <a:cs typeface="Times New Roman" panose="02020603050405020304" pitchFamily="18" charset="0"/>
            </a:endParaRPr>
          </a:p>
        </p:txBody>
      </p:sp>
      <p:sp>
        <p:nvSpPr>
          <p:cNvPr id="18" name="Прямоугольник 17"/>
          <p:cNvSpPr/>
          <p:nvPr/>
        </p:nvSpPr>
        <p:spPr>
          <a:xfrm>
            <a:off x="8180400" y="6550223"/>
            <a:ext cx="966931" cy="307777"/>
          </a:xfrm>
          <a:prstGeom prst="rect">
            <a:avLst/>
          </a:prstGeom>
          <a:solidFill>
            <a:schemeClr val="bg1"/>
          </a:solidFill>
          <a:ln>
            <a:solidFill>
              <a:schemeClr val="tx1"/>
            </a:solidFill>
          </a:ln>
        </p:spPr>
        <p:txBody>
          <a:bodyPr wrap="none">
            <a:spAutoFit/>
          </a:bodyPr>
          <a:lstStyle/>
          <a:p>
            <a:r>
              <a:rPr lang="ru-RU" sz="1400" b="1" dirty="0" smtClean="0">
                <a:latin typeface="Times New Roman" panose="02020603050405020304" pitchFamily="18" charset="0"/>
                <a:cs typeface="Times New Roman" panose="02020603050405020304" pitchFamily="18" charset="0"/>
              </a:rPr>
              <a:t>ИСИ п.42</a:t>
            </a:r>
            <a:endParaRPr lang="ru-RU" sz="1400" b="1" dirty="0">
              <a:latin typeface="Times New Roman" panose="02020603050405020304" pitchFamily="18" charset="0"/>
              <a:cs typeface="Times New Roman" panose="02020603050405020304" pitchFamily="18" charset="0"/>
            </a:endParaRPr>
          </a:p>
        </p:txBody>
      </p:sp>
      <p:pic>
        <p:nvPicPr>
          <p:cNvPr id="19"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03524" y="1405582"/>
            <a:ext cx="1079500" cy="237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1" name="Прямоугольник 10"/>
          <p:cNvSpPr/>
          <p:nvPr/>
        </p:nvSpPr>
        <p:spPr>
          <a:xfrm>
            <a:off x="2203705" y="1990194"/>
            <a:ext cx="5976695" cy="1015663"/>
          </a:xfrm>
          <a:prstGeom prst="rect">
            <a:avLst/>
          </a:prstGeom>
        </p:spPr>
        <p:txBody>
          <a:bodyPr wrap="square">
            <a:spAutoFit/>
          </a:bodyPr>
          <a:lstStyle/>
          <a:p>
            <a:pPr algn="just"/>
            <a:r>
              <a:rPr lang="ru-RU" altLang="ru-RU" sz="2000" b="1" dirty="0" smtClean="0">
                <a:solidFill>
                  <a:srgbClr val="000000"/>
                </a:solidFill>
                <a:latin typeface="Times New Roman" panose="02020603050405020304" pitchFamily="18" charset="0"/>
                <a:cs typeface="Times New Roman" panose="02020603050405020304" pitchFamily="18" charset="0"/>
              </a:rPr>
              <a:t>1.</a:t>
            </a:r>
            <a:r>
              <a:rPr lang="ru-RU" altLang="ru-RU" sz="2000" dirty="0" smtClean="0">
                <a:solidFill>
                  <a:srgbClr val="000000"/>
                </a:solidFill>
                <a:latin typeface="Times New Roman" panose="02020603050405020304" pitchFamily="18" charset="0"/>
                <a:cs typeface="Times New Roman" panose="02020603050405020304" pitchFamily="18" charset="0"/>
              </a:rPr>
              <a:t> щиты </a:t>
            </a:r>
            <a:r>
              <a:rPr lang="ru-RU" altLang="ru-RU" sz="2000" dirty="0">
                <a:solidFill>
                  <a:srgbClr val="000000"/>
                </a:solidFill>
                <a:latin typeface="Times New Roman" panose="02020603050405020304" pitchFamily="18" charset="0"/>
                <a:cs typeface="Times New Roman" panose="02020603050405020304" pitchFamily="18" charset="0"/>
              </a:rPr>
              <a:t>прямоугольной формы красного цвета с обеих сторон или с одной стороны красного, а с другой белого цвета.</a:t>
            </a:r>
          </a:p>
        </p:txBody>
      </p:sp>
      <p:sp>
        <p:nvSpPr>
          <p:cNvPr id="6" name="Прямоугольник 5"/>
          <p:cNvSpPr/>
          <p:nvPr/>
        </p:nvSpPr>
        <p:spPr>
          <a:xfrm>
            <a:off x="1473592" y="1473015"/>
            <a:ext cx="935501" cy="31267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7503699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fill="hold" nodeType="withEffect">
                                  <p:stCondLst>
                                    <p:cond delay="0"/>
                                  </p:stCondLst>
                                  <p:childTnLst>
                                    <p:set>
                                      <p:cBhvr additive="repl">
                                        <p:cTn id="6" dur="1" fill="hold">
                                          <p:stCondLst>
                                            <p:cond delay="0"/>
                                          </p:stCondLst>
                                        </p:cTn>
                                        <p:tgtEl>
                                          <p:spTgt spid="7"/>
                                        </p:tgtEl>
                                        <p:attrNameLst>
                                          <p:attrName>style.visibility</p:attrName>
                                        </p:attrNameLst>
                                      </p:cBhvr>
                                      <p:to>
                                        <p:strVal val="visible"/>
                                      </p:to>
                                    </p:set>
                                  </p:childTnLst>
                                </p:cTn>
                              </p:par>
                              <p:par>
                                <p:cTn id="7" presetID="1" presetClass="entr" fill="hold" nodeType="withEffect">
                                  <p:stCondLst>
                                    <p:cond delay="0"/>
                                  </p:stCondLst>
                                  <p:childTnLst>
                                    <p:set>
                                      <p:cBhvr additive="repl">
                                        <p:cTn id="8" dur="1" fill="hold">
                                          <p:stCondLst>
                                            <p:cond delay="0"/>
                                          </p:stCondLst>
                                        </p:cTn>
                                        <p:tgtEl>
                                          <p:spTgt spid="12"/>
                                        </p:tgtEl>
                                        <p:attrNameLst>
                                          <p:attrName>style.visibility</p:attrName>
                                        </p:attrNameLst>
                                      </p:cBhvr>
                                      <p:to>
                                        <p:strVal val="visible"/>
                                      </p:to>
                                    </p:set>
                                  </p:childTnLst>
                                </p:cTn>
                              </p:par>
                              <p:par>
                                <p:cTn id="9" presetID="1" presetClass="entr" fill="hold" nodeType="withEffect">
                                  <p:stCondLst>
                                    <p:cond delay="0"/>
                                  </p:stCondLst>
                                  <p:childTnLst>
                                    <p:set>
                                      <p:cBhvr additive="repl">
                                        <p:cTn id="10" dur="1" fill="hold">
                                          <p:stCondLst>
                                            <p:cond delay="0"/>
                                          </p:stCondLst>
                                        </p:cTn>
                                        <p:tgtEl>
                                          <p:spTgt spid="13"/>
                                        </p:tgtEl>
                                        <p:attrNameLst>
                                          <p:attrName>style.visibility</p:attrName>
                                        </p:attrNameLst>
                                      </p:cBhvr>
                                      <p:to>
                                        <p:strVal val="visible"/>
                                      </p:to>
                                    </p:set>
                                  </p:childTnLst>
                                </p:cTn>
                              </p:par>
                              <p:par>
                                <p:cTn id="11" presetID="1" presetClass="entr" fill="hold" nodeType="withEffect">
                                  <p:stCondLst>
                                    <p:cond delay="0"/>
                                  </p:stCondLst>
                                  <p:childTnLst>
                                    <p:set>
                                      <p:cBhvr additive="repl">
                                        <p:cTn id="12" dur="1" fill="hold">
                                          <p:stCondLst>
                                            <p:cond delay="0"/>
                                          </p:stCondLst>
                                        </p:cTn>
                                        <p:tgtEl>
                                          <p:spTgt spid="16"/>
                                        </p:tgtEl>
                                        <p:attrNameLst>
                                          <p:attrName>style.visibility</p:attrName>
                                        </p:attrNameLst>
                                      </p:cBhvr>
                                      <p:to>
                                        <p:strVal val="visible"/>
                                      </p:to>
                                    </p:set>
                                  </p:childTnLst>
                                </p:cTn>
                              </p:par>
                              <p:par>
                                <p:cTn id="13" presetID="1" presetClass="entr" fill="hold" nodeType="withEffect">
                                  <p:stCondLst>
                                    <p:cond delay="0"/>
                                  </p:stCondLst>
                                  <p:childTnLst>
                                    <p:set>
                                      <p:cBhvr additive="repl">
                                        <p:cTn id="14" dur="1" fill="hold">
                                          <p:stCondLst>
                                            <p:cond delay="0"/>
                                          </p:stCondLst>
                                        </p:cTn>
                                        <p:tgtEl>
                                          <p:spTgt spid="17"/>
                                        </p:tgtEl>
                                        <p:attrNameLst>
                                          <p:attrName>style.visibility</p:attrName>
                                        </p:attrNameLst>
                                      </p:cBhvr>
                                      <p:to>
                                        <p:strVal val="visible"/>
                                      </p:to>
                                    </p:set>
                                  </p:childTnLst>
                                </p:cTn>
                              </p:par>
                              <p:par>
                                <p:cTn id="15" presetID="1" presetClass="entr" fill="hold" nodeType="withEffect">
                                  <p:stCondLst>
                                    <p:cond delay="0"/>
                                  </p:stCondLst>
                                  <p:childTnLst>
                                    <p:set>
                                      <p:cBhvr additive="repl">
                                        <p:cTn id="1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Таблица 5"/>
          <p:cNvGraphicFramePr>
            <a:graphicFrameLocks noGrp="1"/>
          </p:cNvGraphicFramePr>
          <p:nvPr>
            <p:extLst/>
          </p:nvPr>
        </p:nvGraphicFramePr>
        <p:xfrm>
          <a:off x="6578600" y="1628800"/>
          <a:ext cx="1041400" cy="946904"/>
        </p:xfrm>
        <a:graphic>
          <a:graphicData uri="http://schemas.openxmlformats.org/drawingml/2006/table">
            <a:tbl>
              <a:tblPr firstRow="1" bandRow="1">
                <a:tableStyleId>{073A0DAA-6AF3-43AB-8588-CEC1D06C72B9}</a:tableStyleId>
              </a:tblPr>
              <a:tblGrid>
                <a:gridCol w="208280"/>
                <a:gridCol w="208280"/>
                <a:gridCol w="208280"/>
                <a:gridCol w="208280"/>
                <a:gridCol w="208280"/>
              </a:tblGrid>
              <a:tr h="576064">
                <a:tc>
                  <a:txBody>
                    <a:bodyPr/>
                    <a:lstStyle/>
                    <a:p>
                      <a:endParaRPr lang="ru-RU" dirty="0"/>
                    </a:p>
                  </a:txBody>
                  <a:tcPr>
                    <a:solidFill>
                      <a:schemeClr val="bg1"/>
                    </a:solidFill>
                  </a:tcPr>
                </a:tc>
                <a:tc>
                  <a:txBody>
                    <a:bodyPr/>
                    <a:lstStyle/>
                    <a:p>
                      <a:endParaRPr lang="ru-RU" dirty="0"/>
                    </a:p>
                  </a:txBody>
                  <a:tcPr>
                    <a:noFill/>
                  </a:tcPr>
                </a:tc>
                <a:tc>
                  <a:txBody>
                    <a:bodyPr/>
                    <a:lstStyle/>
                    <a:p>
                      <a:endParaRPr lang="ru-RU" dirty="0"/>
                    </a:p>
                  </a:txBody>
                  <a:tcPr>
                    <a:solidFill>
                      <a:schemeClr val="bg1"/>
                    </a:solidFill>
                  </a:tcPr>
                </a:tc>
                <a:tc>
                  <a:txBody>
                    <a:bodyPr/>
                    <a:lstStyle/>
                    <a:p>
                      <a:endParaRPr lang="ru-RU" dirty="0"/>
                    </a:p>
                  </a:txBody>
                  <a:tcPr>
                    <a:solidFill>
                      <a:schemeClr val="bg1"/>
                    </a:solidFill>
                  </a:tcPr>
                </a:tc>
                <a:tc>
                  <a:txBody>
                    <a:bodyPr/>
                    <a:lstStyle/>
                    <a:p>
                      <a:r>
                        <a:rPr lang="ru-RU" dirty="0" smtClean="0"/>
                        <a:t>.</a:t>
                      </a:r>
                      <a:endParaRPr lang="ru-RU" dirty="0"/>
                    </a:p>
                  </a:txBody>
                  <a:tcPr>
                    <a:solidFill>
                      <a:schemeClr val="bg1"/>
                    </a:solidFill>
                  </a:tcPr>
                </a:tc>
              </a:tr>
              <a:tr h="370840">
                <a:tc>
                  <a:txBody>
                    <a:bodyPr/>
                    <a:lstStyle/>
                    <a:p>
                      <a:endParaRPr lang="ru-RU" dirty="0"/>
                    </a:p>
                  </a:txBody>
                  <a:tcPr>
                    <a:solidFill>
                      <a:schemeClr val="bg1"/>
                    </a:solidFill>
                  </a:tcPr>
                </a:tc>
                <a:tc>
                  <a:txBody>
                    <a:bodyPr/>
                    <a:lstStyle/>
                    <a:p>
                      <a:endParaRPr lang="ru-RU" dirty="0"/>
                    </a:p>
                  </a:txBody>
                  <a:tcPr>
                    <a:solidFill>
                      <a:schemeClr val="bg1"/>
                    </a:solidFill>
                  </a:tcPr>
                </a:tc>
                <a:tc>
                  <a:txBody>
                    <a:bodyPr/>
                    <a:lstStyle/>
                    <a:p>
                      <a:endParaRPr lang="ru-RU" dirty="0"/>
                    </a:p>
                  </a:txBody>
                  <a:tcPr>
                    <a:solidFill>
                      <a:schemeClr val="bg1"/>
                    </a:solidFill>
                  </a:tcPr>
                </a:tc>
                <a:tc>
                  <a:txBody>
                    <a:bodyPr/>
                    <a:lstStyle/>
                    <a:p>
                      <a:endParaRPr lang="ru-RU" dirty="0"/>
                    </a:p>
                  </a:txBody>
                  <a:tcPr>
                    <a:solidFill>
                      <a:schemeClr val="bg1"/>
                    </a:solidFill>
                  </a:tcPr>
                </a:tc>
                <a:tc>
                  <a:txBody>
                    <a:bodyPr/>
                    <a:lstStyle/>
                    <a:p>
                      <a:endParaRPr lang="ru-RU" dirty="0"/>
                    </a:p>
                  </a:txBody>
                  <a:tcPr>
                    <a:solidFill>
                      <a:schemeClr val="bg1"/>
                    </a:solidFill>
                  </a:tcPr>
                </a:tc>
              </a:tr>
            </a:tbl>
          </a:graphicData>
        </a:graphic>
      </p:graphicFrame>
      <p:pic>
        <p:nvPicPr>
          <p:cNvPr id="7"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8303" y="2427858"/>
            <a:ext cx="928687" cy="249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8" name="Picture 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26684" y="2540570"/>
            <a:ext cx="377825" cy="2379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9" name="Picture 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65870" y="2489624"/>
            <a:ext cx="935038" cy="248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0" name="Прямоугольник 9"/>
          <p:cNvSpPr/>
          <p:nvPr/>
        </p:nvSpPr>
        <p:spPr>
          <a:xfrm>
            <a:off x="791580" y="1699558"/>
            <a:ext cx="7560840" cy="400110"/>
          </a:xfrm>
          <a:prstGeom prst="rect">
            <a:avLst/>
          </a:prstGeom>
        </p:spPr>
        <p:txBody>
          <a:bodyPr wrap="square">
            <a:spAutoFit/>
          </a:bodyPr>
          <a:lstStyle/>
          <a:p>
            <a:r>
              <a:rPr lang="ru-RU" altLang="ru-RU" sz="2000" b="1" u="sng" dirty="0">
                <a:solidFill>
                  <a:srgbClr val="7030A0"/>
                </a:solidFill>
                <a:latin typeface="Times New Roman" panose="02020603050405020304" pitchFamily="18" charset="0"/>
                <a:cs typeface="Times New Roman" panose="02020603050405020304" pitchFamily="18" charset="0"/>
              </a:rPr>
              <a:t>Переносными сигналами предъявляются требования:</a:t>
            </a:r>
          </a:p>
        </p:txBody>
      </p:sp>
      <p:sp>
        <p:nvSpPr>
          <p:cNvPr id="3" name="Объект 2"/>
          <p:cNvSpPr>
            <a:spLocks noGrp="1"/>
          </p:cNvSpPr>
          <p:nvPr>
            <p:ph idx="1"/>
          </p:nvPr>
        </p:nvSpPr>
        <p:spPr>
          <a:xfrm>
            <a:off x="2533389" y="3309047"/>
            <a:ext cx="6417382" cy="1196278"/>
          </a:xfrm>
        </p:spPr>
        <p:txBody>
          <a:bodyPr>
            <a:noAutofit/>
          </a:bodyPr>
          <a:lstStyle/>
          <a:p>
            <a:pPr marL="0" indent="0" algn="just">
              <a:buNone/>
            </a:pPr>
            <a:r>
              <a:rPr lang="ru-RU" sz="2000" b="1" dirty="0">
                <a:latin typeface="Times New Roman" panose="02020603050405020304" pitchFamily="18" charset="0"/>
                <a:cs typeface="Times New Roman" panose="02020603050405020304" pitchFamily="18" charset="0"/>
              </a:rPr>
              <a:t>1) </a:t>
            </a:r>
            <a:r>
              <a:rPr lang="ru-RU" sz="2000" b="1" dirty="0">
                <a:solidFill>
                  <a:srgbClr val="002060"/>
                </a:solidFill>
                <a:latin typeface="Times New Roman" panose="02020603050405020304" pitchFamily="18" charset="0"/>
                <a:cs typeface="Times New Roman" panose="02020603050405020304" pitchFamily="18" charset="0"/>
              </a:rPr>
              <a:t>прямоугольный щит красного цвета </a:t>
            </a:r>
            <a:r>
              <a:rPr lang="ru-RU" sz="2000" dirty="0">
                <a:latin typeface="Times New Roman" panose="02020603050405020304" pitchFamily="18" charset="0"/>
                <a:cs typeface="Times New Roman" panose="02020603050405020304" pitchFamily="18" charset="0"/>
              </a:rPr>
              <a:t>(или красный флаг на шесте) в светлое время суток и красный огонь фонаря на шесте в темное время суток – </a:t>
            </a:r>
            <a:r>
              <a:rPr lang="ru-RU" sz="2000" b="1" dirty="0">
                <a:solidFill>
                  <a:srgbClr val="C00000"/>
                </a:solidFill>
                <a:latin typeface="Times New Roman" panose="02020603050405020304" pitchFamily="18" charset="0"/>
                <a:cs typeface="Times New Roman" panose="02020603050405020304" pitchFamily="18" charset="0"/>
              </a:rPr>
              <a:t>запрещается проезжать </a:t>
            </a:r>
            <a:r>
              <a:rPr lang="ru-RU" sz="2000" b="1" dirty="0" smtClean="0">
                <a:solidFill>
                  <a:srgbClr val="C00000"/>
                </a:solidFill>
                <a:latin typeface="Times New Roman" panose="02020603050405020304" pitchFamily="18" charset="0"/>
                <a:cs typeface="Times New Roman" panose="02020603050405020304" pitchFamily="18" charset="0"/>
              </a:rPr>
              <a:t>сигнал. </a:t>
            </a:r>
            <a:endParaRPr lang="ru-RU" sz="2000" b="1" dirty="0">
              <a:solidFill>
                <a:srgbClr val="C00000"/>
              </a:solidFill>
              <a:latin typeface="Times New Roman" panose="02020603050405020304" pitchFamily="18" charset="0"/>
              <a:cs typeface="Times New Roman" panose="02020603050405020304" pitchFamily="18" charset="0"/>
            </a:endParaRPr>
          </a:p>
          <a:p>
            <a:pPr marL="0" indent="0" algn="just">
              <a:buNone/>
            </a:pPr>
            <a:endParaRPr lang="ru-RU" sz="2000" dirty="0" smtClean="0">
              <a:latin typeface="Times New Roman" panose="02020603050405020304" pitchFamily="18" charset="0"/>
              <a:cs typeface="Times New Roman" panose="02020603050405020304" pitchFamily="18" charset="0"/>
            </a:endParaRPr>
          </a:p>
          <a:p>
            <a:pPr marL="0" indent="0" algn="just">
              <a:buNone/>
            </a:pPr>
            <a:endParaRPr lang="ru-RU" sz="2000" dirty="0">
              <a:latin typeface="Times New Roman" panose="02020603050405020304" pitchFamily="18" charset="0"/>
              <a:cs typeface="Times New Roman" panose="02020603050405020304" pitchFamily="18" charset="0"/>
            </a:endParaRPr>
          </a:p>
          <a:p>
            <a:pPr marL="0" indent="0" algn="just">
              <a:buNone/>
            </a:pPr>
            <a:endParaRPr lang="ru-RU" sz="2000" dirty="0">
              <a:latin typeface="Times New Roman" panose="02020603050405020304" pitchFamily="18" charset="0"/>
              <a:cs typeface="Times New Roman" panose="02020603050405020304" pitchFamily="18" charset="0"/>
            </a:endParaRPr>
          </a:p>
        </p:txBody>
      </p:sp>
      <p:sp>
        <p:nvSpPr>
          <p:cNvPr id="11" name="Прямоугольник 10"/>
          <p:cNvSpPr/>
          <p:nvPr/>
        </p:nvSpPr>
        <p:spPr>
          <a:xfrm>
            <a:off x="8180400" y="6550223"/>
            <a:ext cx="966931" cy="307777"/>
          </a:xfrm>
          <a:prstGeom prst="rect">
            <a:avLst/>
          </a:prstGeom>
          <a:solidFill>
            <a:schemeClr val="bg1"/>
          </a:solidFill>
          <a:ln>
            <a:solidFill>
              <a:schemeClr val="tx1"/>
            </a:solidFill>
          </a:ln>
        </p:spPr>
        <p:txBody>
          <a:bodyPr wrap="none">
            <a:spAutoFit/>
          </a:bodyPr>
          <a:lstStyle/>
          <a:p>
            <a:r>
              <a:rPr lang="ru-RU" sz="1400" b="1" dirty="0" smtClean="0">
                <a:latin typeface="Times New Roman" panose="02020603050405020304" pitchFamily="18" charset="0"/>
                <a:cs typeface="Times New Roman" panose="02020603050405020304" pitchFamily="18" charset="0"/>
              </a:rPr>
              <a:t>ИСИ п.43</a:t>
            </a:r>
            <a:endParaRPr lang="ru-RU" sz="1400" b="1" dirty="0">
              <a:latin typeface="Times New Roman" panose="02020603050405020304" pitchFamily="18" charset="0"/>
              <a:cs typeface="Times New Roman" panose="02020603050405020304" pitchFamily="18" charset="0"/>
            </a:endParaRPr>
          </a:p>
        </p:txBody>
      </p:sp>
      <p:sp>
        <p:nvSpPr>
          <p:cNvPr id="12" name="Подзаголовок 2"/>
          <p:cNvSpPr txBox="1">
            <a:spLocks/>
          </p:cNvSpPr>
          <p:nvPr/>
        </p:nvSpPr>
        <p:spPr>
          <a:xfrm>
            <a:off x="0" y="9964"/>
            <a:ext cx="9144000" cy="402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1600" b="1" smtClean="0">
                <a:latin typeface="Times New Roman" panose="02020603050405020304" pitchFamily="18" charset="0"/>
                <a:cs typeface="Times New Roman" panose="02020603050405020304" pitchFamily="18" charset="0"/>
              </a:rPr>
              <a:t>Ограждение мест препятствий для движения поездов и мест производства работ на перегонах</a:t>
            </a:r>
            <a:endParaRPr lang="ru-RU" sz="1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84969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additive="repl">
                                        <p:cTn id="6" dur="1" fill="hold">
                                          <p:stCondLst>
                                            <p:cond delay="0"/>
                                          </p:stCondLst>
                                        </p:cTn>
                                        <p:tgtEl>
                                          <p:spTgt spid="7"/>
                                        </p:tgtEl>
                                        <p:attrNameLst>
                                          <p:attrName>style.visibility</p:attrName>
                                        </p:attrNameLst>
                                      </p:cBhvr>
                                      <p:to>
                                        <p:strVal val="visible"/>
                                      </p:to>
                                    </p:set>
                                  </p:childTnLst>
                                </p:cTn>
                              </p:par>
                              <p:par>
                                <p:cTn id="7" presetID="1" presetClass="entr" fill="hold" nodeType="withEffect">
                                  <p:stCondLst>
                                    <p:cond delay="0"/>
                                  </p:stCondLst>
                                  <p:childTnLst>
                                    <p:set>
                                      <p:cBhvr additive="repl">
                                        <p:cTn id="8" dur="1" fill="hold">
                                          <p:stCondLst>
                                            <p:cond delay="0"/>
                                          </p:stCondLst>
                                        </p:cTn>
                                        <p:tgtEl>
                                          <p:spTgt spid="8"/>
                                        </p:tgtEl>
                                        <p:attrNameLst>
                                          <p:attrName>style.visibility</p:attrName>
                                        </p:attrNameLst>
                                      </p:cBhvr>
                                      <p:to>
                                        <p:strVal val="visible"/>
                                      </p:to>
                                    </p:set>
                                  </p:childTnLst>
                                </p:cTn>
                              </p:par>
                              <p:par>
                                <p:cTn id="9" presetID="1" presetClass="entr" fill="hold" nodeType="withEffect">
                                  <p:stCondLst>
                                    <p:cond delay="0"/>
                                  </p:stCondLst>
                                  <p:childTnLst>
                                    <p:set>
                                      <p:cBhvr additive="repl">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31786" y="2200683"/>
            <a:ext cx="7032079" cy="3419067"/>
          </a:xfrm>
        </p:spPr>
        <p:txBody>
          <a:bodyPr>
            <a:noAutofit/>
          </a:bodyPr>
          <a:lstStyle/>
          <a:p>
            <a:pPr marL="0" indent="0" algn="just">
              <a:buNone/>
            </a:pPr>
            <a:r>
              <a:rPr lang="ru-RU" sz="2000" b="1" u="sng" dirty="0" smtClean="0">
                <a:solidFill>
                  <a:srgbClr val="C00000"/>
                </a:solidFill>
                <a:latin typeface="Times New Roman" panose="02020603050405020304" pitchFamily="18" charset="0"/>
                <a:cs typeface="Times New Roman" panose="02020603050405020304" pitchFamily="18" charset="0"/>
              </a:rPr>
              <a:t>на перегоне –</a:t>
            </a:r>
          </a:p>
          <a:p>
            <a:pPr marL="0" indent="0" algn="just">
              <a:buNone/>
            </a:pPr>
            <a:r>
              <a:rPr lang="ru-RU" sz="2000" dirty="0" smtClean="0">
                <a:latin typeface="Times New Roman" panose="02020603050405020304" pitchFamily="18" charset="0"/>
                <a:cs typeface="Times New Roman" panose="02020603050405020304" pitchFamily="18" charset="0"/>
              </a:rPr>
              <a:t>разрешается движение с уменьшением скорости, впереди опасное место, требующее остановки </a:t>
            </a:r>
            <a:r>
              <a:rPr lang="ru-RU" sz="2000" b="1" dirty="0" smtClean="0">
                <a:latin typeface="Times New Roman" panose="02020603050405020304" pitchFamily="18" charset="0"/>
                <a:cs typeface="Times New Roman" panose="02020603050405020304" pitchFamily="18" charset="0"/>
              </a:rPr>
              <a:t>или </a:t>
            </a:r>
            <a:r>
              <a:rPr lang="ru-RU" sz="2000" dirty="0" smtClean="0">
                <a:latin typeface="Times New Roman" panose="02020603050405020304" pitchFamily="18" charset="0"/>
                <a:cs typeface="Times New Roman" panose="02020603050405020304" pitchFamily="18" charset="0"/>
              </a:rPr>
              <a:t>проследования с уменьшенной скоростью.</a:t>
            </a:r>
          </a:p>
          <a:p>
            <a:pPr marL="0" indent="0" algn="just">
              <a:buNone/>
            </a:pPr>
            <a:endParaRPr lang="ru-RU" sz="2000" dirty="0" smtClean="0">
              <a:latin typeface="Times New Roman" panose="02020603050405020304" pitchFamily="18" charset="0"/>
              <a:cs typeface="Times New Roman" panose="02020603050405020304" pitchFamily="18" charset="0"/>
            </a:endParaRPr>
          </a:p>
          <a:p>
            <a:pPr marL="0" indent="0" algn="just">
              <a:buNone/>
            </a:pPr>
            <a:r>
              <a:rPr lang="ru-RU" sz="2000" b="1" u="sng" dirty="0" smtClean="0">
                <a:solidFill>
                  <a:srgbClr val="C00000"/>
                </a:solidFill>
                <a:latin typeface="Times New Roman" panose="02020603050405020304" pitchFamily="18" charset="0"/>
                <a:cs typeface="Times New Roman" panose="02020603050405020304" pitchFamily="18" charset="0"/>
              </a:rPr>
              <a:t>на главном пути станции – </a:t>
            </a:r>
          </a:p>
          <a:p>
            <a:pPr marL="0" indent="0" algn="just">
              <a:buNone/>
            </a:pPr>
            <a:r>
              <a:rPr lang="ru-RU" sz="2000" dirty="0" smtClean="0">
                <a:latin typeface="Times New Roman" panose="02020603050405020304" pitchFamily="18" charset="0"/>
                <a:cs typeface="Times New Roman" panose="02020603050405020304" pitchFamily="18" charset="0"/>
              </a:rPr>
              <a:t>разрешается движение с уменьшением скорости, впереди опасное место, требующее проследования с уменьшенной скоростью.</a:t>
            </a:r>
          </a:p>
          <a:p>
            <a:pPr marL="0" indent="0" algn="just">
              <a:buNone/>
            </a:pPr>
            <a:endParaRPr lang="ru-RU" sz="2000" dirty="0" smtClean="0">
              <a:latin typeface="Times New Roman" panose="02020603050405020304" pitchFamily="18" charset="0"/>
              <a:cs typeface="Times New Roman" panose="02020603050405020304" pitchFamily="18" charset="0"/>
            </a:endParaRPr>
          </a:p>
          <a:p>
            <a:pPr marL="0" indent="0" algn="just">
              <a:buNone/>
            </a:pPr>
            <a:r>
              <a:rPr lang="ru-RU" sz="2000" dirty="0" smtClean="0">
                <a:latin typeface="Times New Roman" panose="02020603050405020304" pitchFamily="18" charset="0"/>
                <a:cs typeface="Times New Roman" panose="02020603050405020304" pitchFamily="18" charset="0"/>
              </a:rPr>
              <a:t>                                                                                    </a:t>
            </a:r>
          </a:p>
          <a:p>
            <a:pPr marL="0" indent="0" algn="just">
              <a:buNone/>
            </a:pPr>
            <a:endParaRPr lang="ru-RU" sz="2000" dirty="0">
              <a:latin typeface="Times New Roman" panose="02020603050405020304" pitchFamily="18" charset="0"/>
              <a:cs typeface="Times New Roman" panose="02020603050405020304" pitchFamily="18" charset="0"/>
            </a:endParaRPr>
          </a:p>
          <a:p>
            <a:pPr marL="0" indent="0" algn="just">
              <a:buNone/>
            </a:pPr>
            <a:r>
              <a:rPr lang="ru-RU" sz="2000" dirty="0" smtClean="0">
                <a:latin typeface="Times New Roman" panose="02020603050405020304" pitchFamily="18" charset="0"/>
                <a:cs typeface="Times New Roman" panose="02020603050405020304" pitchFamily="18" charset="0"/>
              </a:rPr>
              <a:t>                                                                                                          </a:t>
            </a:r>
          </a:p>
          <a:p>
            <a:pPr marL="0" indent="0" algn="just">
              <a:buNone/>
            </a:pPr>
            <a:endParaRPr lang="ru-RU" sz="2000"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583532" y="1016487"/>
            <a:ext cx="8532312" cy="707886"/>
          </a:xfrm>
          <a:prstGeom prst="rect">
            <a:avLst/>
          </a:prstGeom>
        </p:spPr>
        <p:txBody>
          <a:bodyPr wrap="square">
            <a:spAutoFit/>
          </a:bodyPr>
          <a:lstStyle/>
          <a:p>
            <a:pPr algn="just"/>
            <a:r>
              <a:rPr lang="ru-RU" altLang="ru-RU" sz="2000" b="1" dirty="0" smtClean="0">
                <a:latin typeface="Times New Roman" panose="02020603050405020304" pitchFamily="18" charset="0"/>
                <a:cs typeface="Times New Roman" panose="02020603050405020304" pitchFamily="18" charset="0"/>
              </a:rPr>
              <a:t>2)</a:t>
            </a:r>
            <a:r>
              <a:rPr lang="ru-RU" altLang="ru-RU" sz="2000" b="1" dirty="0" smtClean="0">
                <a:solidFill>
                  <a:srgbClr val="7030A0"/>
                </a:solidFill>
                <a:latin typeface="Times New Roman" panose="02020603050405020304" pitchFamily="18" charset="0"/>
                <a:cs typeface="Times New Roman" panose="02020603050405020304" pitchFamily="18" charset="0"/>
              </a:rPr>
              <a:t> </a:t>
            </a:r>
            <a:r>
              <a:rPr lang="ru-RU" altLang="ru-RU" sz="2000" dirty="0">
                <a:latin typeface="Times New Roman" panose="02020603050405020304" pitchFamily="18" charset="0"/>
                <a:cs typeface="Times New Roman" panose="02020603050405020304" pitchFamily="18" charset="0"/>
              </a:rPr>
              <a:t>квадратный щит желтого цвета в светлое и темное время суток </a:t>
            </a:r>
            <a:r>
              <a:rPr lang="ru-RU" altLang="ru-RU" sz="2000" dirty="0" smtClean="0">
                <a:latin typeface="Times New Roman" panose="02020603050405020304" pitchFamily="18" charset="0"/>
                <a:cs typeface="Times New Roman" panose="02020603050405020304" pitchFamily="18" charset="0"/>
              </a:rPr>
              <a:t>при </a:t>
            </a:r>
            <a:r>
              <a:rPr lang="ru-RU" altLang="ru-RU" sz="2000" dirty="0">
                <a:latin typeface="Times New Roman" panose="02020603050405020304" pitchFamily="18" charset="0"/>
                <a:cs typeface="Times New Roman" panose="02020603050405020304" pitchFamily="18" charset="0"/>
              </a:rPr>
              <a:t>расположении опасного места:</a:t>
            </a:r>
          </a:p>
        </p:txBody>
      </p:sp>
      <p:pic>
        <p:nvPicPr>
          <p:cNvPr id="7"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1676" y="1859160"/>
            <a:ext cx="1249362" cy="4691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5" name="Прямоугольник 4"/>
          <p:cNvSpPr/>
          <p:nvPr/>
        </p:nvSpPr>
        <p:spPr>
          <a:xfrm>
            <a:off x="1229225" y="616377"/>
            <a:ext cx="6609850" cy="400110"/>
          </a:xfrm>
          <a:prstGeom prst="rect">
            <a:avLst/>
          </a:prstGeom>
        </p:spPr>
        <p:txBody>
          <a:bodyPr wrap="square">
            <a:spAutoFit/>
          </a:bodyPr>
          <a:lstStyle/>
          <a:p>
            <a:r>
              <a:rPr lang="ru-RU" altLang="ru-RU" sz="2000" b="1" u="sng" dirty="0">
                <a:solidFill>
                  <a:srgbClr val="7030A0"/>
                </a:solidFill>
                <a:latin typeface="Times New Roman" panose="02020603050405020304" pitchFamily="18" charset="0"/>
                <a:cs typeface="Times New Roman" panose="02020603050405020304" pitchFamily="18" charset="0"/>
              </a:rPr>
              <a:t>Переносными сигналами предъявляются требования:</a:t>
            </a:r>
          </a:p>
        </p:txBody>
      </p:sp>
      <p:sp>
        <p:nvSpPr>
          <p:cNvPr id="8" name="Прямоугольник 7"/>
          <p:cNvSpPr/>
          <p:nvPr/>
        </p:nvSpPr>
        <p:spPr>
          <a:xfrm>
            <a:off x="8180400" y="6550223"/>
            <a:ext cx="966931" cy="307777"/>
          </a:xfrm>
          <a:prstGeom prst="rect">
            <a:avLst/>
          </a:prstGeom>
          <a:solidFill>
            <a:schemeClr val="bg1"/>
          </a:solidFill>
          <a:ln>
            <a:solidFill>
              <a:schemeClr val="tx1"/>
            </a:solidFill>
          </a:ln>
        </p:spPr>
        <p:txBody>
          <a:bodyPr wrap="none">
            <a:spAutoFit/>
          </a:bodyPr>
          <a:lstStyle/>
          <a:p>
            <a:r>
              <a:rPr lang="ru-RU" sz="1400" b="1" dirty="0" smtClean="0">
                <a:latin typeface="Times New Roman" panose="02020603050405020304" pitchFamily="18" charset="0"/>
                <a:cs typeface="Times New Roman" panose="02020603050405020304" pitchFamily="18" charset="0"/>
              </a:rPr>
              <a:t>ИСИ п.43</a:t>
            </a:r>
            <a:endParaRPr lang="ru-RU" sz="1400" b="1" dirty="0">
              <a:latin typeface="Times New Roman" panose="02020603050405020304" pitchFamily="18" charset="0"/>
              <a:cs typeface="Times New Roman" panose="02020603050405020304" pitchFamily="18" charset="0"/>
            </a:endParaRPr>
          </a:p>
        </p:txBody>
      </p:sp>
      <p:sp>
        <p:nvSpPr>
          <p:cNvPr id="9" name="Подзаголовок 2"/>
          <p:cNvSpPr txBox="1">
            <a:spLocks/>
          </p:cNvSpPr>
          <p:nvPr/>
        </p:nvSpPr>
        <p:spPr>
          <a:xfrm>
            <a:off x="0" y="9964"/>
            <a:ext cx="9144000" cy="402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1600" b="1" smtClean="0">
                <a:latin typeface="Times New Roman" panose="02020603050405020304" pitchFamily="18" charset="0"/>
                <a:cs typeface="Times New Roman" panose="02020603050405020304" pitchFamily="18" charset="0"/>
              </a:rPr>
              <a:t>Ограждение мест препятствий для движения поездов и мест производства работ на перегонах</a:t>
            </a:r>
            <a:endParaRPr lang="ru-RU" sz="1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371580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fill="hold" nodeType="withEffect">
                                  <p:stCondLst>
                                    <p:cond delay="0"/>
                                  </p:stCondLst>
                                  <p:childTnLst>
                                    <p:set>
                                      <p:cBhvr additive="repl">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381328"/>
            <a:ext cx="8208912" cy="216024"/>
          </a:xfrm>
        </p:spPr>
        <p:txBody>
          <a:bodyPr>
            <a:noAutofit/>
          </a:bodyPr>
          <a:lstStyle/>
          <a:p>
            <a:pPr marL="0" indent="0">
              <a:buNone/>
            </a:pPr>
            <a:endParaRPr lang="ru-RU" sz="2400" dirty="0" smtClean="0"/>
          </a:p>
          <a:p>
            <a:pPr marL="0" indent="0">
              <a:buNone/>
            </a:pPr>
            <a:r>
              <a:rPr lang="ru-RU" sz="1600" dirty="0" smtClean="0"/>
              <a:t>                                                                 </a:t>
            </a:r>
            <a:endParaRPr lang="ru-RU" sz="2400" dirty="0"/>
          </a:p>
        </p:txBody>
      </p:sp>
      <p:sp>
        <p:nvSpPr>
          <p:cNvPr id="4" name="Прямоугольник 3"/>
          <p:cNvSpPr/>
          <p:nvPr/>
        </p:nvSpPr>
        <p:spPr>
          <a:xfrm>
            <a:off x="1679103" y="2604728"/>
            <a:ext cx="7226771" cy="2000548"/>
          </a:xfrm>
          <a:prstGeom prst="rect">
            <a:avLst/>
          </a:prstGeom>
        </p:spPr>
        <p:txBody>
          <a:bodyPr wrap="square">
            <a:spAutoFit/>
          </a:bodyPr>
          <a:lstStyle/>
          <a:p>
            <a:pPr algn="just"/>
            <a:r>
              <a:rPr lang="ru-RU" altLang="ru-RU" sz="2000" b="1" dirty="0">
                <a:solidFill>
                  <a:srgbClr val="C00000"/>
                </a:solidFill>
                <a:latin typeface="Times New Roman" panose="02020603050405020304" pitchFamily="18" charset="0"/>
                <a:cs typeface="Times New Roman" panose="02020603050405020304" pitchFamily="18" charset="0"/>
              </a:rPr>
              <a:t>на остальных станционных </a:t>
            </a:r>
            <a:r>
              <a:rPr lang="ru-RU" altLang="ru-RU" sz="2000" b="1" dirty="0" smtClean="0">
                <a:solidFill>
                  <a:srgbClr val="C00000"/>
                </a:solidFill>
                <a:latin typeface="Times New Roman" panose="02020603050405020304" pitchFamily="18" charset="0"/>
                <a:cs typeface="Times New Roman" panose="02020603050405020304" pitchFamily="18" charset="0"/>
              </a:rPr>
              <a:t>путях </a:t>
            </a:r>
            <a:r>
              <a:rPr lang="ru-RU" altLang="ru-RU" sz="2000" b="1" dirty="0">
                <a:solidFill>
                  <a:srgbClr val="7030A0"/>
                </a:solidFill>
                <a:latin typeface="Times New Roman" panose="02020603050405020304" pitchFamily="18" charset="0"/>
                <a:cs typeface="Times New Roman" panose="02020603050405020304" pitchFamily="18" charset="0"/>
              </a:rPr>
              <a:t>— </a:t>
            </a:r>
            <a:r>
              <a:rPr lang="ru-RU" altLang="ru-RU" sz="2000" dirty="0">
                <a:latin typeface="Times New Roman" panose="02020603050405020304" pitchFamily="18" charset="0"/>
                <a:cs typeface="Times New Roman" panose="02020603050405020304" pitchFamily="18" charset="0"/>
              </a:rPr>
              <a:t>разрешается проследование сигнала со скоростью, указанной в </a:t>
            </a:r>
            <a:r>
              <a:rPr lang="ru-RU" altLang="ru-RU" sz="2000" dirty="0" smtClean="0">
                <a:latin typeface="Times New Roman" panose="02020603050405020304" pitchFamily="18" charset="0"/>
                <a:cs typeface="Times New Roman" panose="02020603050405020304" pitchFamily="18" charset="0"/>
              </a:rPr>
              <a:t>предупреждении на поезд, </a:t>
            </a:r>
            <a:r>
              <a:rPr lang="ru-RU" altLang="ru-RU" sz="2000" dirty="0">
                <a:latin typeface="Times New Roman" panose="02020603050405020304" pitchFamily="18" charset="0"/>
                <a:cs typeface="Times New Roman" panose="02020603050405020304" pitchFamily="18" charset="0"/>
              </a:rPr>
              <a:t>а при </a:t>
            </a:r>
            <a:r>
              <a:rPr lang="ru-RU" altLang="ru-RU" sz="2000" dirty="0" smtClean="0">
                <a:latin typeface="Times New Roman" panose="02020603050405020304" pitchFamily="18" charset="0"/>
                <a:cs typeface="Times New Roman" panose="02020603050405020304" pitchFamily="18" charset="0"/>
              </a:rPr>
              <a:t>его отсутствии — </a:t>
            </a:r>
            <a:r>
              <a:rPr lang="ru-RU" altLang="ru-RU" sz="2000" b="1" dirty="0">
                <a:latin typeface="Times New Roman" panose="02020603050405020304" pitchFamily="18" charset="0"/>
                <a:cs typeface="Times New Roman" panose="02020603050405020304" pitchFamily="18" charset="0"/>
              </a:rPr>
              <a:t>на </a:t>
            </a:r>
            <a:r>
              <a:rPr lang="ru-RU" altLang="ru-RU" sz="2000" b="1" dirty="0" smtClean="0">
                <a:latin typeface="Times New Roman" panose="02020603050405020304" pitchFamily="18" charset="0"/>
                <a:cs typeface="Times New Roman" panose="02020603050405020304" pitchFamily="18" charset="0"/>
              </a:rPr>
              <a:t>путях </a:t>
            </a:r>
            <a:r>
              <a:rPr lang="ru-RU" altLang="ru-RU" sz="2000" b="1" dirty="0">
                <a:latin typeface="Times New Roman" panose="02020603050405020304" pitchFamily="18" charset="0"/>
                <a:cs typeface="Times New Roman" panose="02020603050405020304" pitchFamily="18" charset="0"/>
              </a:rPr>
              <a:t>общего пользования </a:t>
            </a:r>
            <a:r>
              <a:rPr lang="ru-RU" altLang="ru-RU" sz="2000" dirty="0">
                <a:latin typeface="Times New Roman" panose="02020603050405020304" pitchFamily="18" charset="0"/>
                <a:cs typeface="Times New Roman" panose="02020603050405020304" pitchFamily="18" charset="0"/>
              </a:rPr>
              <a:t>со скоростью </a:t>
            </a:r>
            <a:r>
              <a:rPr lang="ru-RU" altLang="ru-RU" sz="2000" b="1" dirty="0">
                <a:solidFill>
                  <a:srgbClr val="C00000"/>
                </a:solidFill>
                <a:latin typeface="Times New Roman" panose="02020603050405020304" pitchFamily="18" charset="0"/>
                <a:cs typeface="Times New Roman" panose="02020603050405020304" pitchFamily="18" charset="0"/>
              </a:rPr>
              <a:t>не более 25 км/ч</a:t>
            </a:r>
            <a:r>
              <a:rPr lang="ru-RU" altLang="ru-RU" sz="2000" dirty="0">
                <a:latin typeface="Times New Roman" panose="02020603050405020304" pitchFamily="18" charset="0"/>
                <a:cs typeface="Times New Roman" panose="02020603050405020304" pitchFamily="18" charset="0"/>
              </a:rPr>
              <a:t>, а </a:t>
            </a:r>
            <a:r>
              <a:rPr lang="ru-RU" altLang="ru-RU" sz="2000" b="1" dirty="0">
                <a:solidFill>
                  <a:srgbClr val="7030A0"/>
                </a:solidFill>
                <a:latin typeface="Times New Roman" panose="02020603050405020304" pitchFamily="18" charset="0"/>
                <a:cs typeface="Times New Roman" panose="02020603050405020304" pitchFamily="18" charset="0"/>
              </a:rPr>
              <a:t>на </a:t>
            </a:r>
            <a:r>
              <a:rPr lang="ru-RU" altLang="ru-RU" sz="2000" b="1" dirty="0" smtClean="0">
                <a:solidFill>
                  <a:srgbClr val="7030A0"/>
                </a:solidFill>
                <a:latin typeface="Times New Roman" panose="02020603050405020304" pitchFamily="18" charset="0"/>
                <a:cs typeface="Times New Roman" panose="02020603050405020304" pitchFamily="18" charset="0"/>
              </a:rPr>
              <a:t>путях </a:t>
            </a:r>
            <a:r>
              <a:rPr lang="ru-RU" altLang="ru-RU" sz="2000" b="1" dirty="0">
                <a:solidFill>
                  <a:srgbClr val="7030A0"/>
                </a:solidFill>
                <a:latin typeface="Times New Roman" panose="02020603050405020304" pitchFamily="18" charset="0"/>
                <a:cs typeface="Times New Roman" panose="02020603050405020304" pitchFamily="18" charset="0"/>
              </a:rPr>
              <a:t>необщего пользования — со скоростью не более 15 км/ч</a:t>
            </a:r>
            <a:r>
              <a:rPr lang="ru-RU" altLang="ru-RU" sz="2000" b="1" dirty="0" smtClean="0">
                <a:solidFill>
                  <a:srgbClr val="7030A0"/>
                </a:solidFill>
                <a:latin typeface="Times New Roman" panose="02020603050405020304" pitchFamily="18" charset="0"/>
                <a:cs typeface="Times New Roman" panose="02020603050405020304" pitchFamily="18" charset="0"/>
              </a:rPr>
              <a:t>.</a:t>
            </a:r>
            <a:r>
              <a:rPr lang="ru-RU" altLang="ru-RU" sz="2400" dirty="0" smtClean="0">
                <a:latin typeface="Times New Roman" panose="02020603050405020304" pitchFamily="18" charset="0"/>
                <a:cs typeface="Times New Roman" panose="02020603050405020304" pitchFamily="18" charset="0"/>
              </a:rPr>
              <a:t>                                 </a:t>
            </a:r>
            <a:endParaRPr lang="ru-RU" altLang="ru-RU" sz="2400" dirty="0">
              <a:latin typeface="Times New Roman" panose="02020603050405020304" pitchFamily="18" charset="0"/>
              <a:cs typeface="Times New Roman" panose="02020603050405020304" pitchFamily="18" charset="0"/>
            </a:endParaRPr>
          </a:p>
        </p:txBody>
      </p:sp>
      <p:graphicFrame>
        <p:nvGraphicFramePr>
          <p:cNvPr id="6" name="Таблица 5"/>
          <p:cNvGraphicFramePr>
            <a:graphicFrameLocks noGrp="1"/>
          </p:cNvGraphicFramePr>
          <p:nvPr>
            <p:extLst/>
          </p:nvPr>
        </p:nvGraphicFramePr>
        <p:xfrm>
          <a:off x="9972600" y="595544"/>
          <a:ext cx="1041400" cy="946904"/>
        </p:xfrm>
        <a:graphic>
          <a:graphicData uri="http://schemas.openxmlformats.org/drawingml/2006/table">
            <a:tbl>
              <a:tblPr firstRow="1" bandRow="1">
                <a:tableStyleId>{073A0DAA-6AF3-43AB-8588-CEC1D06C72B9}</a:tableStyleId>
              </a:tblPr>
              <a:tblGrid>
                <a:gridCol w="208280"/>
                <a:gridCol w="208280"/>
                <a:gridCol w="208280"/>
                <a:gridCol w="208280"/>
                <a:gridCol w="208280"/>
              </a:tblGrid>
              <a:tr h="576064">
                <a:tc>
                  <a:txBody>
                    <a:bodyPr/>
                    <a:lstStyle/>
                    <a:p>
                      <a:endParaRPr lang="ru-RU" dirty="0"/>
                    </a:p>
                  </a:txBody>
                  <a:tcPr>
                    <a:solidFill>
                      <a:schemeClr val="bg1"/>
                    </a:solidFill>
                  </a:tcPr>
                </a:tc>
                <a:tc>
                  <a:txBody>
                    <a:bodyPr/>
                    <a:lstStyle/>
                    <a:p>
                      <a:endParaRPr lang="ru-RU" dirty="0"/>
                    </a:p>
                  </a:txBody>
                  <a:tcPr>
                    <a:noFill/>
                  </a:tcPr>
                </a:tc>
                <a:tc>
                  <a:txBody>
                    <a:bodyPr/>
                    <a:lstStyle/>
                    <a:p>
                      <a:endParaRPr lang="ru-RU" dirty="0"/>
                    </a:p>
                  </a:txBody>
                  <a:tcPr>
                    <a:solidFill>
                      <a:schemeClr val="bg1"/>
                    </a:solidFill>
                  </a:tcPr>
                </a:tc>
                <a:tc>
                  <a:txBody>
                    <a:bodyPr/>
                    <a:lstStyle/>
                    <a:p>
                      <a:endParaRPr lang="ru-RU" dirty="0"/>
                    </a:p>
                  </a:txBody>
                  <a:tcPr>
                    <a:solidFill>
                      <a:schemeClr val="bg1"/>
                    </a:solidFill>
                  </a:tcPr>
                </a:tc>
                <a:tc>
                  <a:txBody>
                    <a:bodyPr/>
                    <a:lstStyle/>
                    <a:p>
                      <a:endParaRPr lang="ru-RU" dirty="0"/>
                    </a:p>
                  </a:txBody>
                  <a:tcPr>
                    <a:solidFill>
                      <a:schemeClr val="bg1"/>
                    </a:solidFill>
                  </a:tcPr>
                </a:tc>
              </a:tr>
              <a:tr h="370840">
                <a:tc>
                  <a:txBody>
                    <a:bodyPr/>
                    <a:lstStyle/>
                    <a:p>
                      <a:endParaRPr lang="ru-RU" dirty="0"/>
                    </a:p>
                  </a:txBody>
                  <a:tcPr>
                    <a:solidFill>
                      <a:schemeClr val="bg1"/>
                    </a:solidFill>
                  </a:tcPr>
                </a:tc>
                <a:tc>
                  <a:txBody>
                    <a:bodyPr/>
                    <a:lstStyle/>
                    <a:p>
                      <a:endParaRPr lang="ru-RU" dirty="0"/>
                    </a:p>
                  </a:txBody>
                  <a:tcPr>
                    <a:solidFill>
                      <a:schemeClr val="bg1"/>
                    </a:solidFill>
                  </a:tcPr>
                </a:tc>
                <a:tc>
                  <a:txBody>
                    <a:bodyPr/>
                    <a:lstStyle/>
                    <a:p>
                      <a:endParaRPr lang="ru-RU" dirty="0"/>
                    </a:p>
                  </a:txBody>
                  <a:tcPr>
                    <a:solidFill>
                      <a:schemeClr val="bg1"/>
                    </a:solidFill>
                  </a:tcPr>
                </a:tc>
                <a:tc>
                  <a:txBody>
                    <a:bodyPr/>
                    <a:lstStyle/>
                    <a:p>
                      <a:endParaRPr lang="ru-RU" dirty="0"/>
                    </a:p>
                  </a:txBody>
                  <a:tcPr>
                    <a:solidFill>
                      <a:schemeClr val="bg1"/>
                    </a:solidFill>
                  </a:tcPr>
                </a:tc>
                <a:tc>
                  <a:txBody>
                    <a:bodyPr/>
                    <a:lstStyle/>
                    <a:p>
                      <a:endParaRPr lang="ru-RU" dirty="0"/>
                    </a:p>
                  </a:txBody>
                  <a:tcPr>
                    <a:solidFill>
                      <a:schemeClr val="bg1"/>
                    </a:solidFill>
                  </a:tcPr>
                </a:tc>
              </a:tr>
            </a:tbl>
          </a:graphicData>
        </a:graphic>
      </p:graphicFrame>
      <p:pic>
        <p:nvPicPr>
          <p:cNvPr id="7"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7338" y="1517650"/>
            <a:ext cx="1249362" cy="4691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8" name="Прямоугольник 7"/>
          <p:cNvSpPr/>
          <p:nvPr/>
        </p:nvSpPr>
        <p:spPr>
          <a:xfrm>
            <a:off x="8180400" y="6550223"/>
            <a:ext cx="966931" cy="307777"/>
          </a:xfrm>
          <a:prstGeom prst="rect">
            <a:avLst/>
          </a:prstGeom>
          <a:solidFill>
            <a:schemeClr val="bg1"/>
          </a:solidFill>
          <a:ln>
            <a:solidFill>
              <a:schemeClr val="tx1"/>
            </a:solidFill>
          </a:ln>
        </p:spPr>
        <p:txBody>
          <a:bodyPr wrap="none">
            <a:spAutoFit/>
          </a:bodyPr>
          <a:lstStyle/>
          <a:p>
            <a:r>
              <a:rPr lang="ru-RU" sz="1400" b="1" dirty="0" smtClean="0">
                <a:latin typeface="Times New Roman" panose="02020603050405020304" pitchFamily="18" charset="0"/>
                <a:cs typeface="Times New Roman" panose="02020603050405020304" pitchFamily="18" charset="0"/>
              </a:rPr>
              <a:t>ИСИ п.43</a:t>
            </a:r>
            <a:endParaRPr lang="ru-RU" sz="1400" b="1" dirty="0">
              <a:latin typeface="Times New Roman" panose="02020603050405020304" pitchFamily="18" charset="0"/>
              <a:cs typeface="Times New Roman" panose="02020603050405020304" pitchFamily="18" charset="0"/>
            </a:endParaRPr>
          </a:p>
        </p:txBody>
      </p:sp>
      <p:sp>
        <p:nvSpPr>
          <p:cNvPr id="10" name="Прямоугольник 9"/>
          <p:cNvSpPr/>
          <p:nvPr/>
        </p:nvSpPr>
        <p:spPr>
          <a:xfrm>
            <a:off x="1229225" y="616377"/>
            <a:ext cx="6609850" cy="400110"/>
          </a:xfrm>
          <a:prstGeom prst="rect">
            <a:avLst/>
          </a:prstGeom>
        </p:spPr>
        <p:txBody>
          <a:bodyPr wrap="square">
            <a:spAutoFit/>
          </a:bodyPr>
          <a:lstStyle/>
          <a:p>
            <a:r>
              <a:rPr lang="ru-RU" altLang="ru-RU" sz="2000" b="1" u="sng" dirty="0">
                <a:solidFill>
                  <a:srgbClr val="7030A0"/>
                </a:solidFill>
                <a:latin typeface="Times New Roman" panose="02020603050405020304" pitchFamily="18" charset="0"/>
                <a:cs typeface="Times New Roman" panose="02020603050405020304" pitchFamily="18" charset="0"/>
              </a:rPr>
              <a:t>Переносными сигналами предъявляются требования:</a:t>
            </a:r>
          </a:p>
        </p:txBody>
      </p:sp>
      <p:sp>
        <p:nvSpPr>
          <p:cNvPr id="9" name="Подзаголовок 2"/>
          <p:cNvSpPr txBox="1">
            <a:spLocks/>
          </p:cNvSpPr>
          <p:nvPr/>
        </p:nvSpPr>
        <p:spPr>
          <a:xfrm>
            <a:off x="0" y="9964"/>
            <a:ext cx="9144000" cy="402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1600" b="1" smtClean="0">
                <a:latin typeface="Times New Roman" panose="02020603050405020304" pitchFamily="18" charset="0"/>
                <a:cs typeface="Times New Roman" panose="02020603050405020304" pitchFamily="18" charset="0"/>
              </a:rPr>
              <a:t>Ограждение мест препятствий для движения поездов и мест производства работ на перегонах</a:t>
            </a:r>
            <a:endParaRPr lang="ru-RU" sz="1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525549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fill="hold" nodeType="withEffect">
                                  <p:stCondLst>
                                    <p:cond delay="0"/>
                                  </p:stCondLst>
                                  <p:childTnLst>
                                    <p:set>
                                      <p:cBhvr additive="repl">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86545" y="3243226"/>
            <a:ext cx="6895480" cy="1605000"/>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a:t>
            </a:r>
            <a:r>
              <a:rPr lang="ru-RU" sz="2000" b="1" dirty="0" smtClean="0">
                <a:latin typeface="Times New Roman" panose="02020603050405020304" pitchFamily="18" charset="0"/>
                <a:cs typeface="Times New Roman" panose="02020603050405020304" pitchFamily="18" charset="0"/>
              </a:rPr>
              <a:t>Обратная </a:t>
            </a:r>
            <a:r>
              <a:rPr lang="ru-RU" sz="2000" b="1" dirty="0">
                <a:latin typeface="Times New Roman" panose="02020603050405020304" pitchFamily="18" charset="0"/>
                <a:cs typeface="Times New Roman" panose="02020603050405020304" pitchFamily="18" charset="0"/>
              </a:rPr>
              <a:t>сторона квадратного щита (</a:t>
            </a:r>
            <a:r>
              <a:rPr lang="ru-RU" sz="2000" b="1" dirty="0">
                <a:solidFill>
                  <a:srgbClr val="C00000"/>
                </a:solidFill>
                <a:latin typeface="Times New Roman" panose="02020603050405020304" pitchFamily="18" charset="0"/>
                <a:cs typeface="Times New Roman" panose="02020603050405020304" pitchFamily="18" charset="0"/>
              </a:rPr>
              <a:t>зеленого цвета</a:t>
            </a:r>
            <a:r>
              <a:rPr lang="ru-RU" sz="2000" b="1" dirty="0" smtClean="0">
                <a:latin typeface="Times New Roman" panose="02020603050405020304" pitchFamily="18" charset="0"/>
                <a:cs typeface="Times New Roman" panose="02020603050405020304" pitchFamily="18" charset="0"/>
              </a:rPr>
              <a:t>)</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на перегоне и на главном </a:t>
            </a:r>
            <a:r>
              <a:rPr lang="ru-RU" sz="2000" dirty="0" smtClean="0">
                <a:latin typeface="Times New Roman" panose="02020603050405020304" pitchFamily="18" charset="0"/>
                <a:cs typeface="Times New Roman" panose="02020603050405020304" pitchFamily="18" charset="0"/>
              </a:rPr>
              <a:t>пути станции </a:t>
            </a:r>
            <a:r>
              <a:rPr lang="ru-RU" sz="2000" dirty="0">
                <a:latin typeface="Times New Roman" panose="02020603050405020304" pitchFamily="18" charset="0"/>
                <a:cs typeface="Times New Roman" panose="02020603050405020304" pitchFamily="18" charset="0"/>
              </a:rPr>
              <a:t>отменяет скоростные ограничения, связанные с опасным местом, и разрешает повышение скорости до установленной после проследования опасного места всем составом.</a:t>
            </a:r>
            <a:endParaRPr lang="ru-RU" dirty="0">
              <a:latin typeface="Times New Roman" panose="02020603050405020304" pitchFamily="18" charset="0"/>
              <a:cs typeface="Times New Roman" panose="02020603050405020304" pitchFamily="18" charset="0"/>
            </a:endParaRPr>
          </a:p>
          <a:p>
            <a:pPr marL="0" indent="0">
              <a:buNone/>
            </a:pPr>
            <a:endParaRPr lang="ru-RU" dirty="0" smtClean="0">
              <a:latin typeface="Times New Roman" panose="02020603050405020304" pitchFamily="18" charset="0"/>
              <a:cs typeface="Times New Roman" panose="02020603050405020304" pitchFamily="18" charset="0"/>
            </a:endParaRPr>
          </a:p>
          <a:p>
            <a:pPr marL="0" indent="0">
              <a:buNone/>
            </a:pPr>
            <a:endParaRPr lang="ru-RU" dirty="0">
              <a:latin typeface="Times New Roman" panose="02020603050405020304" pitchFamily="18" charset="0"/>
              <a:cs typeface="Times New Roman" panose="02020603050405020304" pitchFamily="18" charset="0"/>
            </a:endParaRPr>
          </a:p>
        </p:txBody>
      </p:sp>
      <p:pic>
        <p:nvPicPr>
          <p:cNvPr id="4"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5619" y="1917229"/>
            <a:ext cx="1209675" cy="454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5" name="Прямоугольник 4"/>
          <p:cNvSpPr/>
          <p:nvPr/>
        </p:nvSpPr>
        <p:spPr>
          <a:xfrm>
            <a:off x="8180400" y="6550223"/>
            <a:ext cx="966931" cy="307777"/>
          </a:xfrm>
          <a:prstGeom prst="rect">
            <a:avLst/>
          </a:prstGeom>
          <a:solidFill>
            <a:schemeClr val="bg1"/>
          </a:solidFill>
          <a:ln>
            <a:solidFill>
              <a:schemeClr val="tx1"/>
            </a:solidFill>
          </a:ln>
        </p:spPr>
        <p:txBody>
          <a:bodyPr wrap="none">
            <a:spAutoFit/>
          </a:bodyPr>
          <a:lstStyle/>
          <a:p>
            <a:r>
              <a:rPr lang="ru-RU" sz="1400" b="1" dirty="0" smtClean="0">
                <a:latin typeface="Times New Roman" panose="02020603050405020304" pitchFamily="18" charset="0"/>
                <a:cs typeface="Times New Roman" panose="02020603050405020304" pitchFamily="18" charset="0"/>
              </a:rPr>
              <a:t>ИСИ п.43</a:t>
            </a:r>
            <a:endParaRPr lang="ru-RU" sz="1400" b="1" dirty="0">
              <a:latin typeface="Times New Roman" panose="02020603050405020304" pitchFamily="18" charset="0"/>
              <a:cs typeface="Times New Roman" panose="02020603050405020304" pitchFamily="18" charset="0"/>
            </a:endParaRPr>
          </a:p>
        </p:txBody>
      </p:sp>
      <p:sp>
        <p:nvSpPr>
          <p:cNvPr id="6" name="Подзаголовок 2"/>
          <p:cNvSpPr txBox="1">
            <a:spLocks/>
          </p:cNvSpPr>
          <p:nvPr/>
        </p:nvSpPr>
        <p:spPr>
          <a:xfrm>
            <a:off x="0" y="9964"/>
            <a:ext cx="9144000" cy="402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1600" b="1" smtClean="0">
                <a:latin typeface="Times New Roman" panose="02020603050405020304" pitchFamily="18" charset="0"/>
                <a:cs typeface="Times New Roman" panose="02020603050405020304" pitchFamily="18" charset="0"/>
              </a:rPr>
              <a:t>Ограждение мест препятствий для движения поездов и мест производства работ на перегонах</a:t>
            </a:r>
            <a:endParaRPr lang="ru-RU" sz="1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131852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fill="hold" nodeType="withEffect">
                                  <p:stCondLst>
                                    <p:cond delay="0"/>
                                  </p:stCondLst>
                                  <p:childTnLst>
                                    <p:set>
                                      <p:cBhvr additive="repl">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одзаголовок 2"/>
          <p:cNvSpPr txBox="1">
            <a:spLocks/>
          </p:cNvSpPr>
          <p:nvPr/>
        </p:nvSpPr>
        <p:spPr>
          <a:xfrm>
            <a:off x="0" y="9964"/>
            <a:ext cx="9144000" cy="402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1600" b="1" smtClean="0">
                <a:latin typeface="Times New Roman" panose="02020603050405020304" pitchFamily="18" charset="0"/>
                <a:cs typeface="Times New Roman" panose="02020603050405020304" pitchFamily="18" charset="0"/>
              </a:rPr>
              <a:t>Ограждение мест препятствий для движения поездов и мест производства работ на перегонах</a:t>
            </a:r>
            <a:endParaRPr lang="ru-RU" sz="16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0" y="4361307"/>
            <a:ext cx="9079992" cy="2372868"/>
          </a:xfrm>
        </p:spPr>
        <p:txBody>
          <a:bodyPr>
            <a:normAutofit/>
          </a:bodyPr>
          <a:lstStyle/>
          <a:p>
            <a:pPr marL="0" indent="0" algn="just">
              <a:buNone/>
            </a:pPr>
            <a:r>
              <a:rPr lang="ru-RU" sz="2000" b="1" dirty="0" smtClean="0">
                <a:latin typeface="Times New Roman" panose="02020603050405020304" pitchFamily="18" charset="0"/>
                <a:cs typeface="Times New Roman" panose="02020603050405020304" pitchFamily="18" charset="0"/>
              </a:rPr>
              <a:t>   </a:t>
            </a:r>
            <a:r>
              <a:rPr lang="ru-RU" sz="2000" b="1" dirty="0" smtClean="0">
                <a:solidFill>
                  <a:srgbClr val="C00000"/>
                </a:solidFill>
                <a:latin typeface="Times New Roman" panose="02020603050405020304" pitchFamily="18" charset="0"/>
                <a:cs typeface="Times New Roman" panose="02020603050405020304" pitchFamily="18" charset="0"/>
              </a:rPr>
              <a:t>Препятствия </a:t>
            </a:r>
            <a:r>
              <a:rPr lang="ru-RU" sz="2000" b="1" dirty="0">
                <a:solidFill>
                  <a:srgbClr val="C00000"/>
                </a:solidFill>
                <a:latin typeface="Times New Roman" panose="02020603050405020304" pitchFamily="18" charset="0"/>
                <a:cs typeface="Times New Roman" panose="02020603050405020304" pitchFamily="18" charset="0"/>
              </a:rPr>
              <a:t>для движения поездов </a:t>
            </a:r>
            <a:r>
              <a:rPr lang="ru-RU" sz="2000" b="1" u="sng" dirty="0">
                <a:solidFill>
                  <a:srgbClr val="7030A0"/>
                </a:solidFill>
                <a:latin typeface="Times New Roman" panose="02020603050405020304" pitchFamily="18" charset="0"/>
                <a:cs typeface="Times New Roman" panose="02020603050405020304" pitchFamily="18" charset="0"/>
              </a:rPr>
              <a:t>на перегоне </a:t>
            </a:r>
            <a:r>
              <a:rPr lang="ru-RU" sz="2000" b="1" dirty="0">
                <a:latin typeface="Times New Roman" panose="02020603050405020304" pitchFamily="18" charset="0"/>
                <a:cs typeface="Times New Roman" panose="02020603050405020304" pitchFamily="18" charset="0"/>
              </a:rPr>
              <a:t>ограждаются </a:t>
            </a:r>
            <a:r>
              <a:rPr lang="ru-RU" sz="2000" b="1" dirty="0">
                <a:solidFill>
                  <a:srgbClr val="C00000"/>
                </a:solidFill>
                <a:latin typeface="Times New Roman" panose="02020603050405020304" pitchFamily="18" charset="0"/>
                <a:cs typeface="Times New Roman" panose="02020603050405020304" pitchFamily="18" charset="0"/>
              </a:rPr>
              <a:t>сигналами </a:t>
            </a:r>
            <a:r>
              <a:rPr lang="ru-RU" sz="2000" b="1" dirty="0" smtClean="0">
                <a:solidFill>
                  <a:srgbClr val="C00000"/>
                </a:solidFill>
                <a:latin typeface="Times New Roman" panose="02020603050405020304" pitchFamily="18" charset="0"/>
                <a:cs typeface="Times New Roman" panose="02020603050405020304" pitchFamily="18" charset="0"/>
              </a:rPr>
              <a:t>остановки.                                  </a:t>
            </a:r>
            <a:r>
              <a:rPr lang="ru-RU" sz="2000" b="1" u="sng" dirty="0" smtClean="0">
                <a:solidFill>
                  <a:srgbClr val="C00000"/>
                </a:solidFill>
                <a:latin typeface="Times New Roman" panose="02020603050405020304" pitchFamily="18" charset="0"/>
                <a:cs typeface="Times New Roman" panose="02020603050405020304" pitchFamily="18" charset="0"/>
              </a:rPr>
              <a:t>Запрещается</a:t>
            </a:r>
            <a:r>
              <a:rPr lang="ru-RU" sz="2000" b="1" u="sng" dirty="0">
                <a:solidFill>
                  <a:srgbClr val="C00000"/>
                </a:solidFill>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
            </a:pPr>
            <a:r>
              <a:rPr lang="ru-RU" sz="2000" b="1" dirty="0">
                <a:solidFill>
                  <a:srgbClr val="002060"/>
                </a:solidFill>
                <a:latin typeface="Times New Roman" panose="02020603050405020304" pitchFamily="18" charset="0"/>
                <a:cs typeface="Times New Roman" panose="02020603050405020304" pitchFamily="18" charset="0"/>
              </a:rPr>
              <a:t>приступать к работам </a:t>
            </a:r>
            <a:r>
              <a:rPr lang="ru-RU" sz="2000" dirty="0">
                <a:latin typeface="Times New Roman" panose="02020603050405020304" pitchFamily="18" charset="0"/>
                <a:cs typeface="Times New Roman" panose="02020603050405020304" pitchFamily="18" charset="0"/>
              </a:rPr>
              <a:t>до ограждения сигналами препятствия или места производства работ, опасного для движения;</a:t>
            </a:r>
          </a:p>
          <a:p>
            <a:pPr algn="just">
              <a:buFont typeface="Wingdings" panose="05000000000000000000" pitchFamily="2" charset="2"/>
              <a:buChar char="§"/>
            </a:pPr>
            <a:r>
              <a:rPr lang="ru-RU" sz="2000" b="1" dirty="0">
                <a:solidFill>
                  <a:srgbClr val="002060"/>
                </a:solidFill>
                <a:latin typeface="Times New Roman" panose="02020603050405020304" pitchFamily="18" charset="0"/>
                <a:cs typeface="Times New Roman" panose="02020603050405020304" pitchFamily="18" charset="0"/>
              </a:rPr>
              <a:t>снимать сигналы</a:t>
            </a:r>
            <a:r>
              <a:rPr lang="ru-RU" sz="2000" dirty="0">
                <a:latin typeface="Times New Roman" panose="02020603050405020304" pitchFamily="18" charset="0"/>
                <a:cs typeface="Times New Roman" panose="02020603050405020304" pitchFamily="18" charset="0"/>
              </a:rPr>
              <a:t>, ограждающие препятствие или место производства работ, до устранения препятствия, полного окончания работ, проверки состояния железнодорожного пути, контактной сети и соблюдения габарита.</a:t>
            </a:r>
          </a:p>
          <a:p>
            <a:pPr marL="0" indent="0" algn="just">
              <a:buNone/>
            </a:pPr>
            <a:endParaRPr lang="ru-RU" sz="2000" dirty="0">
              <a:latin typeface="Times New Roman" panose="02020603050405020304" pitchFamily="18" charset="0"/>
              <a:cs typeface="Times New Roman" panose="02020603050405020304" pitchFamily="18" charset="0"/>
            </a:endParaRPr>
          </a:p>
        </p:txBody>
      </p:sp>
      <p:pic>
        <p:nvPicPr>
          <p:cNvPr id="11266" name="Picture 2" descr="Picture background"/>
          <p:cNvPicPr>
            <a:picLocks noChangeAspect="1" noChangeArrowheads="1"/>
          </p:cNvPicPr>
          <p:nvPr/>
        </p:nvPicPr>
        <p:blipFill rotWithShape="1">
          <a:blip r:embed="rId2">
            <a:extLst>
              <a:ext uri="{28A0092B-C50C-407E-A947-70E740481C1C}">
                <a14:useLocalDpi xmlns:a14="http://schemas.microsoft.com/office/drawing/2010/main" val="0"/>
              </a:ext>
            </a:extLst>
          </a:blip>
          <a:srcRect t="13098" b="13348"/>
          <a:stretch/>
        </p:blipFill>
        <p:spPr bwMode="auto">
          <a:xfrm>
            <a:off x="761749" y="514350"/>
            <a:ext cx="7874611" cy="3846957"/>
          </a:xfrm>
          <a:prstGeom prst="rect">
            <a:avLst/>
          </a:prstGeom>
          <a:noFill/>
          <a:extLst>
            <a:ext uri="{909E8E84-426E-40DD-AFC4-6F175D3DCCD1}">
              <a14:hiddenFill xmlns:a14="http://schemas.microsoft.com/office/drawing/2010/main">
                <a:solidFill>
                  <a:srgbClr val="FFFFFF"/>
                </a:solidFill>
              </a14:hiddenFill>
            </a:ext>
          </a:extLst>
        </p:spPr>
      </p:pic>
      <p:sp>
        <p:nvSpPr>
          <p:cNvPr id="8" name="Прямоугольник 7"/>
          <p:cNvSpPr/>
          <p:nvPr/>
        </p:nvSpPr>
        <p:spPr>
          <a:xfrm>
            <a:off x="8180400" y="6550223"/>
            <a:ext cx="966931" cy="307777"/>
          </a:xfrm>
          <a:prstGeom prst="rect">
            <a:avLst/>
          </a:prstGeom>
          <a:solidFill>
            <a:schemeClr val="bg1"/>
          </a:solidFill>
          <a:ln>
            <a:solidFill>
              <a:schemeClr val="tx1"/>
            </a:solidFill>
          </a:ln>
        </p:spPr>
        <p:txBody>
          <a:bodyPr wrap="none">
            <a:spAutoFit/>
          </a:bodyPr>
          <a:lstStyle/>
          <a:p>
            <a:r>
              <a:rPr lang="ru-RU" sz="1400" b="1" dirty="0" smtClean="0">
                <a:latin typeface="Times New Roman" panose="02020603050405020304" pitchFamily="18" charset="0"/>
                <a:cs typeface="Times New Roman" panose="02020603050405020304" pitchFamily="18" charset="0"/>
              </a:rPr>
              <a:t>ИСИ п.44</a:t>
            </a:r>
            <a:endParaRPr lang="ru-RU" sz="1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906433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одзаголовок 2"/>
          <p:cNvSpPr txBox="1">
            <a:spLocks/>
          </p:cNvSpPr>
          <p:nvPr/>
        </p:nvSpPr>
        <p:spPr>
          <a:xfrm>
            <a:off x="0" y="9964"/>
            <a:ext cx="9144000" cy="402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1600" b="1" smtClean="0">
                <a:latin typeface="Times New Roman" panose="02020603050405020304" pitchFamily="18" charset="0"/>
                <a:cs typeface="Times New Roman" panose="02020603050405020304" pitchFamily="18" charset="0"/>
              </a:rPr>
              <a:t>Ограждение мест препятствий для движения поездов и мест производства работ на перегонах</a:t>
            </a:r>
            <a:endParaRPr lang="ru-RU" sz="16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38100" y="5162549"/>
            <a:ext cx="9079992" cy="1238251"/>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Руководитель </a:t>
            </a:r>
            <a:r>
              <a:rPr lang="ru-RU" sz="2000" dirty="0">
                <a:latin typeface="Times New Roman" panose="02020603050405020304" pitchFamily="18" charset="0"/>
                <a:cs typeface="Times New Roman" panose="02020603050405020304" pitchFamily="18" charset="0"/>
              </a:rPr>
              <a:t>работ для установки и охраны переносных сигналов, ограждающих место производства работ на </a:t>
            </a:r>
            <a:r>
              <a:rPr lang="ru-RU" sz="2000" dirty="0" smtClean="0">
                <a:latin typeface="Times New Roman" panose="02020603050405020304" pitchFamily="18" charset="0"/>
                <a:cs typeface="Times New Roman" panose="02020603050405020304" pitchFamily="18" charset="0"/>
              </a:rPr>
              <a:t>пути</a:t>
            </a:r>
            <a:r>
              <a:rPr lang="ru-RU" sz="2000" dirty="0">
                <a:latin typeface="Times New Roman" panose="02020603050405020304" pitchFamily="18" charset="0"/>
                <a:cs typeface="Times New Roman" panose="02020603050405020304" pitchFamily="18" charset="0"/>
              </a:rPr>
              <a:t>, предупреждения работающих на </a:t>
            </a:r>
            <a:r>
              <a:rPr lang="ru-RU" sz="2000" dirty="0" smtClean="0">
                <a:latin typeface="Times New Roman" panose="02020603050405020304" pitchFamily="18" charset="0"/>
                <a:cs typeface="Times New Roman" panose="02020603050405020304" pitchFamily="18" charset="0"/>
              </a:rPr>
              <a:t>путях </a:t>
            </a:r>
            <a:r>
              <a:rPr lang="ru-RU" sz="2000" dirty="0">
                <a:latin typeface="Times New Roman" panose="02020603050405020304" pitchFamily="18" charset="0"/>
                <a:cs typeface="Times New Roman" panose="02020603050405020304" pitchFamily="18" charset="0"/>
              </a:rPr>
              <a:t>о приближении </a:t>
            </a:r>
            <a:r>
              <a:rPr lang="ru-RU" sz="2000" dirty="0" smtClean="0">
                <a:latin typeface="Times New Roman" panose="02020603050405020304" pitchFamily="18" charset="0"/>
                <a:cs typeface="Times New Roman" panose="02020603050405020304" pitchFamily="18" charset="0"/>
              </a:rPr>
              <a:t>подвижного </a:t>
            </a:r>
            <a:r>
              <a:rPr lang="ru-RU" sz="2000" dirty="0">
                <a:latin typeface="Times New Roman" panose="02020603050405020304" pitchFamily="18" charset="0"/>
                <a:cs typeface="Times New Roman" panose="02020603050405020304" pitchFamily="18" charset="0"/>
              </a:rPr>
              <a:t>состава назначает работников (далее – </a:t>
            </a:r>
            <a:r>
              <a:rPr lang="ru-RU" sz="2000" b="1" dirty="0">
                <a:solidFill>
                  <a:srgbClr val="C00000"/>
                </a:solidFill>
                <a:latin typeface="Times New Roman" panose="02020603050405020304" pitchFamily="18" charset="0"/>
                <a:cs typeface="Times New Roman" panose="02020603050405020304" pitchFamily="18" charset="0"/>
              </a:rPr>
              <a:t>сигналист</a:t>
            </a:r>
            <a:r>
              <a:rPr lang="ru-RU" sz="2000" dirty="0">
                <a:latin typeface="Times New Roman" panose="02020603050405020304" pitchFamily="18" charset="0"/>
                <a:cs typeface="Times New Roman" panose="02020603050405020304" pitchFamily="18" charset="0"/>
              </a:rPr>
              <a:t>), прошедших проверку знаний в соответствии с требованиями </a:t>
            </a:r>
            <a:r>
              <a:rPr lang="ru-RU" sz="2000" dirty="0" smtClean="0">
                <a:latin typeface="Times New Roman" panose="02020603050405020304" pitchFamily="18" charset="0"/>
                <a:cs typeface="Times New Roman" panose="02020603050405020304" pitchFamily="18" charset="0"/>
              </a:rPr>
              <a:t>ПТЭ.</a:t>
            </a:r>
            <a:endParaRPr lang="ru-RU" sz="2000" dirty="0">
              <a:latin typeface="Times New Roman" panose="02020603050405020304" pitchFamily="18" charset="0"/>
              <a:cs typeface="Times New Roman" panose="02020603050405020304" pitchFamily="18" charset="0"/>
            </a:endParaRPr>
          </a:p>
        </p:txBody>
      </p:sp>
      <p:pic>
        <p:nvPicPr>
          <p:cNvPr id="9220" name="Picture 4" descr="Picture background"/>
          <p:cNvPicPr>
            <a:picLocks noChangeAspect="1" noChangeArrowheads="1"/>
          </p:cNvPicPr>
          <p:nvPr/>
        </p:nvPicPr>
        <p:blipFill rotWithShape="1">
          <a:blip r:embed="rId2">
            <a:extLst>
              <a:ext uri="{28A0092B-C50C-407E-A947-70E740481C1C}">
                <a14:useLocalDpi xmlns:a14="http://schemas.microsoft.com/office/drawing/2010/main" val="0"/>
              </a:ext>
            </a:extLst>
          </a:blip>
          <a:srcRect t="11513" b="-1"/>
          <a:stretch/>
        </p:blipFill>
        <p:spPr bwMode="auto">
          <a:xfrm>
            <a:off x="790575" y="412382"/>
            <a:ext cx="7841538" cy="4629151"/>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8180400" y="6550223"/>
            <a:ext cx="966931" cy="307777"/>
          </a:xfrm>
          <a:prstGeom prst="rect">
            <a:avLst/>
          </a:prstGeom>
          <a:solidFill>
            <a:schemeClr val="bg1"/>
          </a:solidFill>
          <a:ln>
            <a:solidFill>
              <a:schemeClr val="tx1"/>
            </a:solidFill>
          </a:ln>
        </p:spPr>
        <p:txBody>
          <a:bodyPr wrap="none">
            <a:spAutoFit/>
          </a:bodyPr>
          <a:lstStyle/>
          <a:p>
            <a:r>
              <a:rPr lang="ru-RU" sz="1400" b="1" dirty="0" smtClean="0">
                <a:latin typeface="Times New Roman" panose="02020603050405020304" pitchFamily="18" charset="0"/>
                <a:cs typeface="Times New Roman" panose="02020603050405020304" pitchFamily="18" charset="0"/>
              </a:rPr>
              <a:t>ИСИ п.44</a:t>
            </a:r>
            <a:endParaRPr lang="ru-RU" sz="1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329526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одзаголовок 2"/>
          <p:cNvSpPr txBox="1">
            <a:spLocks/>
          </p:cNvSpPr>
          <p:nvPr/>
        </p:nvSpPr>
        <p:spPr>
          <a:xfrm>
            <a:off x="0" y="9964"/>
            <a:ext cx="9144000" cy="402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1600" b="1" smtClean="0">
                <a:latin typeface="Times New Roman" panose="02020603050405020304" pitchFamily="18" charset="0"/>
                <a:cs typeface="Times New Roman" panose="02020603050405020304" pitchFamily="18" charset="0"/>
              </a:rPr>
              <a:t>Ограждение мест препятствий для движения поездов и мест производства работ на перегонах</a:t>
            </a:r>
            <a:endParaRPr lang="ru-RU" sz="16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752974" y="1580006"/>
            <a:ext cx="4207953" cy="4287394"/>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При </a:t>
            </a:r>
            <a:r>
              <a:rPr lang="ru-RU" sz="2000" dirty="0">
                <a:latin typeface="Times New Roman" panose="02020603050405020304" pitchFamily="18" charset="0"/>
                <a:cs typeface="Times New Roman" panose="02020603050405020304" pitchFamily="18" charset="0"/>
              </a:rPr>
              <a:t>производстве работ на </a:t>
            </a:r>
            <a:r>
              <a:rPr lang="ru-RU" sz="2000" dirty="0" smtClean="0">
                <a:latin typeface="Times New Roman" panose="02020603050405020304" pitchFamily="18" charset="0"/>
                <a:cs typeface="Times New Roman" panose="02020603050405020304" pitchFamily="18" charset="0"/>
              </a:rPr>
              <a:t>пути</a:t>
            </a:r>
            <a:r>
              <a:rPr lang="ru-RU" sz="2000" dirty="0">
                <a:latin typeface="Times New Roman" panose="02020603050405020304" pitchFamily="18" charset="0"/>
                <a:cs typeface="Times New Roman" panose="02020603050405020304" pitchFamily="18" charset="0"/>
              </a:rPr>
              <a:t>, а также в местах с ограниченной видимостью сигналов и на участках с интенсивным движением поездов руководитель работ устанавливает связь (телефонную или по радио) с сигналистами. </a:t>
            </a:r>
            <a:endParaRPr lang="ru-RU" sz="2000" dirty="0" smtClean="0">
              <a:latin typeface="Times New Roman" panose="02020603050405020304" pitchFamily="18" charset="0"/>
              <a:cs typeface="Times New Roman" panose="02020603050405020304" pitchFamily="18" charset="0"/>
            </a:endParaRPr>
          </a:p>
          <a:p>
            <a:pPr marL="0" indent="0" algn="just">
              <a:buNone/>
            </a:pP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 </a:t>
            </a:r>
            <a:r>
              <a:rPr lang="ru-RU" sz="2000" b="1" dirty="0" smtClean="0">
                <a:latin typeface="Times New Roman" panose="02020603050405020304" pitchFamily="18" charset="0"/>
                <a:cs typeface="Times New Roman" panose="02020603050405020304" pitchFamily="18" charset="0"/>
              </a:rPr>
              <a:t>Сигналисты </a:t>
            </a:r>
            <a:r>
              <a:rPr lang="ru-RU" sz="2000" b="1" dirty="0">
                <a:latin typeface="Times New Roman" panose="02020603050405020304" pitchFamily="18" charset="0"/>
                <a:cs typeface="Times New Roman" panose="02020603050405020304" pitchFamily="18" charset="0"/>
              </a:rPr>
              <a:t>и руководители работ обеспечиваются носимыми радиостанциями.</a:t>
            </a:r>
          </a:p>
          <a:p>
            <a:pPr marL="0" indent="0" algn="just">
              <a:buNone/>
            </a:pPr>
            <a:r>
              <a:rPr lang="ru-RU" sz="2000" b="1" dirty="0">
                <a:solidFill>
                  <a:srgbClr val="C00000"/>
                </a:solidFill>
                <a:latin typeface="Times New Roman" panose="02020603050405020304" pitchFamily="18" charset="0"/>
                <a:cs typeface="Times New Roman" panose="02020603050405020304" pitchFamily="18" charset="0"/>
              </a:rPr>
              <a:t>Запрещается</a:t>
            </a:r>
            <a:r>
              <a:rPr lang="ru-RU" sz="2000" dirty="0">
                <a:latin typeface="Times New Roman" panose="02020603050405020304" pitchFamily="18" charset="0"/>
                <a:cs typeface="Times New Roman" panose="02020603050405020304" pitchFamily="18" charset="0"/>
              </a:rPr>
              <a:t> производство работ при отсутствии связи между руководителем работ и сигналистами</a:t>
            </a:r>
            <a:r>
              <a:rPr lang="ru-RU" sz="2000" dirty="0" smtClean="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p:txBody>
      </p:sp>
      <p:pic>
        <p:nvPicPr>
          <p:cNvPr id="10244" name="Picture 4" descr="Picture backgrou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486" y="552450"/>
            <a:ext cx="4557713" cy="6076950"/>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8180400" y="6550223"/>
            <a:ext cx="966931" cy="307777"/>
          </a:xfrm>
          <a:prstGeom prst="rect">
            <a:avLst/>
          </a:prstGeom>
          <a:solidFill>
            <a:schemeClr val="bg1"/>
          </a:solidFill>
          <a:ln>
            <a:solidFill>
              <a:schemeClr val="tx1"/>
            </a:solidFill>
          </a:ln>
        </p:spPr>
        <p:txBody>
          <a:bodyPr wrap="none">
            <a:spAutoFit/>
          </a:bodyPr>
          <a:lstStyle/>
          <a:p>
            <a:r>
              <a:rPr lang="ru-RU" sz="1400" b="1" dirty="0" smtClean="0">
                <a:latin typeface="Times New Roman" panose="02020603050405020304" pitchFamily="18" charset="0"/>
                <a:cs typeface="Times New Roman" panose="02020603050405020304" pitchFamily="18" charset="0"/>
              </a:rPr>
              <a:t>ИСИ п.44</a:t>
            </a:r>
            <a:endParaRPr lang="ru-RU" sz="1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53786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5534025"/>
            <a:ext cx="9144000" cy="1257300"/>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a:t>
            </a:r>
            <a:r>
              <a:rPr lang="ru-RU" sz="2000" b="1" dirty="0" smtClean="0">
                <a:solidFill>
                  <a:srgbClr val="002060"/>
                </a:solidFill>
                <a:latin typeface="Times New Roman" panose="02020603050405020304" pitchFamily="18" charset="0"/>
                <a:cs typeface="Times New Roman" panose="02020603050405020304" pitchFamily="18" charset="0"/>
              </a:rPr>
              <a:t>Препятствия </a:t>
            </a:r>
            <a:r>
              <a:rPr lang="ru-RU" sz="2000" b="1" dirty="0">
                <a:solidFill>
                  <a:srgbClr val="002060"/>
                </a:solidFill>
                <a:latin typeface="Times New Roman" panose="02020603050405020304" pitchFamily="18" charset="0"/>
                <a:cs typeface="Times New Roman" panose="02020603050405020304" pitchFamily="18" charset="0"/>
              </a:rPr>
              <a:t>на перегоне </a:t>
            </a:r>
            <a:r>
              <a:rPr lang="ru-RU" sz="2000" b="1" dirty="0">
                <a:solidFill>
                  <a:srgbClr val="C00000"/>
                </a:solidFill>
                <a:latin typeface="Times New Roman" panose="02020603050405020304" pitchFamily="18" charset="0"/>
                <a:cs typeface="Times New Roman" panose="02020603050405020304" pitchFamily="18" charset="0"/>
              </a:rPr>
              <a:t>ограждаются с обеих сторон </a:t>
            </a:r>
            <a:r>
              <a:rPr lang="ru-RU" sz="2000" dirty="0">
                <a:latin typeface="Times New Roman" panose="02020603050405020304" pitchFamily="18" charset="0"/>
                <a:cs typeface="Times New Roman" panose="02020603050405020304" pitchFamily="18" charset="0"/>
              </a:rPr>
              <a:t>на </a:t>
            </a:r>
            <a:r>
              <a:rPr lang="ru-RU" sz="2000" dirty="0" smtClean="0">
                <a:latin typeface="Times New Roman" panose="02020603050405020304" pitchFamily="18" charset="0"/>
                <a:cs typeface="Times New Roman" panose="02020603050405020304" pitchFamily="18" charset="0"/>
              </a:rPr>
              <a:t>путях </a:t>
            </a:r>
            <a:r>
              <a:rPr lang="ru-RU" sz="2000" dirty="0">
                <a:latin typeface="Times New Roman" panose="02020603050405020304" pitchFamily="18" charset="0"/>
                <a:cs typeface="Times New Roman" panose="02020603050405020304" pitchFamily="18" charset="0"/>
              </a:rPr>
              <a:t>общего пользования на расстоянии </a:t>
            </a:r>
            <a:r>
              <a:rPr lang="ru-RU" sz="2000" b="1" dirty="0">
                <a:solidFill>
                  <a:srgbClr val="C00000"/>
                </a:solidFill>
                <a:latin typeface="Times New Roman" panose="02020603050405020304" pitchFamily="18" charset="0"/>
                <a:cs typeface="Times New Roman" panose="02020603050405020304" pitchFamily="18" charset="0"/>
              </a:rPr>
              <a:t>не менее 50 м</a:t>
            </a:r>
            <a:r>
              <a:rPr lang="ru-RU" sz="2000" dirty="0">
                <a:latin typeface="Times New Roman" panose="02020603050405020304" pitchFamily="18" charset="0"/>
                <a:cs typeface="Times New Roman" panose="02020603050405020304" pitchFamily="18" charset="0"/>
              </a:rPr>
              <a:t>, а на </a:t>
            </a:r>
            <a:r>
              <a:rPr lang="ru-RU" sz="2000" dirty="0" smtClean="0">
                <a:latin typeface="Times New Roman" panose="02020603050405020304" pitchFamily="18" charset="0"/>
                <a:cs typeface="Times New Roman" panose="02020603050405020304" pitchFamily="18" charset="0"/>
              </a:rPr>
              <a:t>путях </a:t>
            </a:r>
            <a:r>
              <a:rPr lang="ru-RU" sz="2000" dirty="0">
                <a:latin typeface="Times New Roman" panose="02020603050405020304" pitchFamily="18" charset="0"/>
                <a:cs typeface="Times New Roman" panose="02020603050405020304" pitchFamily="18" charset="0"/>
              </a:rPr>
              <a:t>необщего пользования – </a:t>
            </a:r>
            <a:r>
              <a:rPr lang="ru-RU" sz="2000" b="1" dirty="0">
                <a:solidFill>
                  <a:srgbClr val="7030A0"/>
                </a:solidFill>
                <a:latin typeface="Times New Roman" panose="02020603050405020304" pitchFamily="18" charset="0"/>
                <a:cs typeface="Times New Roman" panose="02020603050405020304" pitchFamily="18" charset="0"/>
              </a:rPr>
              <a:t>не менее 15 м </a:t>
            </a:r>
            <a:r>
              <a:rPr lang="ru-RU" sz="2000" dirty="0">
                <a:latin typeface="Times New Roman" panose="02020603050405020304" pitchFamily="18" charset="0"/>
                <a:cs typeface="Times New Roman" panose="02020603050405020304" pitchFamily="18" charset="0"/>
              </a:rPr>
              <a:t>от границ ограждаемого участка </a:t>
            </a:r>
            <a:r>
              <a:rPr lang="ru-RU" sz="2000" b="1" dirty="0">
                <a:solidFill>
                  <a:srgbClr val="C00000"/>
                </a:solidFill>
                <a:latin typeface="Times New Roman" panose="02020603050405020304" pitchFamily="18" charset="0"/>
                <a:cs typeface="Times New Roman" panose="02020603050405020304" pitchFamily="18" charset="0"/>
              </a:rPr>
              <a:t>переносными красными сигналами. </a:t>
            </a:r>
          </a:p>
        </p:txBody>
      </p:sp>
      <p:sp>
        <p:nvSpPr>
          <p:cNvPr id="7" name="AutoShape 8" descr="Picture background"/>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8" name="Рисунок 7"/>
          <p:cNvPicPr>
            <a:picLocks noChangeAspect="1"/>
          </p:cNvPicPr>
          <p:nvPr/>
        </p:nvPicPr>
        <p:blipFill>
          <a:blip r:embed="rId2"/>
          <a:stretch>
            <a:fillRect/>
          </a:stretch>
        </p:blipFill>
        <p:spPr>
          <a:xfrm>
            <a:off x="294021" y="473649"/>
            <a:ext cx="8555958" cy="4812726"/>
          </a:xfrm>
          <a:prstGeom prst="rect">
            <a:avLst/>
          </a:prstGeom>
        </p:spPr>
      </p:pic>
      <p:sp>
        <p:nvSpPr>
          <p:cNvPr id="11" name="Прямоугольник 10"/>
          <p:cNvSpPr/>
          <p:nvPr/>
        </p:nvSpPr>
        <p:spPr>
          <a:xfrm>
            <a:off x="8180400" y="6550223"/>
            <a:ext cx="966931" cy="307777"/>
          </a:xfrm>
          <a:prstGeom prst="rect">
            <a:avLst/>
          </a:prstGeom>
          <a:solidFill>
            <a:schemeClr val="bg1"/>
          </a:solidFill>
          <a:ln>
            <a:solidFill>
              <a:schemeClr val="tx1"/>
            </a:solidFill>
          </a:ln>
        </p:spPr>
        <p:txBody>
          <a:bodyPr wrap="none">
            <a:spAutoFit/>
          </a:bodyPr>
          <a:lstStyle/>
          <a:p>
            <a:r>
              <a:rPr lang="ru-RU" sz="1400" b="1" dirty="0" smtClean="0">
                <a:latin typeface="Times New Roman" panose="02020603050405020304" pitchFamily="18" charset="0"/>
                <a:cs typeface="Times New Roman" panose="02020603050405020304" pitchFamily="18" charset="0"/>
              </a:rPr>
              <a:t>ИСИ п.44</a:t>
            </a:r>
            <a:endParaRPr lang="ru-RU" sz="1400" b="1" dirty="0">
              <a:latin typeface="Times New Roman" panose="02020603050405020304" pitchFamily="18" charset="0"/>
              <a:cs typeface="Times New Roman" panose="02020603050405020304" pitchFamily="18" charset="0"/>
            </a:endParaRPr>
          </a:p>
        </p:txBody>
      </p:sp>
      <p:sp>
        <p:nvSpPr>
          <p:cNvPr id="9" name="Подзаголовок 2"/>
          <p:cNvSpPr txBox="1">
            <a:spLocks/>
          </p:cNvSpPr>
          <p:nvPr/>
        </p:nvSpPr>
        <p:spPr>
          <a:xfrm>
            <a:off x="0" y="19108"/>
            <a:ext cx="9144000" cy="402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1600" b="1" smtClean="0">
                <a:latin typeface="Times New Roman" panose="02020603050405020304" pitchFamily="18" charset="0"/>
                <a:cs typeface="Times New Roman" panose="02020603050405020304" pitchFamily="18" charset="0"/>
              </a:rPr>
              <a:t>Ограждение мест препятствий для движения поездов и мест производства работ на перегонах</a:t>
            </a:r>
            <a:endParaRPr lang="ru-RU" sz="1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698554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tudfile.net/html/2706/994/html_1wXvuTC0oN.DUN0/img-22qd8V.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9939"/>
          <a:stretch/>
        </p:blipFill>
        <p:spPr bwMode="auto">
          <a:xfrm>
            <a:off x="2029873" y="489868"/>
            <a:ext cx="1516013" cy="316835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studfile.net/html/2706/994/html_ktsOdNcZyi.4M2g/img-1Ut8pv.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03617" y="489869"/>
            <a:ext cx="1476375" cy="3175527"/>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present5.com/presentation/-30987719_52751414/image-4.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59180" t="21000" r="16670" b="16001"/>
          <a:stretch/>
        </p:blipFill>
        <p:spPr bwMode="auto">
          <a:xfrm>
            <a:off x="215909" y="489868"/>
            <a:ext cx="1656185" cy="3175528"/>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s://present5.com/presentation/-30987719_52751414/image-2.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7149" t="20748" r="57652" b="17653"/>
          <a:stretch/>
        </p:blipFill>
        <p:spPr bwMode="auto">
          <a:xfrm>
            <a:off x="3662898" y="489868"/>
            <a:ext cx="1728192" cy="317552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ttps://present5.com/presentation/-30987719_52751414/image-2.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54904" t="22867" r="16674" b="16456"/>
          <a:stretch/>
        </p:blipFill>
        <p:spPr bwMode="auto">
          <a:xfrm>
            <a:off x="5568696" y="489868"/>
            <a:ext cx="1949209" cy="3168351"/>
          </a:xfrm>
          <a:prstGeom prst="rect">
            <a:avLst/>
          </a:prstGeom>
          <a:noFill/>
          <a:extLst>
            <a:ext uri="{909E8E84-426E-40DD-AFC4-6F175D3DCCD1}">
              <a14:hiddenFill xmlns:a14="http://schemas.microsoft.com/office/drawing/2010/main">
                <a:solidFill>
                  <a:srgbClr val="FFFFFF"/>
                </a:solidFill>
              </a14:hiddenFill>
            </a:ext>
          </a:extLst>
        </p:spPr>
      </p:pic>
      <p:sp>
        <p:nvSpPr>
          <p:cNvPr id="9" name="Подзаголовок 2"/>
          <p:cNvSpPr txBox="1">
            <a:spLocks/>
          </p:cNvSpPr>
          <p:nvPr/>
        </p:nvSpPr>
        <p:spPr>
          <a:xfrm>
            <a:off x="0" y="9964"/>
            <a:ext cx="9144000" cy="402418"/>
          </a:xfrm>
          <a:prstGeom prst="rect">
            <a:avLst/>
          </a:prstGeom>
          <a:solidFill>
            <a:schemeClr val="accent6">
              <a:lumMod val="20000"/>
              <a:lumOff val="80000"/>
            </a:schemeClr>
          </a:solidFill>
          <a:ln>
            <a:solidFill>
              <a:schemeClr val="accent6">
                <a:lumMod val="50000"/>
              </a:schemeClr>
            </a:solidFill>
          </a:ln>
          <a:effectLst>
            <a:outerShdw blurRad="152400" dist="317500" dir="5400000" sx="90000" sy="-19000" rotWithShape="0">
              <a:prstClr val="black">
                <a:alpha val="15000"/>
              </a:prstClr>
            </a:outerShdw>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1600" b="1" dirty="0" smtClean="0">
                <a:latin typeface="Times New Roman" panose="02020603050405020304" pitchFamily="18" charset="0"/>
                <a:cs typeface="Times New Roman" panose="02020603050405020304" pitchFamily="18" charset="0"/>
              </a:rPr>
              <a:t>Ограждение мест препятствий для движения поездов и мест производства работ на перегонах</a:t>
            </a:r>
            <a:endParaRPr lang="ru-RU" sz="1600" b="1" dirty="0">
              <a:latin typeface="Times New Roman" panose="02020603050405020304" pitchFamily="18" charset="0"/>
              <a:cs typeface="Times New Roman" panose="02020603050405020304" pitchFamily="18" charset="0"/>
            </a:endParaRPr>
          </a:p>
        </p:txBody>
      </p:sp>
      <p:sp>
        <p:nvSpPr>
          <p:cNvPr id="12" name="Прямоугольник 11"/>
          <p:cNvSpPr/>
          <p:nvPr/>
        </p:nvSpPr>
        <p:spPr>
          <a:xfrm>
            <a:off x="4572" y="3995678"/>
            <a:ext cx="9075420" cy="2862322"/>
          </a:xfrm>
          <a:prstGeom prst="rect">
            <a:avLst/>
          </a:prstGeom>
        </p:spPr>
        <p:txBody>
          <a:bodyPr wrap="square">
            <a:spAutoFit/>
          </a:bodyPr>
          <a:lstStyle/>
          <a:p>
            <a:pPr marL="457200" indent="-457200" algn="just">
              <a:buAutoNum type="arabicPeriod"/>
            </a:pPr>
            <a:r>
              <a:rPr lang="ru-RU" dirty="0">
                <a:latin typeface="Times New Roman" panose="02020603050405020304" pitchFamily="18" charset="0"/>
                <a:cs typeface="Times New Roman" panose="02020603050405020304" pitchFamily="18" charset="0"/>
              </a:rPr>
              <a:t>Схемы ограждения на железнодорожных путях общего пользования, однопутном участке, на одном из железнодорожных путей или на обоих железнодорожных путях двухпутного участка, на перегоне вблизи железнодорожной станции, на железнодорожных путях необщего пользования. </a:t>
            </a:r>
            <a:endParaRPr lang="ru-RU" dirty="0" smtClean="0">
              <a:latin typeface="Times New Roman" panose="02020603050405020304" pitchFamily="18" charset="0"/>
              <a:cs typeface="Times New Roman" panose="02020603050405020304" pitchFamily="18" charset="0"/>
            </a:endParaRPr>
          </a:p>
          <a:p>
            <a:pPr marL="457200" indent="-457200" algn="just">
              <a:buAutoNum type="arabicPeriod"/>
            </a:pPr>
            <a:r>
              <a:rPr lang="ru-RU" dirty="0" smtClean="0">
                <a:latin typeface="Times New Roman" panose="02020603050405020304" pitchFamily="18" charset="0"/>
                <a:cs typeface="Times New Roman" panose="02020603050405020304" pitchFamily="18" charset="0"/>
              </a:rPr>
              <a:t>Действия </a:t>
            </a:r>
            <a:r>
              <a:rPr lang="ru-RU" dirty="0">
                <a:latin typeface="Times New Roman" panose="02020603050405020304" pitchFamily="18" charset="0"/>
                <a:cs typeface="Times New Roman" panose="02020603050405020304" pitchFamily="18" charset="0"/>
              </a:rPr>
              <a:t>при внезапном возникновении препятствия на перегоне</a:t>
            </a:r>
            <a:r>
              <a:rPr lang="ru-RU" dirty="0" smtClean="0">
                <a:latin typeface="Times New Roman" panose="02020603050405020304" pitchFamily="18" charset="0"/>
                <a:cs typeface="Times New Roman" panose="02020603050405020304" pitchFamily="18" charset="0"/>
              </a:rPr>
              <a:t>.</a:t>
            </a:r>
          </a:p>
          <a:p>
            <a:pPr marL="457200" indent="-457200" algn="just">
              <a:buAutoNum type="arabicPeriod"/>
            </a:pPr>
            <a:r>
              <a:rPr lang="ru-RU" dirty="0" smtClean="0">
                <a:latin typeface="Times New Roman" panose="02020603050405020304" pitchFamily="18" charset="0"/>
                <a:cs typeface="Times New Roman" panose="02020603050405020304" pitchFamily="18" charset="0"/>
              </a:rPr>
              <a:t>Требования </a:t>
            </a:r>
            <a:r>
              <a:rPr lang="ru-RU" dirty="0">
                <a:latin typeface="Times New Roman" panose="02020603050405020304" pitchFamily="18" charset="0"/>
                <a:cs typeface="Times New Roman" panose="02020603050405020304" pitchFamily="18" charset="0"/>
              </a:rPr>
              <a:t>к одежде сигналистов, охраняющих петарды и переносные сигналы. </a:t>
            </a:r>
            <a:endParaRPr lang="ru-RU" dirty="0" smtClean="0">
              <a:latin typeface="Times New Roman" panose="02020603050405020304" pitchFamily="18" charset="0"/>
              <a:cs typeface="Times New Roman" panose="02020603050405020304" pitchFamily="18" charset="0"/>
            </a:endParaRPr>
          </a:p>
          <a:p>
            <a:pPr marL="457200" indent="-457200" algn="just">
              <a:buAutoNum type="arabicPeriod"/>
            </a:pPr>
            <a:r>
              <a:rPr lang="ru-RU" dirty="0" smtClean="0">
                <a:latin typeface="Times New Roman" panose="02020603050405020304" pitchFamily="18" charset="0"/>
                <a:cs typeface="Times New Roman" panose="02020603050405020304" pitchFamily="18" charset="0"/>
              </a:rPr>
              <a:t>Порядок </a:t>
            </a:r>
            <a:r>
              <a:rPr lang="ru-RU" dirty="0">
                <a:latin typeface="Times New Roman" panose="02020603050405020304" pitchFamily="18" charset="0"/>
                <a:cs typeface="Times New Roman" panose="02020603050405020304" pitchFamily="18" charset="0"/>
              </a:rPr>
              <a:t>ограждения мест, через которые поезда могут проходить только с проводником; мест сплетения железнодорожных путей. </a:t>
            </a:r>
            <a:endParaRPr lang="ru-RU" dirty="0" smtClean="0">
              <a:latin typeface="Times New Roman" panose="02020603050405020304" pitchFamily="18" charset="0"/>
              <a:cs typeface="Times New Roman" panose="02020603050405020304" pitchFamily="18" charset="0"/>
            </a:endParaRPr>
          </a:p>
          <a:p>
            <a:pPr marL="457200" indent="-457200" algn="just">
              <a:buAutoNum type="arabicPeriod"/>
            </a:pPr>
            <a:r>
              <a:rPr lang="ru-RU" dirty="0" smtClean="0">
                <a:latin typeface="Times New Roman" panose="02020603050405020304" pitchFamily="18" charset="0"/>
                <a:cs typeface="Times New Roman" panose="02020603050405020304" pitchFamily="18" charset="0"/>
              </a:rPr>
              <a:t>Порядок </a:t>
            </a:r>
            <a:r>
              <a:rPr lang="ru-RU" dirty="0">
                <a:latin typeface="Times New Roman" panose="02020603050405020304" pitchFamily="18" charset="0"/>
                <a:cs typeface="Times New Roman" panose="02020603050405020304" pitchFamily="18" charset="0"/>
              </a:rPr>
              <a:t>ограждения мест производства работ на железнодорожном пути переносным сигнальным знаком “С”- подача свистка. </a:t>
            </a:r>
          </a:p>
        </p:txBody>
      </p:sp>
      <p:sp>
        <p:nvSpPr>
          <p:cNvPr id="13" name="Объект 2"/>
          <p:cNvSpPr txBox="1">
            <a:spLocks/>
          </p:cNvSpPr>
          <p:nvPr/>
        </p:nvSpPr>
        <p:spPr>
          <a:xfrm>
            <a:off x="215909" y="3488817"/>
            <a:ext cx="8864083" cy="493775"/>
          </a:xfrm>
          <a:prstGeom prst="rect">
            <a:avLst/>
          </a:prstGeom>
          <a:solidFill>
            <a:schemeClr val="accent6">
              <a:lumMod val="20000"/>
              <a:lumOff val="80000"/>
            </a:schemeClr>
          </a:solidFill>
          <a:ln>
            <a:solidFill>
              <a:schemeClr val="accent6">
                <a:lumMod val="50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ru-RU" sz="1800" b="1" dirty="0">
                <a:solidFill>
                  <a:srgbClr val="C00000"/>
                </a:solidFill>
                <a:latin typeface="Times New Roman" panose="02020603050405020304" pitchFamily="18" charset="0"/>
                <a:cs typeface="Times New Roman" panose="02020603050405020304" pitchFamily="18" charset="0"/>
              </a:rPr>
              <a:t>ИСИ Раздел IV. </a:t>
            </a:r>
            <a:r>
              <a:rPr lang="ru-RU" sz="1800" b="1" dirty="0" smtClean="0">
                <a:latin typeface="Times New Roman" panose="02020603050405020304" pitchFamily="18" charset="0"/>
                <a:cs typeface="Times New Roman" panose="02020603050405020304" pitchFamily="18" charset="0"/>
              </a:rPr>
              <a:t>п. 40-49 Сигналы </a:t>
            </a:r>
            <a:r>
              <a:rPr lang="ru-RU" sz="1800" b="1" dirty="0">
                <a:latin typeface="Times New Roman" panose="02020603050405020304" pitchFamily="18" charset="0"/>
                <a:cs typeface="Times New Roman" panose="02020603050405020304" pitchFamily="18" charset="0"/>
              </a:rPr>
              <a:t>ограждения на железнодорожном транспорте</a:t>
            </a:r>
          </a:p>
        </p:txBody>
      </p:sp>
    </p:spTree>
    <p:extLst>
      <p:ext uri="{BB962C8B-B14F-4D97-AF65-F5344CB8AC3E}">
        <p14:creationId xmlns:p14="http://schemas.microsoft.com/office/powerpoint/2010/main" val="42609762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951" y="4580422"/>
            <a:ext cx="9144000" cy="2125178"/>
          </a:xfrm>
        </p:spPr>
        <p:txBody>
          <a:bodyPr>
            <a:normAutofit lnSpcReduction="10000"/>
          </a:bodyPr>
          <a:lstStyle/>
          <a:p>
            <a:pPr marL="0" indent="0" algn="just">
              <a:buNone/>
            </a:pPr>
            <a:r>
              <a:rPr lang="ru-RU" sz="2000" dirty="0" smtClean="0">
                <a:latin typeface="Times New Roman" panose="02020603050405020304" pitchFamily="18" charset="0"/>
                <a:cs typeface="Times New Roman" panose="02020603050405020304" pitchFamily="18" charset="0"/>
              </a:rPr>
              <a:t>      На путях </a:t>
            </a:r>
            <a:r>
              <a:rPr lang="ru-RU" sz="2000" dirty="0">
                <a:latin typeface="Times New Roman" panose="02020603050405020304" pitchFamily="18" charset="0"/>
                <a:cs typeface="Times New Roman" panose="02020603050405020304" pitchFamily="18" charset="0"/>
              </a:rPr>
              <a:t>общего пользования от этих сигналов </a:t>
            </a:r>
            <a:r>
              <a:rPr lang="ru-RU" sz="2000" b="1" dirty="0">
                <a:latin typeface="Times New Roman" panose="02020603050405020304" pitchFamily="18" charset="0"/>
                <a:cs typeface="Times New Roman" panose="02020603050405020304" pitchFamily="18" charset="0"/>
              </a:rPr>
              <a:t>на расстоянии Б</a:t>
            </a:r>
            <a:r>
              <a:rPr lang="ru-RU" sz="2000" dirty="0">
                <a:latin typeface="Times New Roman" panose="02020603050405020304" pitchFamily="18" charset="0"/>
                <a:cs typeface="Times New Roman" panose="02020603050405020304" pitchFamily="18" charset="0"/>
              </a:rPr>
              <a:t>, указанном в графе 4 таблицы 1, укладывается по три петарды и на расстоянии не менее 200 м от ближней к месту работ петарды, в направлении от места работ, а на </a:t>
            </a:r>
            <a:r>
              <a:rPr lang="ru-RU" sz="2000" dirty="0" smtClean="0">
                <a:latin typeface="Times New Roman" panose="02020603050405020304" pitchFamily="18" charset="0"/>
                <a:cs typeface="Times New Roman" panose="02020603050405020304" pitchFamily="18" charset="0"/>
              </a:rPr>
              <a:t>путях </a:t>
            </a:r>
            <a:r>
              <a:rPr lang="ru-RU" sz="2000" dirty="0">
                <a:latin typeface="Times New Roman" panose="02020603050405020304" pitchFamily="18" charset="0"/>
                <a:cs typeface="Times New Roman" panose="02020603050405020304" pitchFamily="18" charset="0"/>
              </a:rPr>
              <a:t>необщего пользования </a:t>
            </a:r>
            <a:r>
              <a:rPr lang="ru-RU" sz="2000" b="1" dirty="0">
                <a:latin typeface="Times New Roman" panose="02020603050405020304" pitchFamily="18" charset="0"/>
                <a:cs typeface="Times New Roman" panose="02020603050405020304" pitchFamily="18" charset="0"/>
              </a:rPr>
              <a:t>на расстоянии «Т» </a:t>
            </a:r>
            <a:r>
              <a:rPr lang="ru-RU" sz="2000" dirty="0">
                <a:latin typeface="Times New Roman" panose="02020603050405020304" pitchFamily="18" charset="0"/>
                <a:cs typeface="Times New Roman" panose="02020603050405020304" pitchFamily="18" charset="0"/>
              </a:rPr>
              <a:t>устанавливаются переносные сигналы уменьшения скорости. </a:t>
            </a:r>
            <a:endParaRPr lang="ru-RU" sz="2000" dirty="0" smtClean="0">
              <a:latin typeface="Times New Roman" panose="02020603050405020304" pitchFamily="18" charset="0"/>
              <a:cs typeface="Times New Roman" panose="02020603050405020304" pitchFamily="18" charset="0"/>
            </a:endParaRPr>
          </a:p>
          <a:p>
            <a:pPr marL="0" indent="0" algn="just">
              <a:buNone/>
            </a:pPr>
            <a:r>
              <a:rPr lang="ru-RU" sz="2000" dirty="0" smtClean="0">
                <a:latin typeface="Times New Roman" panose="02020603050405020304" pitchFamily="18" charset="0"/>
                <a:cs typeface="Times New Roman" panose="02020603050405020304" pitchFamily="18" charset="0"/>
              </a:rPr>
              <a:t>    Данные </a:t>
            </a:r>
            <a:r>
              <a:rPr lang="ru-RU" sz="2000" dirty="0">
                <a:latin typeface="Times New Roman" panose="02020603050405020304" pitchFamily="18" charset="0"/>
                <a:cs typeface="Times New Roman" panose="02020603050405020304" pitchFamily="18" charset="0"/>
              </a:rPr>
              <a:t>сигнальные знаки </a:t>
            </a:r>
            <a:r>
              <a:rPr lang="ru-RU" sz="2000" b="1" dirty="0">
                <a:latin typeface="Times New Roman" panose="02020603050405020304" pitchFamily="18" charset="0"/>
                <a:cs typeface="Times New Roman" panose="02020603050405020304" pitchFamily="18" charset="0"/>
              </a:rPr>
              <a:t>дополняются </a:t>
            </a:r>
            <a:r>
              <a:rPr lang="ru-RU" sz="2000" b="1" dirty="0">
                <a:solidFill>
                  <a:srgbClr val="C00000"/>
                </a:solidFill>
                <a:latin typeface="Times New Roman" panose="02020603050405020304" pitchFamily="18" charset="0"/>
                <a:cs typeface="Times New Roman" panose="02020603050405020304" pitchFamily="18" charset="0"/>
              </a:rPr>
              <a:t>предупредительным сигнальным знаком «С» о подаче </a:t>
            </a:r>
            <a:r>
              <a:rPr lang="ru-RU" sz="2000" b="1" dirty="0" smtClean="0">
                <a:solidFill>
                  <a:srgbClr val="C00000"/>
                </a:solidFill>
                <a:latin typeface="Times New Roman" panose="02020603050405020304" pitchFamily="18" charset="0"/>
                <a:cs typeface="Times New Roman" panose="02020603050405020304" pitchFamily="18" charset="0"/>
              </a:rPr>
              <a:t>свистка.</a:t>
            </a:r>
          </a:p>
        </p:txBody>
      </p:sp>
      <p:pic>
        <p:nvPicPr>
          <p:cNvPr id="6" name="Рисунок 5"/>
          <p:cNvPicPr>
            <a:picLocks noChangeAspect="1"/>
          </p:cNvPicPr>
          <p:nvPr/>
        </p:nvPicPr>
        <p:blipFill rotWithShape="1">
          <a:blip r:embed="rId2"/>
          <a:srcRect r="2568" b="6353"/>
          <a:stretch/>
        </p:blipFill>
        <p:spPr>
          <a:xfrm>
            <a:off x="64051" y="492720"/>
            <a:ext cx="9015898" cy="3923832"/>
          </a:xfrm>
          <a:prstGeom prst="rect">
            <a:avLst/>
          </a:prstGeom>
        </p:spPr>
      </p:pic>
      <p:pic>
        <p:nvPicPr>
          <p:cNvPr id="18434" name="Picture 2" descr="Picture background"/>
          <p:cNvPicPr>
            <a:picLocks noChangeAspect="1" noChangeArrowheads="1"/>
          </p:cNvPicPr>
          <p:nvPr/>
        </p:nvPicPr>
        <p:blipFill rotWithShape="1">
          <a:blip r:embed="rId3">
            <a:extLst>
              <a:ext uri="{28A0092B-C50C-407E-A947-70E740481C1C}">
                <a14:useLocalDpi xmlns:a14="http://schemas.microsoft.com/office/drawing/2010/main" val="0"/>
              </a:ext>
            </a:extLst>
          </a:blip>
          <a:srcRect b="12802"/>
          <a:stretch/>
        </p:blipFill>
        <p:spPr bwMode="auto">
          <a:xfrm>
            <a:off x="3242793" y="2454636"/>
            <a:ext cx="2999257" cy="1954571"/>
          </a:xfrm>
          <a:prstGeom prst="rect">
            <a:avLst/>
          </a:prstGeom>
          <a:noFill/>
          <a:extLst>
            <a:ext uri="{909E8E84-426E-40DD-AFC4-6F175D3DCCD1}">
              <a14:hiddenFill xmlns:a14="http://schemas.microsoft.com/office/drawing/2010/main">
                <a:solidFill>
                  <a:srgbClr val="FFFFFF"/>
                </a:solidFill>
              </a14:hiddenFill>
            </a:ext>
          </a:extLst>
        </p:spPr>
      </p:pic>
      <p:cxnSp>
        <p:nvCxnSpPr>
          <p:cNvPr id="7" name="Прямая соединительная линия 6"/>
          <p:cNvCxnSpPr/>
          <p:nvPr/>
        </p:nvCxnSpPr>
        <p:spPr>
          <a:xfrm flipV="1">
            <a:off x="6286500" y="723900"/>
            <a:ext cx="2162175" cy="9525"/>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9" name="Прямоугольник 8"/>
          <p:cNvSpPr/>
          <p:nvPr/>
        </p:nvSpPr>
        <p:spPr>
          <a:xfrm>
            <a:off x="8180400" y="6550223"/>
            <a:ext cx="966931" cy="307777"/>
          </a:xfrm>
          <a:prstGeom prst="rect">
            <a:avLst/>
          </a:prstGeom>
          <a:solidFill>
            <a:schemeClr val="bg1"/>
          </a:solidFill>
          <a:ln>
            <a:solidFill>
              <a:schemeClr val="tx1"/>
            </a:solidFill>
          </a:ln>
        </p:spPr>
        <p:txBody>
          <a:bodyPr wrap="none">
            <a:spAutoFit/>
          </a:bodyPr>
          <a:lstStyle/>
          <a:p>
            <a:r>
              <a:rPr lang="ru-RU" sz="1400" b="1" dirty="0" smtClean="0">
                <a:latin typeface="Times New Roman" panose="02020603050405020304" pitchFamily="18" charset="0"/>
                <a:cs typeface="Times New Roman" panose="02020603050405020304" pitchFamily="18" charset="0"/>
              </a:rPr>
              <a:t>ИСИ п.44</a:t>
            </a:r>
            <a:endParaRPr lang="ru-RU" sz="1400" b="1" dirty="0">
              <a:latin typeface="Times New Roman" panose="02020603050405020304" pitchFamily="18" charset="0"/>
              <a:cs typeface="Times New Roman" panose="02020603050405020304" pitchFamily="18" charset="0"/>
            </a:endParaRPr>
          </a:p>
        </p:txBody>
      </p:sp>
      <p:sp>
        <p:nvSpPr>
          <p:cNvPr id="8" name="Подзаголовок 2"/>
          <p:cNvSpPr txBox="1">
            <a:spLocks/>
          </p:cNvSpPr>
          <p:nvPr/>
        </p:nvSpPr>
        <p:spPr>
          <a:xfrm>
            <a:off x="0" y="9964"/>
            <a:ext cx="9144000" cy="402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1600" b="1" smtClean="0">
                <a:latin typeface="Times New Roman" panose="02020603050405020304" pitchFamily="18" charset="0"/>
                <a:cs typeface="Times New Roman" panose="02020603050405020304" pitchFamily="18" charset="0"/>
              </a:rPr>
              <a:t>Ограждение мест препятствий для движения поездов и мест производства работ на перегонах</a:t>
            </a:r>
            <a:endParaRPr lang="ru-RU" sz="1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904609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175" y="4500628"/>
            <a:ext cx="9144000" cy="895319"/>
          </a:xfrm>
        </p:spPr>
        <p:txBody>
          <a:bodyPr>
            <a:normAutofit/>
          </a:bodyPr>
          <a:lstStyle/>
          <a:p>
            <a:pPr marL="0" indent="0" algn="just">
              <a:buNone/>
            </a:pPr>
            <a:r>
              <a:rPr lang="ru-RU" sz="2000" dirty="0">
                <a:latin typeface="Times New Roman" panose="02020603050405020304" pitchFamily="18" charset="0"/>
                <a:cs typeface="Times New Roman" panose="02020603050405020304" pitchFamily="18" charset="0"/>
              </a:rPr>
              <a:t>Схемы ограждения препятствий и мест производства работ на </a:t>
            </a:r>
            <a:r>
              <a:rPr lang="ru-RU" sz="2000" dirty="0" smtClean="0">
                <a:latin typeface="Times New Roman" panose="02020603050405020304" pitchFamily="18" charset="0"/>
                <a:cs typeface="Times New Roman" panose="02020603050405020304" pitchFamily="18" charset="0"/>
              </a:rPr>
              <a:t>путях </a:t>
            </a:r>
            <a:r>
              <a:rPr lang="ru-RU" sz="2000" dirty="0">
                <a:latin typeface="Times New Roman" panose="02020603050405020304" pitchFamily="18" charset="0"/>
                <a:cs typeface="Times New Roman" panose="02020603050405020304" pitchFamily="18" charset="0"/>
              </a:rPr>
              <a:t>общего пользования </a:t>
            </a:r>
            <a:r>
              <a:rPr lang="ru-RU" sz="2000" b="1" dirty="0">
                <a:solidFill>
                  <a:srgbClr val="C00000"/>
                </a:solidFill>
                <a:latin typeface="Times New Roman" panose="02020603050405020304" pitchFamily="18" charset="0"/>
                <a:cs typeface="Times New Roman" panose="02020603050405020304" pitchFamily="18" charset="0"/>
              </a:rPr>
              <a:t>на однопутном </a:t>
            </a:r>
            <a:r>
              <a:rPr lang="ru-RU" sz="2000" b="1" dirty="0" smtClean="0">
                <a:solidFill>
                  <a:srgbClr val="C00000"/>
                </a:solidFill>
                <a:latin typeface="Times New Roman" panose="02020603050405020304" pitchFamily="18" charset="0"/>
                <a:cs typeface="Times New Roman" panose="02020603050405020304" pitchFamily="18" charset="0"/>
              </a:rPr>
              <a:t>участке. </a:t>
            </a:r>
            <a:endParaRPr lang="ru-RU" sz="2000" b="1" dirty="0">
              <a:solidFill>
                <a:srgbClr val="C00000"/>
              </a:solidFill>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180400" y="6550223"/>
            <a:ext cx="966931" cy="307777"/>
          </a:xfrm>
          <a:prstGeom prst="rect">
            <a:avLst/>
          </a:prstGeom>
          <a:solidFill>
            <a:schemeClr val="bg1"/>
          </a:solidFill>
          <a:ln>
            <a:solidFill>
              <a:schemeClr val="tx1"/>
            </a:solidFill>
          </a:ln>
        </p:spPr>
        <p:txBody>
          <a:bodyPr wrap="none">
            <a:spAutoFit/>
          </a:bodyPr>
          <a:lstStyle/>
          <a:p>
            <a:r>
              <a:rPr lang="ru-RU" sz="1400" b="1" dirty="0" smtClean="0">
                <a:latin typeface="Times New Roman" panose="02020603050405020304" pitchFamily="18" charset="0"/>
                <a:cs typeface="Times New Roman" panose="02020603050405020304" pitchFamily="18" charset="0"/>
              </a:rPr>
              <a:t>ИСИ п.44</a:t>
            </a:r>
            <a:endParaRPr lang="ru-RU" sz="1400" b="1" dirty="0">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rotWithShape="1">
          <a:blip r:embed="rId2"/>
          <a:srcRect l="5843"/>
          <a:stretch/>
        </p:blipFill>
        <p:spPr>
          <a:xfrm>
            <a:off x="2175" y="1166523"/>
            <a:ext cx="9141825" cy="3008435"/>
          </a:xfrm>
          <a:prstGeom prst="rect">
            <a:avLst/>
          </a:prstGeom>
        </p:spPr>
      </p:pic>
      <p:sp>
        <p:nvSpPr>
          <p:cNvPr id="6" name="Подзаголовок 2"/>
          <p:cNvSpPr txBox="1">
            <a:spLocks/>
          </p:cNvSpPr>
          <p:nvPr/>
        </p:nvSpPr>
        <p:spPr>
          <a:xfrm>
            <a:off x="0" y="9964"/>
            <a:ext cx="9144000" cy="402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1600" b="1" smtClean="0">
                <a:latin typeface="Times New Roman" panose="02020603050405020304" pitchFamily="18" charset="0"/>
                <a:cs typeface="Times New Roman" panose="02020603050405020304" pitchFamily="18" charset="0"/>
              </a:rPr>
              <a:t>Ограждение мест препятствий для движения поездов и мест производства работ на перегонах</a:t>
            </a:r>
            <a:endParaRPr lang="ru-RU" sz="1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12952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5524531"/>
            <a:ext cx="9144000" cy="885794"/>
          </a:xfrm>
        </p:spPr>
        <p:txBody>
          <a:bodyPr>
            <a:normAutofit/>
          </a:bodyPr>
          <a:lstStyle/>
          <a:p>
            <a:pPr marL="0" indent="0" algn="just">
              <a:buNone/>
            </a:pPr>
            <a:r>
              <a:rPr lang="ru-RU" sz="2000" dirty="0">
                <a:latin typeface="Times New Roman" panose="02020603050405020304" pitchFamily="18" charset="0"/>
                <a:cs typeface="Times New Roman" panose="02020603050405020304" pitchFamily="18" charset="0"/>
              </a:rPr>
              <a:t>Схемы ограждения препятствий и мест производства работ на путях общего пользования </a:t>
            </a:r>
            <a:r>
              <a:rPr lang="ru-RU" sz="2000" b="1" dirty="0">
                <a:solidFill>
                  <a:srgbClr val="C00000"/>
                </a:solidFill>
                <a:latin typeface="Times New Roman" panose="02020603050405020304" pitchFamily="18" charset="0"/>
                <a:cs typeface="Times New Roman" panose="02020603050405020304" pitchFamily="18" charset="0"/>
              </a:rPr>
              <a:t>на </a:t>
            </a:r>
            <a:r>
              <a:rPr lang="ru-RU" sz="2000" b="1" dirty="0" smtClean="0">
                <a:solidFill>
                  <a:srgbClr val="C00000"/>
                </a:solidFill>
                <a:latin typeface="Times New Roman" panose="02020603050405020304" pitchFamily="18" charset="0"/>
                <a:cs typeface="Times New Roman" panose="02020603050405020304" pitchFamily="18" charset="0"/>
              </a:rPr>
              <a:t>одном </a:t>
            </a:r>
            <a:r>
              <a:rPr lang="ru-RU" sz="2000" b="1" dirty="0">
                <a:solidFill>
                  <a:srgbClr val="C00000"/>
                </a:solidFill>
                <a:latin typeface="Times New Roman" panose="02020603050405020304" pitchFamily="18" charset="0"/>
                <a:cs typeface="Times New Roman" panose="02020603050405020304" pitchFamily="18" charset="0"/>
              </a:rPr>
              <a:t>из </a:t>
            </a:r>
            <a:r>
              <a:rPr lang="ru-RU" sz="2000" b="1" dirty="0" smtClean="0">
                <a:solidFill>
                  <a:srgbClr val="C00000"/>
                </a:solidFill>
                <a:latin typeface="Times New Roman" panose="02020603050405020304" pitchFamily="18" charset="0"/>
                <a:cs typeface="Times New Roman" panose="02020603050405020304" pitchFamily="18" charset="0"/>
              </a:rPr>
              <a:t>путей </a:t>
            </a:r>
            <a:r>
              <a:rPr lang="ru-RU" sz="2000" b="1" dirty="0">
                <a:solidFill>
                  <a:srgbClr val="C00000"/>
                </a:solidFill>
                <a:latin typeface="Times New Roman" panose="02020603050405020304" pitchFamily="18" charset="0"/>
                <a:cs typeface="Times New Roman" panose="02020603050405020304" pitchFamily="18" charset="0"/>
              </a:rPr>
              <a:t>двухпутного </a:t>
            </a:r>
            <a:r>
              <a:rPr lang="ru-RU" sz="2000" b="1" dirty="0" smtClean="0">
                <a:solidFill>
                  <a:srgbClr val="C00000"/>
                </a:solidFill>
                <a:latin typeface="Times New Roman" panose="02020603050405020304" pitchFamily="18" charset="0"/>
                <a:cs typeface="Times New Roman" panose="02020603050405020304" pitchFamily="18" charset="0"/>
              </a:rPr>
              <a:t>участка. </a:t>
            </a:r>
            <a:endParaRPr lang="ru-RU" sz="2000"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180400" y="6550223"/>
            <a:ext cx="966931" cy="307777"/>
          </a:xfrm>
          <a:prstGeom prst="rect">
            <a:avLst/>
          </a:prstGeom>
          <a:solidFill>
            <a:schemeClr val="bg1"/>
          </a:solidFill>
          <a:ln>
            <a:solidFill>
              <a:schemeClr val="tx1"/>
            </a:solidFill>
          </a:ln>
        </p:spPr>
        <p:txBody>
          <a:bodyPr wrap="none">
            <a:spAutoFit/>
          </a:bodyPr>
          <a:lstStyle/>
          <a:p>
            <a:r>
              <a:rPr lang="ru-RU" sz="1400" b="1" dirty="0" smtClean="0">
                <a:latin typeface="Times New Roman" panose="02020603050405020304" pitchFamily="18" charset="0"/>
                <a:cs typeface="Times New Roman" panose="02020603050405020304" pitchFamily="18" charset="0"/>
              </a:rPr>
              <a:t>ИСИ п.44</a:t>
            </a:r>
            <a:endParaRPr lang="ru-RU" sz="1400" b="1" dirty="0">
              <a:latin typeface="Times New Roman" panose="02020603050405020304" pitchFamily="18" charset="0"/>
              <a:cs typeface="Times New Roman" panose="02020603050405020304" pitchFamily="18" charset="0"/>
            </a:endParaRPr>
          </a:p>
        </p:txBody>
      </p:sp>
      <p:pic>
        <p:nvPicPr>
          <p:cNvPr id="6" name="Picture 2" descr="https://helpiks.org/helpiksorg/baza7/482646451578.files/image00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695423"/>
            <a:ext cx="9144001" cy="4635884"/>
          </a:xfrm>
          <a:prstGeom prst="rect">
            <a:avLst/>
          </a:prstGeom>
          <a:noFill/>
          <a:extLst>
            <a:ext uri="{909E8E84-426E-40DD-AFC4-6F175D3DCCD1}">
              <a14:hiddenFill xmlns:a14="http://schemas.microsoft.com/office/drawing/2010/main">
                <a:solidFill>
                  <a:srgbClr val="FFFFFF"/>
                </a:solidFill>
              </a14:hiddenFill>
            </a:ext>
          </a:extLst>
        </p:spPr>
      </p:pic>
      <p:sp>
        <p:nvSpPr>
          <p:cNvPr id="7" name="Подзаголовок 2"/>
          <p:cNvSpPr txBox="1">
            <a:spLocks/>
          </p:cNvSpPr>
          <p:nvPr/>
        </p:nvSpPr>
        <p:spPr>
          <a:xfrm>
            <a:off x="0" y="9964"/>
            <a:ext cx="9144000" cy="402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1600" b="1" smtClean="0">
                <a:latin typeface="Times New Roman" panose="02020603050405020304" pitchFamily="18" charset="0"/>
                <a:cs typeface="Times New Roman" panose="02020603050405020304" pitchFamily="18" charset="0"/>
              </a:rPr>
              <a:t>Ограждение мест препятствий для движения поездов и мест производства работ на перегонах</a:t>
            </a:r>
            <a:endParaRPr lang="ru-RU" sz="1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93647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5715031"/>
            <a:ext cx="9144000" cy="800069"/>
          </a:xfrm>
        </p:spPr>
        <p:txBody>
          <a:bodyPr>
            <a:normAutofit/>
          </a:bodyPr>
          <a:lstStyle/>
          <a:p>
            <a:pPr marL="0" indent="0" algn="just">
              <a:buNone/>
            </a:pPr>
            <a:r>
              <a:rPr lang="ru-RU" sz="2000" dirty="0">
                <a:latin typeface="Times New Roman" panose="02020603050405020304" pitchFamily="18" charset="0"/>
                <a:cs typeface="Times New Roman" panose="02020603050405020304" pitchFamily="18" charset="0"/>
              </a:rPr>
              <a:t>Схемы ограждения препятствий и мест производства работ на путях общего пользования </a:t>
            </a:r>
            <a:r>
              <a:rPr lang="ru-RU" sz="2000" b="1" dirty="0">
                <a:solidFill>
                  <a:srgbClr val="C00000"/>
                </a:solidFill>
                <a:latin typeface="Times New Roman" panose="02020603050405020304" pitchFamily="18" charset="0"/>
                <a:cs typeface="Times New Roman" panose="02020603050405020304" pitchFamily="18" charset="0"/>
              </a:rPr>
              <a:t>на обоих железнодорожных путях двухпутного </a:t>
            </a:r>
            <a:r>
              <a:rPr lang="ru-RU" sz="2000" b="1" dirty="0" smtClean="0">
                <a:solidFill>
                  <a:srgbClr val="C00000"/>
                </a:solidFill>
                <a:latin typeface="Times New Roman" panose="02020603050405020304" pitchFamily="18" charset="0"/>
                <a:cs typeface="Times New Roman" panose="02020603050405020304" pitchFamily="18" charset="0"/>
              </a:rPr>
              <a:t>участка. </a:t>
            </a:r>
            <a:endParaRPr lang="ru-RU" sz="2000" dirty="0">
              <a:latin typeface="Times New Roman" panose="02020603050405020304" pitchFamily="18" charset="0"/>
              <a:cs typeface="Times New Roman" panose="02020603050405020304" pitchFamily="18" charset="0"/>
            </a:endParaRPr>
          </a:p>
        </p:txBody>
      </p:sp>
      <p:pic>
        <p:nvPicPr>
          <p:cNvPr id="4" name="Picture 2" descr="https://helpiks.org/helpiksorg/baza7/482646451578.files/image00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124745"/>
            <a:ext cx="9144000" cy="3891208"/>
          </a:xfrm>
          <a:prstGeom prst="rect">
            <a:avLst/>
          </a:prstGeom>
          <a:noFill/>
          <a:extLst>
            <a:ext uri="{909E8E84-426E-40DD-AFC4-6F175D3DCCD1}">
              <a14:hiddenFill xmlns:a14="http://schemas.microsoft.com/office/drawing/2010/main">
                <a:solidFill>
                  <a:srgbClr val="FFFFFF"/>
                </a:solidFill>
              </a14:hiddenFill>
            </a:ext>
          </a:extLst>
        </p:spPr>
      </p:pic>
      <p:sp>
        <p:nvSpPr>
          <p:cNvPr id="6" name="Подзаголовок 2"/>
          <p:cNvSpPr txBox="1">
            <a:spLocks/>
          </p:cNvSpPr>
          <p:nvPr/>
        </p:nvSpPr>
        <p:spPr>
          <a:xfrm>
            <a:off x="0" y="9964"/>
            <a:ext cx="9144000" cy="402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1600" b="1" smtClean="0">
                <a:latin typeface="Times New Roman" panose="02020603050405020304" pitchFamily="18" charset="0"/>
                <a:cs typeface="Times New Roman" panose="02020603050405020304" pitchFamily="18" charset="0"/>
              </a:rPr>
              <a:t>Ограждение мест препятствий для движения поездов и мест производства работ на перегонах</a:t>
            </a:r>
            <a:endParaRPr lang="ru-RU" sz="1600" b="1" dirty="0">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8180400" y="6550223"/>
            <a:ext cx="966931" cy="307777"/>
          </a:xfrm>
          <a:prstGeom prst="rect">
            <a:avLst/>
          </a:prstGeom>
          <a:solidFill>
            <a:schemeClr val="bg1"/>
          </a:solidFill>
          <a:ln>
            <a:solidFill>
              <a:schemeClr val="tx1"/>
            </a:solidFill>
          </a:ln>
        </p:spPr>
        <p:txBody>
          <a:bodyPr wrap="none">
            <a:spAutoFit/>
          </a:bodyPr>
          <a:lstStyle/>
          <a:p>
            <a:r>
              <a:rPr lang="ru-RU" sz="1400" b="1" dirty="0" smtClean="0">
                <a:latin typeface="Times New Roman" panose="02020603050405020304" pitchFamily="18" charset="0"/>
                <a:cs typeface="Times New Roman" panose="02020603050405020304" pitchFamily="18" charset="0"/>
              </a:rPr>
              <a:t>ИСИ п.44</a:t>
            </a:r>
            <a:endParaRPr lang="ru-RU" sz="1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213515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114831"/>
            <a:ext cx="9144000" cy="800069"/>
          </a:xfrm>
        </p:spPr>
        <p:txBody>
          <a:bodyPr>
            <a:normAutofit/>
          </a:bodyPr>
          <a:lstStyle/>
          <a:p>
            <a:pPr marL="0" indent="0" algn="just">
              <a:buNone/>
            </a:pPr>
            <a:r>
              <a:rPr lang="ru-RU" sz="2000" dirty="0">
                <a:latin typeface="Times New Roman" panose="02020603050405020304" pitchFamily="18" charset="0"/>
                <a:cs typeface="Times New Roman" panose="02020603050405020304" pitchFamily="18" charset="0"/>
              </a:rPr>
              <a:t>Схемы ограждения препятствий и мест производства работ на путях общего пользования </a:t>
            </a:r>
            <a:r>
              <a:rPr lang="ru-RU" sz="2000" b="1" dirty="0">
                <a:solidFill>
                  <a:srgbClr val="C00000"/>
                </a:solidFill>
                <a:latin typeface="Times New Roman" panose="02020603050405020304" pitchFamily="18" charset="0"/>
                <a:cs typeface="Times New Roman" panose="02020603050405020304" pitchFamily="18" charset="0"/>
              </a:rPr>
              <a:t>на </a:t>
            </a:r>
            <a:r>
              <a:rPr lang="ru-RU" sz="2000" b="1" dirty="0" smtClean="0">
                <a:solidFill>
                  <a:srgbClr val="C00000"/>
                </a:solidFill>
                <a:latin typeface="Times New Roman" panose="02020603050405020304" pitchFamily="18" charset="0"/>
                <a:cs typeface="Times New Roman" panose="02020603050405020304" pitchFamily="18" charset="0"/>
              </a:rPr>
              <a:t>путях </a:t>
            </a:r>
            <a:r>
              <a:rPr lang="ru-RU" sz="2000" b="1" dirty="0">
                <a:solidFill>
                  <a:srgbClr val="C00000"/>
                </a:solidFill>
                <a:latin typeface="Times New Roman" panose="02020603050405020304" pitchFamily="18" charset="0"/>
                <a:cs typeface="Times New Roman" panose="02020603050405020304" pitchFamily="18" charset="0"/>
              </a:rPr>
              <a:t>необщего </a:t>
            </a:r>
            <a:r>
              <a:rPr lang="ru-RU" sz="2000" b="1" dirty="0" smtClean="0">
                <a:solidFill>
                  <a:srgbClr val="C00000"/>
                </a:solidFill>
                <a:latin typeface="Times New Roman" panose="02020603050405020304" pitchFamily="18" charset="0"/>
                <a:cs typeface="Times New Roman" panose="02020603050405020304" pitchFamily="18" charset="0"/>
              </a:rPr>
              <a:t>пользования.</a:t>
            </a:r>
            <a:endParaRPr lang="ru-RU" sz="2000" dirty="0">
              <a:latin typeface="Times New Roman" panose="02020603050405020304" pitchFamily="18" charset="0"/>
              <a:cs typeface="Times New Roman" panose="02020603050405020304" pitchFamily="18" charset="0"/>
            </a:endParaRPr>
          </a:p>
        </p:txBody>
      </p:sp>
      <p:pic>
        <p:nvPicPr>
          <p:cNvPr id="23554" name="Picture 2" descr="Picture background"/>
          <p:cNvPicPr>
            <a:picLocks noChangeAspect="1" noChangeArrowheads="1"/>
          </p:cNvPicPr>
          <p:nvPr/>
        </p:nvPicPr>
        <p:blipFill rotWithShape="1">
          <a:blip r:embed="rId2">
            <a:extLst>
              <a:ext uri="{28A0092B-C50C-407E-A947-70E740481C1C}">
                <a14:useLocalDpi xmlns:a14="http://schemas.microsoft.com/office/drawing/2010/main" val="0"/>
              </a:ext>
            </a:extLst>
          </a:blip>
          <a:srcRect t="5737" r="976" b="48892"/>
          <a:stretch/>
        </p:blipFill>
        <p:spPr bwMode="auto">
          <a:xfrm>
            <a:off x="238124" y="621792"/>
            <a:ext cx="8734701" cy="2997708"/>
          </a:xfrm>
          <a:prstGeom prst="rect">
            <a:avLst/>
          </a:prstGeom>
          <a:noFill/>
          <a:extLst>
            <a:ext uri="{909E8E84-426E-40DD-AFC4-6F175D3DCCD1}">
              <a14:hiddenFill xmlns:a14="http://schemas.microsoft.com/office/drawing/2010/main">
                <a:solidFill>
                  <a:srgbClr val="FFFFFF"/>
                </a:solidFill>
              </a14:hiddenFill>
            </a:ext>
          </a:extLst>
        </p:spPr>
      </p:pic>
      <p:sp>
        <p:nvSpPr>
          <p:cNvPr id="6" name="Подзаголовок 2"/>
          <p:cNvSpPr txBox="1">
            <a:spLocks/>
          </p:cNvSpPr>
          <p:nvPr/>
        </p:nvSpPr>
        <p:spPr>
          <a:xfrm>
            <a:off x="0" y="9964"/>
            <a:ext cx="9144000" cy="402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1600" b="1" smtClean="0">
                <a:latin typeface="Times New Roman" panose="02020603050405020304" pitchFamily="18" charset="0"/>
                <a:cs typeface="Times New Roman" panose="02020603050405020304" pitchFamily="18" charset="0"/>
              </a:rPr>
              <a:t>Ограждение мест препятствий для движения поездов и мест производства работ на перегонах</a:t>
            </a:r>
            <a:endParaRPr lang="ru-RU" sz="1600" b="1" dirty="0">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8180400" y="6550223"/>
            <a:ext cx="966931" cy="307777"/>
          </a:xfrm>
          <a:prstGeom prst="rect">
            <a:avLst/>
          </a:prstGeom>
          <a:solidFill>
            <a:schemeClr val="bg1"/>
          </a:solidFill>
          <a:ln>
            <a:solidFill>
              <a:schemeClr val="tx1"/>
            </a:solidFill>
          </a:ln>
        </p:spPr>
        <p:txBody>
          <a:bodyPr wrap="none">
            <a:spAutoFit/>
          </a:bodyPr>
          <a:lstStyle/>
          <a:p>
            <a:r>
              <a:rPr lang="ru-RU" sz="1400" b="1" dirty="0" smtClean="0">
                <a:latin typeface="Times New Roman" panose="02020603050405020304" pitchFamily="18" charset="0"/>
                <a:cs typeface="Times New Roman" panose="02020603050405020304" pitchFamily="18" charset="0"/>
              </a:rPr>
              <a:t>ИСИ п.44</a:t>
            </a:r>
            <a:endParaRPr lang="ru-RU" sz="1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199570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782371"/>
            <a:ext cx="9144000" cy="2075629"/>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На путях </a:t>
            </a:r>
            <a:r>
              <a:rPr lang="ru-RU" sz="2000" dirty="0">
                <a:latin typeface="Times New Roman" panose="02020603050405020304" pitchFamily="18" charset="0"/>
                <a:cs typeface="Times New Roman" panose="02020603050405020304" pitchFamily="18" charset="0"/>
              </a:rPr>
              <a:t>общего пользования переносные сигналы уменьшения скорости и петарды устанавливаются сигналистами и находятся под их охраной. Сигналисты располагаются с ручными красными сигналами на расстоянии от 20 до 25 м от первой петарды, а на </a:t>
            </a:r>
            <a:r>
              <a:rPr lang="ru-RU" sz="2000" dirty="0" smtClean="0">
                <a:latin typeface="Times New Roman" panose="02020603050405020304" pitchFamily="18" charset="0"/>
                <a:cs typeface="Times New Roman" panose="02020603050405020304" pitchFamily="18" charset="0"/>
              </a:rPr>
              <a:t>путях </a:t>
            </a:r>
            <a:r>
              <a:rPr lang="ru-RU" sz="2000" dirty="0">
                <a:latin typeface="Times New Roman" panose="02020603050405020304" pitchFamily="18" charset="0"/>
                <a:cs typeface="Times New Roman" panose="02020603050405020304" pitchFamily="18" charset="0"/>
              </a:rPr>
              <a:t>необщего пользования – от сигналов уменьшения скорости в сторону места работ (места препятствия). </a:t>
            </a:r>
            <a:r>
              <a:rPr lang="ru-RU" sz="2000" b="1" dirty="0">
                <a:latin typeface="Times New Roman" panose="02020603050405020304" pitchFamily="18" charset="0"/>
                <a:cs typeface="Times New Roman" panose="02020603050405020304" pitchFamily="18" charset="0"/>
              </a:rPr>
              <a:t>Ответственным за размещение и снятие переносных красных сигналов является </a:t>
            </a:r>
            <a:r>
              <a:rPr lang="ru-RU" sz="2000" b="1" dirty="0">
                <a:solidFill>
                  <a:srgbClr val="C00000"/>
                </a:solidFill>
                <a:latin typeface="Times New Roman" panose="02020603050405020304" pitchFamily="18" charset="0"/>
                <a:cs typeface="Times New Roman" panose="02020603050405020304" pitchFamily="18" charset="0"/>
              </a:rPr>
              <a:t>руководитель работ.</a:t>
            </a:r>
          </a:p>
        </p:txBody>
      </p:sp>
      <p:pic>
        <p:nvPicPr>
          <p:cNvPr id="4" name="Picture 4" descr="Picture background"/>
          <p:cNvPicPr>
            <a:picLocks noChangeAspect="1" noChangeArrowheads="1"/>
          </p:cNvPicPr>
          <p:nvPr/>
        </p:nvPicPr>
        <p:blipFill rotWithShape="1">
          <a:blip r:embed="rId2">
            <a:extLst>
              <a:ext uri="{28A0092B-C50C-407E-A947-70E740481C1C}">
                <a14:useLocalDpi xmlns:a14="http://schemas.microsoft.com/office/drawing/2010/main" val="0"/>
              </a:ext>
            </a:extLst>
          </a:blip>
          <a:srcRect t="6128" b="28292"/>
          <a:stretch/>
        </p:blipFill>
        <p:spPr bwMode="auto">
          <a:xfrm>
            <a:off x="290174" y="484503"/>
            <a:ext cx="8563651" cy="4206558"/>
          </a:xfrm>
          <a:prstGeom prst="rect">
            <a:avLst/>
          </a:prstGeom>
          <a:noFill/>
          <a:extLst>
            <a:ext uri="{909E8E84-426E-40DD-AFC4-6F175D3DCCD1}">
              <a14:hiddenFill xmlns:a14="http://schemas.microsoft.com/office/drawing/2010/main">
                <a:solidFill>
                  <a:srgbClr val="FFFFFF"/>
                </a:solidFill>
              </a14:hiddenFill>
            </a:ext>
          </a:extLst>
        </p:spPr>
      </p:pic>
      <p:sp>
        <p:nvSpPr>
          <p:cNvPr id="6" name="Подзаголовок 2"/>
          <p:cNvSpPr txBox="1">
            <a:spLocks/>
          </p:cNvSpPr>
          <p:nvPr/>
        </p:nvSpPr>
        <p:spPr>
          <a:xfrm>
            <a:off x="0" y="9964"/>
            <a:ext cx="9144000" cy="402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1600" b="1" smtClean="0">
                <a:latin typeface="Times New Roman" panose="02020603050405020304" pitchFamily="18" charset="0"/>
                <a:cs typeface="Times New Roman" panose="02020603050405020304" pitchFamily="18" charset="0"/>
              </a:rPr>
              <a:t>Ограждение мест препятствий для движения поездов и мест производства работ на перегонах</a:t>
            </a:r>
            <a:endParaRPr lang="ru-RU" sz="1600" b="1" dirty="0">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8180400" y="6550223"/>
            <a:ext cx="966931" cy="307777"/>
          </a:xfrm>
          <a:prstGeom prst="rect">
            <a:avLst/>
          </a:prstGeom>
          <a:solidFill>
            <a:schemeClr val="bg1"/>
          </a:solidFill>
          <a:ln>
            <a:solidFill>
              <a:schemeClr val="tx1"/>
            </a:solidFill>
          </a:ln>
        </p:spPr>
        <p:txBody>
          <a:bodyPr wrap="none">
            <a:spAutoFit/>
          </a:bodyPr>
          <a:lstStyle/>
          <a:p>
            <a:r>
              <a:rPr lang="ru-RU" sz="1400" b="1" dirty="0" smtClean="0">
                <a:latin typeface="Times New Roman" panose="02020603050405020304" pitchFamily="18" charset="0"/>
                <a:cs typeface="Times New Roman" panose="02020603050405020304" pitchFamily="18" charset="0"/>
              </a:rPr>
              <a:t>ИСИ п.44</a:t>
            </a:r>
            <a:endParaRPr lang="ru-RU" sz="1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193206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7432" y="4499783"/>
            <a:ext cx="9144000" cy="1810511"/>
          </a:xfrm>
        </p:spPr>
        <p:txBody>
          <a:bodyPr>
            <a:normAutofit/>
          </a:bodyPr>
          <a:lstStyle/>
          <a:p>
            <a:pPr marL="0" indent="0" algn="just">
              <a:buNone/>
            </a:pPr>
            <a:r>
              <a:rPr lang="ru-RU" sz="2000" dirty="0">
                <a:latin typeface="Times New Roman" panose="02020603050405020304" pitchFamily="18" charset="0"/>
                <a:cs typeface="Times New Roman" panose="02020603050405020304" pitchFamily="18" charset="0"/>
              </a:rPr>
              <a:t>При производстве работ развернутым фронтом </a:t>
            </a:r>
            <a:r>
              <a:rPr lang="ru-RU" sz="2000" b="1" dirty="0">
                <a:solidFill>
                  <a:srgbClr val="FF0000"/>
                </a:solidFill>
                <a:latin typeface="Times New Roman" panose="02020603050405020304" pitchFamily="18" charset="0"/>
                <a:cs typeface="Times New Roman" panose="02020603050405020304" pitchFamily="18" charset="0"/>
              </a:rPr>
              <a:t>(более 200 м) </a:t>
            </a:r>
            <a:r>
              <a:rPr lang="ru-RU" sz="2000" dirty="0">
                <a:latin typeface="Times New Roman" panose="02020603050405020304" pitchFamily="18" charset="0"/>
                <a:cs typeface="Times New Roman" panose="02020603050405020304" pitchFamily="18" charset="0"/>
              </a:rPr>
              <a:t>места работ ограждаются в соответствии с </a:t>
            </a:r>
            <a:r>
              <a:rPr lang="ru-RU" sz="2000" dirty="0" smtClean="0">
                <a:latin typeface="Times New Roman" panose="02020603050405020304" pitchFamily="18" charset="0"/>
                <a:cs typeface="Times New Roman" panose="02020603050405020304" pitchFamily="18" charset="0"/>
              </a:rPr>
              <a:t>данным рисунком. </a:t>
            </a:r>
            <a:r>
              <a:rPr lang="ru-RU" sz="2000" dirty="0">
                <a:latin typeface="Times New Roman" panose="02020603050405020304" pitchFamily="18" charset="0"/>
                <a:cs typeface="Times New Roman" panose="02020603050405020304" pitchFamily="18" charset="0"/>
              </a:rPr>
              <a:t>На </a:t>
            </a:r>
            <a:r>
              <a:rPr lang="ru-RU" sz="2000" dirty="0" smtClean="0">
                <a:latin typeface="Times New Roman" panose="02020603050405020304" pitchFamily="18" charset="0"/>
                <a:cs typeface="Times New Roman" panose="02020603050405020304" pitchFamily="18" charset="0"/>
              </a:rPr>
              <a:t>путях </a:t>
            </a:r>
            <a:r>
              <a:rPr lang="ru-RU" sz="2000" dirty="0">
                <a:latin typeface="Times New Roman" panose="02020603050405020304" pitchFamily="18" charset="0"/>
                <a:cs typeface="Times New Roman" panose="02020603050405020304" pitchFamily="18" charset="0"/>
              </a:rPr>
              <a:t>общего пользования переносные красные сигналы, установленные на расстоянии </a:t>
            </a:r>
            <a:r>
              <a:rPr lang="ru-RU" sz="2000" b="1" dirty="0">
                <a:solidFill>
                  <a:srgbClr val="C00000"/>
                </a:solidFill>
                <a:latin typeface="Times New Roman" panose="02020603050405020304" pitchFamily="18" charset="0"/>
                <a:cs typeface="Times New Roman" panose="02020603050405020304" pitchFamily="18" charset="0"/>
              </a:rPr>
              <a:t>не менее 50 м</a:t>
            </a:r>
            <a:r>
              <a:rPr lang="ru-RU" sz="2000" dirty="0">
                <a:latin typeface="Times New Roman" panose="02020603050405020304" pitchFamily="18" charset="0"/>
                <a:cs typeface="Times New Roman" panose="02020603050405020304" pitchFamily="18" charset="0"/>
              </a:rPr>
              <a:t>, а на </a:t>
            </a:r>
            <a:r>
              <a:rPr lang="ru-RU" sz="2000" dirty="0" smtClean="0">
                <a:latin typeface="Times New Roman" panose="02020603050405020304" pitchFamily="18" charset="0"/>
                <a:cs typeface="Times New Roman" panose="02020603050405020304" pitchFamily="18" charset="0"/>
              </a:rPr>
              <a:t>путях </a:t>
            </a:r>
            <a:r>
              <a:rPr lang="ru-RU" sz="2000" dirty="0">
                <a:latin typeface="Times New Roman" panose="02020603050405020304" pitchFamily="18" charset="0"/>
                <a:cs typeface="Times New Roman" panose="02020603050405020304" pitchFamily="18" charset="0"/>
              </a:rPr>
              <a:t>необщего пользования – </a:t>
            </a:r>
            <a:r>
              <a:rPr lang="ru-RU" sz="2000" b="1" dirty="0">
                <a:latin typeface="Times New Roman" panose="02020603050405020304" pitchFamily="18" charset="0"/>
                <a:cs typeface="Times New Roman" panose="02020603050405020304" pitchFamily="18" charset="0"/>
              </a:rPr>
              <a:t>не менее 15 м </a:t>
            </a:r>
            <a:r>
              <a:rPr lang="ru-RU" sz="2000" dirty="0">
                <a:latin typeface="Times New Roman" panose="02020603050405020304" pitchFamily="18" charset="0"/>
                <a:cs typeface="Times New Roman" panose="02020603050405020304" pitchFamily="18" charset="0"/>
              </a:rPr>
              <a:t>от границ участка, требующего ограждения, устанавливаются сигналистами и находятся под их охраной. Сигналисты располагаются около них с ручными красными сигналами.</a:t>
            </a:r>
          </a:p>
        </p:txBody>
      </p:sp>
      <p:pic>
        <p:nvPicPr>
          <p:cNvPr id="4" name="Picture 2" descr="https://helpiks.org/helpiksorg/baza7/482646451578.files/image00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432" y="542128"/>
            <a:ext cx="9061704" cy="3902790"/>
          </a:xfrm>
          <a:prstGeom prst="rect">
            <a:avLst/>
          </a:prstGeom>
          <a:noFill/>
          <a:extLst>
            <a:ext uri="{909E8E84-426E-40DD-AFC4-6F175D3DCCD1}">
              <a14:hiddenFill xmlns:a14="http://schemas.microsoft.com/office/drawing/2010/main">
                <a:solidFill>
                  <a:srgbClr val="FFFFFF"/>
                </a:solidFill>
              </a14:hiddenFill>
            </a:ext>
          </a:extLst>
        </p:spPr>
      </p:pic>
      <p:sp>
        <p:nvSpPr>
          <p:cNvPr id="6" name="Подзаголовок 2"/>
          <p:cNvSpPr txBox="1">
            <a:spLocks/>
          </p:cNvSpPr>
          <p:nvPr/>
        </p:nvSpPr>
        <p:spPr>
          <a:xfrm>
            <a:off x="0" y="9964"/>
            <a:ext cx="9144000" cy="402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1600" b="1" smtClean="0">
                <a:latin typeface="Times New Roman" panose="02020603050405020304" pitchFamily="18" charset="0"/>
                <a:cs typeface="Times New Roman" panose="02020603050405020304" pitchFamily="18" charset="0"/>
              </a:rPr>
              <a:t>Ограждение мест препятствий для движения поездов и мест производства работ на перегонах</a:t>
            </a:r>
            <a:endParaRPr lang="ru-RU" sz="1600" b="1" dirty="0">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8180400" y="6550223"/>
            <a:ext cx="966931" cy="307777"/>
          </a:xfrm>
          <a:prstGeom prst="rect">
            <a:avLst/>
          </a:prstGeom>
          <a:solidFill>
            <a:schemeClr val="bg1"/>
          </a:solidFill>
          <a:ln>
            <a:solidFill>
              <a:schemeClr val="tx1"/>
            </a:solidFill>
          </a:ln>
        </p:spPr>
        <p:txBody>
          <a:bodyPr wrap="none">
            <a:spAutoFit/>
          </a:bodyPr>
          <a:lstStyle/>
          <a:p>
            <a:r>
              <a:rPr lang="ru-RU" sz="1400" b="1" dirty="0" smtClean="0">
                <a:latin typeface="Times New Roman" panose="02020603050405020304" pitchFamily="18" charset="0"/>
                <a:cs typeface="Times New Roman" panose="02020603050405020304" pitchFamily="18" charset="0"/>
              </a:rPr>
              <a:t>ИСИ п.44</a:t>
            </a:r>
            <a:endParaRPr lang="ru-RU" sz="1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556889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535005" y="6108192"/>
            <a:ext cx="713232" cy="749808"/>
          </a:xfrm>
        </p:spPr>
        <p:txBody>
          <a:bodyPr>
            <a:noAutofit/>
          </a:bodyPr>
          <a:lstStyle/>
          <a:p>
            <a:pPr marL="0" indent="0">
              <a:buNone/>
            </a:pPr>
            <a:r>
              <a:rPr lang="ru-RU" sz="1400" b="1" dirty="0" smtClean="0">
                <a:latin typeface="Times New Roman" panose="02020603050405020304" pitchFamily="18" charset="0"/>
                <a:cs typeface="Times New Roman" panose="02020603050405020304" pitchFamily="18" charset="0"/>
              </a:rPr>
              <a:t>                                                                   3 мин </a:t>
            </a:r>
          </a:p>
          <a:p>
            <a:pPr marL="0" indent="0">
              <a:buNone/>
            </a:pPr>
            <a:r>
              <a:rPr lang="ru-RU" sz="1400" b="1" dirty="0" smtClean="0">
                <a:latin typeface="Times New Roman" panose="02020603050405020304" pitchFamily="18" charset="0"/>
                <a:cs typeface="Times New Roman" panose="02020603050405020304" pitchFamily="18" charset="0"/>
              </a:rPr>
              <a:t>33 сек</a:t>
            </a:r>
          </a:p>
          <a:p>
            <a:pPr marL="0" indent="0">
              <a:buNone/>
            </a:pPr>
            <a:endParaRPr lang="ru-RU" sz="1400"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292214" y="300193"/>
            <a:ext cx="8681654" cy="707886"/>
          </a:xfrm>
          <a:prstGeom prst="rect">
            <a:avLst/>
          </a:prstGeom>
        </p:spPr>
        <p:txBody>
          <a:bodyPr wrap="square">
            <a:spAutoFit/>
          </a:bodyPr>
          <a:lstStyle/>
          <a:p>
            <a:pPr algn="ctr"/>
            <a:r>
              <a:rPr lang="ru-RU" sz="2000" dirty="0" smtClean="0">
                <a:latin typeface="Times New Roman" panose="02020603050405020304" pitchFamily="18" charset="0"/>
                <a:cs typeface="Times New Roman" panose="02020603050405020304" pitchFamily="18" charset="0"/>
              </a:rPr>
              <a:t> </a:t>
            </a:r>
            <a:r>
              <a:rPr lang="ru-RU" sz="2000" b="1" dirty="0" smtClean="0">
                <a:solidFill>
                  <a:srgbClr val="7030A0"/>
                </a:solidFill>
                <a:latin typeface="Times New Roman" panose="02020603050405020304" pitchFamily="18" charset="0"/>
                <a:cs typeface="Times New Roman" panose="02020603050405020304" pitchFamily="18" charset="0"/>
              </a:rPr>
              <a:t>Порядок ограждения мест </a:t>
            </a:r>
            <a:r>
              <a:rPr lang="ru-RU" sz="2000" b="1" dirty="0">
                <a:solidFill>
                  <a:srgbClr val="7030A0"/>
                </a:solidFill>
                <a:latin typeface="Times New Roman" panose="02020603050405020304" pitchFamily="18" charset="0"/>
                <a:cs typeface="Times New Roman" panose="02020603050405020304" pitchFamily="18" charset="0"/>
              </a:rPr>
              <a:t>производства работ </a:t>
            </a:r>
            <a:r>
              <a:rPr lang="ru-RU" sz="2000" b="1" dirty="0" smtClean="0">
                <a:solidFill>
                  <a:srgbClr val="7030A0"/>
                </a:solidFill>
                <a:latin typeface="Times New Roman" panose="02020603050405020304" pitchFamily="18" charset="0"/>
                <a:cs typeface="Times New Roman" panose="02020603050405020304" pitchFamily="18" charset="0"/>
              </a:rPr>
              <a:t>на перегоне сигналами </a:t>
            </a:r>
            <a:r>
              <a:rPr lang="ru-RU" sz="2000" b="1" dirty="0">
                <a:solidFill>
                  <a:srgbClr val="7030A0"/>
                </a:solidFill>
                <a:latin typeface="Times New Roman" panose="02020603050405020304" pitchFamily="18" charset="0"/>
                <a:cs typeface="Times New Roman" panose="02020603050405020304" pitchFamily="18" charset="0"/>
              </a:rPr>
              <a:t>остановки на </a:t>
            </a:r>
            <a:r>
              <a:rPr lang="ru-RU" sz="2000" b="1" dirty="0" smtClean="0">
                <a:solidFill>
                  <a:srgbClr val="7030A0"/>
                </a:solidFill>
                <a:latin typeface="Times New Roman" panose="02020603050405020304" pitchFamily="18" charset="0"/>
                <a:cs typeface="Times New Roman" panose="02020603050405020304" pitchFamily="18" charset="0"/>
              </a:rPr>
              <a:t>перегоне</a:t>
            </a:r>
            <a:endParaRPr lang="ru-RU" sz="2000" b="1" u="sng" dirty="0">
              <a:solidFill>
                <a:srgbClr val="7030A0"/>
              </a:solidFill>
              <a:latin typeface="Times New Roman" panose="02020603050405020304" pitchFamily="18" charset="0"/>
              <a:cs typeface="Times New Roman" panose="02020603050405020304" pitchFamily="18" charset="0"/>
            </a:endParaRPr>
          </a:p>
        </p:txBody>
      </p:sp>
      <p:pic>
        <p:nvPicPr>
          <p:cNvPr id="5" name="(3,34)ограждение места работ на перегоне сигналами остановки">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cstate="print"/>
          <a:stretch>
            <a:fillRect/>
          </a:stretch>
        </p:blipFill>
        <p:spPr>
          <a:xfrm>
            <a:off x="478747" y="989791"/>
            <a:ext cx="8226341" cy="5379126"/>
          </a:xfrm>
          <a:prstGeom prst="rect">
            <a:avLst/>
          </a:prstGeom>
        </p:spPr>
      </p:pic>
      <p:sp>
        <p:nvSpPr>
          <p:cNvPr id="7" name="Подзаголовок 2"/>
          <p:cNvSpPr txBox="1">
            <a:spLocks/>
          </p:cNvSpPr>
          <p:nvPr/>
        </p:nvSpPr>
        <p:spPr>
          <a:xfrm>
            <a:off x="0" y="9964"/>
            <a:ext cx="9144000" cy="402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1600" b="1" smtClean="0">
                <a:latin typeface="Times New Roman" panose="02020603050405020304" pitchFamily="18" charset="0"/>
                <a:cs typeface="Times New Roman" panose="02020603050405020304" pitchFamily="18" charset="0"/>
              </a:rPr>
              <a:t>Ограждение мест препятствий для движения поездов и мест производства работ на перегонах</a:t>
            </a:r>
            <a:endParaRPr lang="ru-RU" sz="1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7133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https://helpiks.org/helpiksorg/baza7/482646451578.files/image00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8734" y="468890"/>
            <a:ext cx="8568952" cy="3790950"/>
          </a:xfrm>
          <a:prstGeom prst="rect">
            <a:avLst/>
          </a:prstGeom>
          <a:noFill/>
          <a:extLst>
            <a:ext uri="{909E8E84-426E-40DD-AFC4-6F175D3DCCD1}">
              <a14:hiddenFill xmlns:a14="http://schemas.microsoft.com/office/drawing/2010/main">
                <a:solidFill>
                  <a:srgbClr val="FFFFFF"/>
                </a:solidFill>
              </a14:hiddenFill>
            </a:ext>
          </a:extLst>
        </p:spPr>
      </p:pic>
      <p:sp>
        <p:nvSpPr>
          <p:cNvPr id="10" name="Объект 2"/>
          <p:cNvSpPr>
            <a:spLocks noGrp="1"/>
          </p:cNvSpPr>
          <p:nvPr>
            <p:ph idx="1"/>
          </p:nvPr>
        </p:nvSpPr>
        <p:spPr>
          <a:xfrm>
            <a:off x="0" y="4316348"/>
            <a:ext cx="9144000" cy="2066544"/>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Если </a:t>
            </a:r>
            <a:r>
              <a:rPr lang="ru-RU" sz="2000" dirty="0">
                <a:latin typeface="Times New Roman" panose="02020603050405020304" pitchFamily="18" charset="0"/>
                <a:cs typeface="Times New Roman" panose="02020603050405020304" pitchFamily="18" charset="0"/>
              </a:rPr>
              <a:t>место препятствия или место производства работ на </a:t>
            </a:r>
            <a:r>
              <a:rPr lang="ru-RU" sz="2000" dirty="0" smtClean="0">
                <a:latin typeface="Times New Roman" panose="02020603050405020304" pitchFamily="18" charset="0"/>
                <a:cs typeface="Times New Roman" panose="02020603050405020304" pitchFamily="18" charset="0"/>
              </a:rPr>
              <a:t>путях </a:t>
            </a:r>
            <a:r>
              <a:rPr lang="ru-RU" sz="2000" dirty="0">
                <a:latin typeface="Times New Roman" panose="02020603050405020304" pitchFamily="18" charset="0"/>
                <a:cs typeface="Times New Roman" panose="02020603050405020304" pitchFamily="18" charset="0"/>
              </a:rPr>
              <a:t>общего пользования </a:t>
            </a:r>
            <a:r>
              <a:rPr lang="ru-RU" sz="2000" b="1" dirty="0">
                <a:latin typeface="Times New Roman" panose="02020603050405020304" pitchFamily="18" charset="0"/>
                <a:cs typeface="Times New Roman" panose="02020603050405020304" pitchFamily="18" charset="0"/>
              </a:rPr>
              <a:t>на перегоне со стороны </a:t>
            </a:r>
            <a:r>
              <a:rPr lang="ru-RU" sz="2000" b="1" dirty="0" smtClean="0">
                <a:latin typeface="Times New Roman" panose="02020603050405020304" pitchFamily="18" charset="0"/>
                <a:cs typeface="Times New Roman" panose="02020603050405020304" pitchFamily="18" charset="0"/>
              </a:rPr>
              <a:t>станции </a:t>
            </a:r>
            <a:r>
              <a:rPr lang="ru-RU" sz="2000" dirty="0">
                <a:latin typeface="Times New Roman" panose="02020603050405020304" pitchFamily="18" charset="0"/>
                <a:cs typeface="Times New Roman" panose="02020603050405020304" pitchFamily="18" charset="0"/>
              </a:rPr>
              <a:t>находится на расстоянии менее суммы расстояний Б и 250 м от входного светофора </a:t>
            </a:r>
            <a:r>
              <a:rPr lang="ru-RU" sz="2000" dirty="0" smtClean="0">
                <a:latin typeface="Times New Roman" panose="02020603050405020304" pitchFamily="18" charset="0"/>
                <a:cs typeface="Times New Roman" panose="02020603050405020304" pitchFamily="18" charset="0"/>
              </a:rPr>
              <a:t>станции </a:t>
            </a:r>
            <a:r>
              <a:rPr lang="ru-RU" sz="2000" dirty="0">
                <a:latin typeface="Times New Roman" panose="02020603050405020304" pitchFamily="18" charset="0"/>
                <a:cs typeface="Times New Roman" panose="02020603050405020304" pitchFamily="18" charset="0"/>
              </a:rPr>
              <a:t>или сигнального знака «Граница станции», то для ограждения со стороны </a:t>
            </a:r>
            <a:r>
              <a:rPr lang="ru-RU" sz="2000" dirty="0" smtClean="0">
                <a:latin typeface="Times New Roman" panose="02020603050405020304" pitchFamily="18" charset="0"/>
                <a:cs typeface="Times New Roman" panose="02020603050405020304" pitchFamily="18" charset="0"/>
              </a:rPr>
              <a:t>станции </a:t>
            </a:r>
            <a:r>
              <a:rPr lang="ru-RU" sz="2000" dirty="0">
                <a:latin typeface="Times New Roman" panose="02020603050405020304" pitchFamily="18" charset="0"/>
                <a:cs typeface="Times New Roman" panose="02020603050405020304" pitchFamily="18" charset="0"/>
              </a:rPr>
              <a:t>устанавливается переносной красный сигнал на оси </a:t>
            </a:r>
            <a:r>
              <a:rPr lang="ru-RU" sz="2000" dirty="0" smtClean="0">
                <a:latin typeface="Times New Roman" panose="02020603050405020304" pitchFamily="18" charset="0"/>
                <a:cs typeface="Times New Roman" panose="02020603050405020304" pitchFamily="18" charset="0"/>
              </a:rPr>
              <a:t>пути </a:t>
            </a:r>
            <a:r>
              <a:rPr lang="ru-RU" sz="2000" dirty="0">
                <a:latin typeface="Times New Roman" panose="02020603050405020304" pitchFamily="18" charset="0"/>
                <a:cs typeface="Times New Roman" panose="02020603050405020304" pitchFamily="18" charset="0"/>
              </a:rPr>
              <a:t>напротив входного светофора </a:t>
            </a:r>
            <a:r>
              <a:rPr lang="ru-RU" sz="2000" dirty="0" smtClean="0">
                <a:latin typeface="Times New Roman" panose="02020603050405020304" pitchFamily="18" charset="0"/>
                <a:cs typeface="Times New Roman" panose="02020603050405020304" pitchFamily="18" charset="0"/>
              </a:rPr>
              <a:t>станции </a:t>
            </a:r>
            <a:r>
              <a:rPr lang="ru-RU" sz="2000" dirty="0">
                <a:latin typeface="Times New Roman" panose="02020603050405020304" pitchFamily="18" charset="0"/>
                <a:cs typeface="Times New Roman" panose="02020603050405020304" pitchFamily="18" charset="0"/>
              </a:rPr>
              <a:t>или сигнального знака «Граница станции» и укладываются три петарды, охраняемые сигналистом в соответствии со </a:t>
            </a:r>
            <a:r>
              <a:rPr lang="ru-RU" sz="2000" dirty="0" smtClean="0">
                <a:latin typeface="Times New Roman" panose="02020603050405020304" pitchFamily="18" charset="0"/>
                <a:cs typeface="Times New Roman" panose="02020603050405020304" pitchFamily="18" charset="0"/>
              </a:rPr>
              <a:t>схемами. </a:t>
            </a:r>
            <a:endParaRPr lang="ru-RU" sz="2000" dirty="0">
              <a:latin typeface="Times New Roman" panose="02020603050405020304" pitchFamily="18" charset="0"/>
              <a:cs typeface="Times New Roman" panose="02020603050405020304" pitchFamily="18" charset="0"/>
            </a:endParaRPr>
          </a:p>
        </p:txBody>
      </p:sp>
      <p:sp>
        <p:nvSpPr>
          <p:cNvPr id="12" name="Подзаголовок 2"/>
          <p:cNvSpPr txBox="1">
            <a:spLocks/>
          </p:cNvSpPr>
          <p:nvPr/>
        </p:nvSpPr>
        <p:spPr>
          <a:xfrm>
            <a:off x="0" y="9964"/>
            <a:ext cx="9144000" cy="402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1600" b="1" smtClean="0">
                <a:latin typeface="Times New Roman" panose="02020603050405020304" pitchFamily="18" charset="0"/>
                <a:cs typeface="Times New Roman" panose="02020603050405020304" pitchFamily="18" charset="0"/>
              </a:rPr>
              <a:t>Ограждение мест препятствий для движения поездов и мест производства работ на перегонах</a:t>
            </a:r>
            <a:endParaRPr lang="ru-RU" sz="1600" b="1" dirty="0">
              <a:latin typeface="Times New Roman" panose="02020603050405020304" pitchFamily="18" charset="0"/>
              <a:cs typeface="Times New Roman" panose="02020603050405020304" pitchFamily="18" charset="0"/>
            </a:endParaRPr>
          </a:p>
        </p:txBody>
      </p:sp>
      <p:sp>
        <p:nvSpPr>
          <p:cNvPr id="13" name="Прямоугольник 12"/>
          <p:cNvSpPr/>
          <p:nvPr/>
        </p:nvSpPr>
        <p:spPr>
          <a:xfrm>
            <a:off x="8180400" y="6550223"/>
            <a:ext cx="966931" cy="307777"/>
          </a:xfrm>
          <a:prstGeom prst="rect">
            <a:avLst/>
          </a:prstGeom>
          <a:solidFill>
            <a:schemeClr val="bg1"/>
          </a:solidFill>
          <a:ln>
            <a:solidFill>
              <a:schemeClr val="tx1"/>
            </a:solidFill>
          </a:ln>
        </p:spPr>
        <p:txBody>
          <a:bodyPr wrap="none">
            <a:spAutoFit/>
          </a:bodyPr>
          <a:lstStyle/>
          <a:p>
            <a:r>
              <a:rPr lang="ru-RU" sz="1400" b="1" dirty="0" smtClean="0">
                <a:latin typeface="Times New Roman" panose="02020603050405020304" pitchFamily="18" charset="0"/>
                <a:cs typeface="Times New Roman" panose="02020603050405020304" pitchFamily="18" charset="0"/>
              </a:rPr>
              <a:t>ИСИ п.44</a:t>
            </a:r>
            <a:endParaRPr lang="ru-RU" sz="1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389622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одзаголовок 2"/>
          <p:cNvSpPr txBox="1">
            <a:spLocks/>
          </p:cNvSpPr>
          <p:nvPr/>
        </p:nvSpPr>
        <p:spPr>
          <a:xfrm>
            <a:off x="0" y="9964"/>
            <a:ext cx="9144000" cy="402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1600" b="1" smtClean="0">
                <a:latin typeface="Times New Roman" panose="02020603050405020304" pitchFamily="18" charset="0"/>
                <a:cs typeface="Times New Roman" panose="02020603050405020304" pitchFamily="18" charset="0"/>
              </a:rPr>
              <a:t>Ограждение мест препятствий для движения поездов и мест производства работ на перегонах</a:t>
            </a:r>
            <a:endParaRPr lang="ru-RU" sz="1600" b="1" dirty="0">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0" y="5064875"/>
            <a:ext cx="9144000" cy="1409617"/>
          </a:xfrm>
          <a:prstGeom prst="rect">
            <a:avLst/>
          </a:prstGeom>
        </p:spPr>
        <p:txBody>
          <a:bodyPr wrap="square">
            <a:spAutoFit/>
          </a:bodyPr>
          <a:lstStyle/>
          <a:p>
            <a:pPr algn="just">
              <a:lnSpc>
                <a:spcPct val="107000"/>
              </a:lnSpc>
              <a:spcAft>
                <a:spcPts val="0"/>
              </a:spcAft>
            </a:pPr>
            <a:r>
              <a:rPr lang="ru-RU" sz="2000" dirty="0" smtClean="0">
                <a:latin typeface="Times New Roman" panose="02020603050405020304" pitchFamily="18" charset="0"/>
                <a:ea typeface="Calibri" panose="020F0502020204030204" pitchFamily="34" charset="0"/>
                <a:cs typeface="Times New Roman" panose="02020603050405020304" pitchFamily="18" charset="0"/>
              </a:rPr>
              <a:t>    Если </a:t>
            </a:r>
            <a:r>
              <a:rPr lang="ru-RU" sz="2000" dirty="0">
                <a:latin typeface="Times New Roman" panose="02020603050405020304" pitchFamily="18" charset="0"/>
                <a:ea typeface="Calibri" panose="020F0502020204030204" pitchFamily="34" charset="0"/>
                <a:cs typeface="Times New Roman" panose="02020603050405020304" pitchFamily="18" charset="0"/>
              </a:rPr>
              <a:t>место препятствия или производства работ на </a:t>
            </a:r>
            <a:r>
              <a:rPr lang="ru-RU" sz="2000" dirty="0" smtClean="0">
                <a:latin typeface="Times New Roman" panose="02020603050405020304" pitchFamily="18" charset="0"/>
                <a:ea typeface="Calibri" panose="020F0502020204030204" pitchFamily="34" charset="0"/>
                <a:cs typeface="Times New Roman" panose="02020603050405020304" pitchFamily="18" charset="0"/>
              </a:rPr>
              <a:t>путях </a:t>
            </a:r>
            <a:r>
              <a:rPr lang="ru-RU" sz="2000" dirty="0">
                <a:latin typeface="Times New Roman" panose="02020603050405020304" pitchFamily="18" charset="0"/>
                <a:ea typeface="Calibri" panose="020F0502020204030204" pitchFamily="34" charset="0"/>
                <a:cs typeface="Times New Roman" panose="02020603050405020304" pitchFamily="18" charset="0"/>
              </a:rPr>
              <a:t>общего пользования </a:t>
            </a:r>
            <a:r>
              <a:rPr lang="ru-RU" sz="2000" b="1" dirty="0">
                <a:latin typeface="Times New Roman" panose="02020603050405020304" pitchFamily="18" charset="0"/>
                <a:ea typeface="Calibri" panose="020F0502020204030204" pitchFamily="34" charset="0"/>
                <a:cs typeface="Times New Roman" panose="02020603050405020304" pitchFamily="18" charset="0"/>
              </a:rPr>
              <a:t>на перегоне со стороны </a:t>
            </a:r>
            <a:r>
              <a:rPr lang="ru-RU" sz="2000" b="1" dirty="0" smtClean="0">
                <a:latin typeface="Times New Roman" panose="02020603050405020304" pitchFamily="18" charset="0"/>
                <a:ea typeface="Calibri" panose="020F0502020204030204" pitchFamily="34" charset="0"/>
                <a:cs typeface="Times New Roman" panose="02020603050405020304" pitchFamily="18" charset="0"/>
              </a:rPr>
              <a:t>станции</a:t>
            </a:r>
            <a:r>
              <a:rPr lang="ru-RU" sz="2000"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2000" dirty="0">
                <a:latin typeface="Times New Roman" panose="02020603050405020304" pitchFamily="18" charset="0"/>
                <a:ea typeface="Calibri" panose="020F0502020204030204" pitchFamily="34" charset="0"/>
                <a:cs typeface="Times New Roman" panose="02020603050405020304" pitchFamily="18" charset="0"/>
              </a:rPr>
              <a:t>расположено </a:t>
            </a:r>
            <a:r>
              <a:rPr lang="ru-RU" sz="20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на расстоянии менее 60 м </a:t>
            </a:r>
            <a:r>
              <a:rPr lang="ru-RU" sz="2000" dirty="0">
                <a:latin typeface="Times New Roman" panose="02020603050405020304" pitchFamily="18" charset="0"/>
                <a:ea typeface="Calibri" panose="020F0502020204030204" pitchFamily="34" charset="0"/>
                <a:cs typeface="Times New Roman" panose="02020603050405020304" pitchFamily="18" charset="0"/>
              </a:rPr>
              <a:t>от входного светофора </a:t>
            </a:r>
            <a:r>
              <a:rPr lang="ru-RU" sz="2000" dirty="0" smtClean="0">
                <a:latin typeface="Times New Roman" panose="02020603050405020304" pitchFamily="18" charset="0"/>
                <a:ea typeface="Calibri" panose="020F0502020204030204" pitchFamily="34" charset="0"/>
                <a:cs typeface="Times New Roman" panose="02020603050405020304" pitchFamily="18" charset="0"/>
              </a:rPr>
              <a:t>станции </a:t>
            </a:r>
            <a:r>
              <a:rPr lang="ru-RU" sz="2000" dirty="0">
                <a:latin typeface="Times New Roman" panose="02020603050405020304" pitchFamily="18" charset="0"/>
                <a:ea typeface="Calibri" panose="020F0502020204030204" pitchFamily="34" charset="0"/>
                <a:cs typeface="Times New Roman" panose="02020603050405020304" pitchFamily="18" charset="0"/>
              </a:rPr>
              <a:t>или сигнального знака «Граница станции», то </a:t>
            </a:r>
            <a:r>
              <a:rPr lang="ru-RU" sz="20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петарды со стороны </a:t>
            </a:r>
            <a:r>
              <a:rPr lang="ru-RU" sz="2000" b="1" dirty="0" smtClean="0">
                <a:solidFill>
                  <a:srgbClr val="C00000"/>
                </a:solidFill>
                <a:latin typeface="Times New Roman" panose="02020603050405020304" pitchFamily="18" charset="0"/>
                <a:ea typeface="Calibri" panose="020F0502020204030204" pitchFamily="34" charset="0"/>
                <a:cs typeface="Times New Roman" panose="02020603050405020304" pitchFamily="18" charset="0"/>
              </a:rPr>
              <a:t>станции </a:t>
            </a:r>
            <a:r>
              <a:rPr lang="ru-RU" sz="20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не </a:t>
            </a:r>
            <a:r>
              <a:rPr lang="ru-RU" sz="2000" b="1" dirty="0" smtClean="0">
                <a:solidFill>
                  <a:srgbClr val="C00000"/>
                </a:solidFill>
                <a:latin typeface="Times New Roman" panose="02020603050405020304" pitchFamily="18" charset="0"/>
                <a:ea typeface="Calibri" panose="020F0502020204030204" pitchFamily="34" charset="0"/>
                <a:cs typeface="Times New Roman" panose="02020603050405020304" pitchFamily="18" charset="0"/>
              </a:rPr>
              <a:t>укладываются.</a:t>
            </a:r>
            <a:endParaRPr lang="ru-RU"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26" name="Picture 2" descr="Picture background"/>
          <p:cNvPicPr>
            <a:picLocks noChangeAspect="1" noChangeArrowheads="1"/>
          </p:cNvPicPr>
          <p:nvPr/>
        </p:nvPicPr>
        <p:blipFill rotWithShape="1">
          <a:blip r:embed="rId2">
            <a:extLst>
              <a:ext uri="{28A0092B-C50C-407E-A947-70E740481C1C}">
                <a14:useLocalDpi xmlns:a14="http://schemas.microsoft.com/office/drawing/2010/main" val="0"/>
              </a:ext>
            </a:extLst>
          </a:blip>
          <a:srcRect l="8250" t="29955" r="6250"/>
          <a:stretch/>
        </p:blipFill>
        <p:spPr bwMode="auto">
          <a:xfrm>
            <a:off x="0" y="475489"/>
            <a:ext cx="9144000" cy="4663439"/>
          </a:xfrm>
          <a:prstGeom prst="rect">
            <a:avLst/>
          </a:prstGeom>
          <a:noFill/>
          <a:extLst>
            <a:ext uri="{909E8E84-426E-40DD-AFC4-6F175D3DCCD1}">
              <a14:hiddenFill xmlns:a14="http://schemas.microsoft.com/office/drawing/2010/main">
                <a:solidFill>
                  <a:srgbClr val="FFFFFF"/>
                </a:solidFill>
              </a14:hiddenFill>
            </a:ext>
          </a:extLst>
        </p:spPr>
      </p:pic>
      <p:sp>
        <p:nvSpPr>
          <p:cNvPr id="8" name="Прямоугольник 7"/>
          <p:cNvSpPr/>
          <p:nvPr/>
        </p:nvSpPr>
        <p:spPr>
          <a:xfrm>
            <a:off x="8180400" y="6550223"/>
            <a:ext cx="966931" cy="307777"/>
          </a:xfrm>
          <a:prstGeom prst="rect">
            <a:avLst/>
          </a:prstGeom>
          <a:solidFill>
            <a:schemeClr val="bg1"/>
          </a:solidFill>
          <a:ln>
            <a:solidFill>
              <a:schemeClr val="tx1"/>
            </a:solidFill>
          </a:ln>
        </p:spPr>
        <p:txBody>
          <a:bodyPr wrap="none">
            <a:spAutoFit/>
          </a:bodyPr>
          <a:lstStyle/>
          <a:p>
            <a:r>
              <a:rPr lang="ru-RU" sz="1400" b="1" dirty="0" smtClean="0">
                <a:latin typeface="Times New Roman" panose="02020603050405020304" pitchFamily="18" charset="0"/>
                <a:cs typeface="Times New Roman" panose="02020603050405020304" pitchFamily="18" charset="0"/>
              </a:rPr>
              <a:t>ИСИ п.44</a:t>
            </a:r>
            <a:endParaRPr lang="ru-RU" sz="1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692116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052939"/>
            <a:ext cx="9144000" cy="2304288"/>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a:t>
            </a:r>
            <a:r>
              <a:rPr lang="ru-RU" sz="2000" b="1" dirty="0" smtClean="0">
                <a:solidFill>
                  <a:srgbClr val="C00000"/>
                </a:solidFill>
                <a:latin typeface="Times New Roman" panose="02020603050405020304" pitchFamily="18" charset="0"/>
                <a:cs typeface="Times New Roman" panose="02020603050405020304" pitchFamily="18" charset="0"/>
              </a:rPr>
              <a:t>Сигналы </a:t>
            </a:r>
            <a:r>
              <a:rPr lang="ru-RU" sz="2000" b="1" dirty="0">
                <a:solidFill>
                  <a:srgbClr val="C00000"/>
                </a:solidFill>
                <a:latin typeface="Times New Roman" panose="02020603050405020304" pitchFamily="18" charset="0"/>
                <a:cs typeface="Times New Roman" panose="02020603050405020304" pitchFamily="18" charset="0"/>
              </a:rPr>
              <a:t>ограждения </a:t>
            </a:r>
            <a:r>
              <a:rPr lang="ru-RU" sz="2000" b="1" dirty="0">
                <a:solidFill>
                  <a:srgbClr val="002060"/>
                </a:solidFill>
                <a:latin typeface="Times New Roman" panose="02020603050405020304" pitchFamily="18" charset="0"/>
                <a:cs typeface="Times New Roman" panose="02020603050405020304" pitchFamily="18" charset="0"/>
              </a:rPr>
              <a:t>устанавливаются</a:t>
            </a:r>
            <a:r>
              <a:rPr lang="ru-RU" sz="2000" b="1" dirty="0">
                <a:latin typeface="Times New Roman" panose="02020603050405020304" pitchFamily="18" charset="0"/>
                <a:cs typeface="Times New Roman" panose="02020603050405020304" pitchFamily="18" charset="0"/>
              </a:rPr>
              <a:t> </a:t>
            </a:r>
            <a:r>
              <a:rPr lang="ru-RU" sz="2000" b="1" dirty="0" smtClean="0">
                <a:solidFill>
                  <a:srgbClr val="C00000"/>
                </a:solidFill>
                <a:latin typeface="Times New Roman" panose="02020603050405020304" pitchFamily="18" charset="0"/>
                <a:cs typeface="Times New Roman" panose="02020603050405020304" pitchFamily="18" charset="0"/>
              </a:rPr>
              <a:t>с </a:t>
            </a:r>
            <a:r>
              <a:rPr lang="ru-RU" sz="2000" b="1" dirty="0">
                <a:solidFill>
                  <a:srgbClr val="C00000"/>
                </a:solidFill>
                <a:latin typeface="Times New Roman" panose="02020603050405020304" pitchFamily="18" charset="0"/>
                <a:cs typeface="Times New Roman" panose="02020603050405020304" pitchFamily="18" charset="0"/>
              </a:rPr>
              <a:t>правой стороны </a:t>
            </a:r>
            <a:r>
              <a:rPr lang="ru-RU" sz="2000" b="1" dirty="0">
                <a:latin typeface="Times New Roman" panose="02020603050405020304" pitchFamily="18" charset="0"/>
                <a:cs typeface="Times New Roman" panose="02020603050405020304" pitchFamily="18" charset="0"/>
              </a:rPr>
              <a:t>по направлению движения на расстоянии </a:t>
            </a:r>
            <a:r>
              <a:rPr lang="ru-RU" sz="2000" b="1" dirty="0">
                <a:solidFill>
                  <a:srgbClr val="C00000"/>
                </a:solidFill>
                <a:latin typeface="Times New Roman" panose="02020603050405020304" pitchFamily="18" charset="0"/>
                <a:cs typeface="Times New Roman" panose="02020603050405020304" pitchFamily="18" charset="0"/>
              </a:rPr>
              <a:t>не менее 3100 мм </a:t>
            </a:r>
            <a:r>
              <a:rPr lang="ru-RU" sz="2000" b="1" dirty="0">
                <a:latin typeface="Times New Roman" panose="02020603050405020304" pitchFamily="18" charset="0"/>
                <a:cs typeface="Times New Roman" panose="02020603050405020304" pitchFamily="18" charset="0"/>
              </a:rPr>
              <a:t>от оси крайнего </a:t>
            </a:r>
            <a:r>
              <a:rPr lang="ru-RU" sz="2000" b="1" dirty="0" smtClean="0">
                <a:latin typeface="Times New Roman" panose="02020603050405020304" pitchFamily="18" charset="0"/>
                <a:cs typeface="Times New Roman" panose="02020603050405020304" pitchFamily="18" charset="0"/>
              </a:rPr>
              <a:t>пути.</a:t>
            </a:r>
          </a:p>
          <a:p>
            <a:pPr marL="0" indent="0" algn="just">
              <a:buNone/>
            </a:pPr>
            <a:r>
              <a:rPr lang="ru-RU" sz="2000" dirty="0" smtClean="0">
                <a:latin typeface="Times New Roman" panose="02020603050405020304" pitchFamily="18" charset="0"/>
                <a:cs typeface="Times New Roman" panose="02020603050405020304" pitchFamily="18" charset="0"/>
              </a:rPr>
              <a:t>    В </a:t>
            </a:r>
            <a:r>
              <a:rPr lang="ru-RU" sz="2000" dirty="0">
                <a:latin typeface="Times New Roman" panose="02020603050405020304" pitchFamily="18" charset="0"/>
                <a:cs typeface="Times New Roman" panose="02020603050405020304" pitchFamily="18" charset="0"/>
              </a:rPr>
              <a:t>выемках (кроме скальных) и на выходах из них сигналы ограждения устанавливаются </a:t>
            </a:r>
            <a:r>
              <a:rPr lang="ru-RU" sz="2000" dirty="0" smtClean="0">
                <a:latin typeface="Times New Roman" panose="02020603050405020304" pitchFamily="18" charset="0"/>
                <a:cs typeface="Times New Roman" panose="02020603050405020304" pitchFamily="18" charset="0"/>
              </a:rPr>
              <a:t>за </a:t>
            </a:r>
            <a:r>
              <a:rPr lang="ru-RU" sz="2000" dirty="0">
                <a:latin typeface="Times New Roman" panose="02020603050405020304" pitchFamily="18" charset="0"/>
                <a:cs typeface="Times New Roman" panose="02020603050405020304" pitchFamily="18" charset="0"/>
              </a:rPr>
              <a:t>пределами кюветов и лотков с полевой стороны. </a:t>
            </a:r>
            <a:endParaRPr lang="ru-RU" sz="2000" dirty="0" smtClean="0">
              <a:latin typeface="Times New Roman" panose="02020603050405020304" pitchFamily="18" charset="0"/>
              <a:cs typeface="Times New Roman" panose="02020603050405020304" pitchFamily="18" charset="0"/>
            </a:endParaRPr>
          </a:p>
          <a:p>
            <a:pPr marL="0" indent="0" algn="just">
              <a:buNone/>
            </a:pP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  </a:t>
            </a:r>
            <a:r>
              <a:rPr lang="ru-RU" sz="2000" b="1" dirty="0" smtClean="0">
                <a:solidFill>
                  <a:srgbClr val="002060"/>
                </a:solidFill>
                <a:latin typeface="Times New Roman" panose="02020603050405020304" pitchFamily="18" charset="0"/>
                <a:cs typeface="Times New Roman" panose="02020603050405020304" pitchFamily="18" charset="0"/>
              </a:rPr>
              <a:t>В </a:t>
            </a:r>
            <a:r>
              <a:rPr lang="ru-RU" sz="2000" b="1" dirty="0">
                <a:solidFill>
                  <a:srgbClr val="002060"/>
                </a:solidFill>
                <a:latin typeface="Times New Roman" panose="02020603050405020304" pitchFamily="18" charset="0"/>
                <a:cs typeface="Times New Roman" panose="02020603050405020304" pitchFamily="18" charset="0"/>
              </a:rPr>
              <a:t>особо сильно </a:t>
            </a:r>
            <a:r>
              <a:rPr lang="ru-RU" sz="2000" b="1" dirty="0" err="1">
                <a:solidFill>
                  <a:srgbClr val="002060"/>
                </a:solidFill>
                <a:latin typeface="Times New Roman" panose="02020603050405020304" pitchFamily="18" charset="0"/>
                <a:cs typeface="Times New Roman" panose="02020603050405020304" pitchFamily="18" charset="0"/>
              </a:rPr>
              <a:t>снегозаносимых</a:t>
            </a:r>
            <a:r>
              <a:rPr lang="ru-RU" sz="2000" b="1" dirty="0">
                <a:solidFill>
                  <a:srgbClr val="002060"/>
                </a:solidFill>
                <a:latin typeface="Times New Roman" panose="02020603050405020304" pitchFamily="18" charset="0"/>
                <a:cs typeface="Times New Roman" panose="02020603050405020304" pitchFamily="18" charset="0"/>
              </a:rPr>
              <a:t> выемках </a:t>
            </a:r>
            <a:r>
              <a:rPr lang="ru-RU" sz="2000" dirty="0">
                <a:latin typeface="Times New Roman" panose="02020603050405020304" pitchFamily="18" charset="0"/>
                <a:cs typeface="Times New Roman" panose="02020603050405020304" pitchFamily="18" charset="0"/>
              </a:rPr>
              <a:t>и на выходах из них (в пределах до 100 м) указанные сигналы устанавливаются на расстоянии </a:t>
            </a:r>
            <a:r>
              <a:rPr lang="ru-RU" sz="2000" b="1" dirty="0">
                <a:solidFill>
                  <a:srgbClr val="C00000"/>
                </a:solidFill>
                <a:latin typeface="Times New Roman" panose="02020603050405020304" pitchFamily="18" charset="0"/>
                <a:cs typeface="Times New Roman" panose="02020603050405020304" pitchFamily="18" charset="0"/>
              </a:rPr>
              <a:t>не менее 5700 мм </a:t>
            </a:r>
            <a:r>
              <a:rPr lang="ru-RU" sz="2000" dirty="0" smtClean="0">
                <a:latin typeface="Times New Roman" panose="02020603050405020304" pitchFamily="18" charset="0"/>
                <a:cs typeface="Times New Roman" panose="02020603050405020304" pitchFamily="18" charset="0"/>
              </a:rPr>
              <a:t>от </a:t>
            </a:r>
            <a:r>
              <a:rPr lang="ru-RU" sz="2000" dirty="0">
                <a:latin typeface="Times New Roman" panose="02020603050405020304" pitchFamily="18" charset="0"/>
                <a:cs typeface="Times New Roman" panose="02020603050405020304" pitchFamily="18" charset="0"/>
              </a:rPr>
              <a:t>оси крайнего </a:t>
            </a:r>
            <a:r>
              <a:rPr lang="ru-RU" sz="2000" dirty="0" smtClean="0">
                <a:latin typeface="Times New Roman" panose="02020603050405020304" pitchFamily="18" charset="0"/>
                <a:cs typeface="Times New Roman" panose="02020603050405020304" pitchFamily="18" charset="0"/>
              </a:rPr>
              <a:t>пути</a:t>
            </a:r>
            <a:r>
              <a:rPr lang="ru-RU" sz="2000" dirty="0">
                <a:latin typeface="Times New Roman" panose="02020603050405020304" pitchFamily="18" charset="0"/>
                <a:cs typeface="Times New Roman" panose="02020603050405020304" pitchFamily="18" charset="0"/>
              </a:rPr>
              <a:t>. </a:t>
            </a:r>
          </a:p>
        </p:txBody>
      </p:sp>
      <p:sp>
        <p:nvSpPr>
          <p:cNvPr id="6" name="Подзаголовок 2"/>
          <p:cNvSpPr txBox="1">
            <a:spLocks/>
          </p:cNvSpPr>
          <p:nvPr/>
        </p:nvSpPr>
        <p:spPr>
          <a:xfrm>
            <a:off x="0" y="9964"/>
            <a:ext cx="9144000" cy="402418"/>
          </a:xfrm>
          <a:prstGeom prst="rect">
            <a:avLst/>
          </a:prstGeom>
          <a:solidFill>
            <a:schemeClr val="accent6">
              <a:lumMod val="20000"/>
              <a:lumOff val="80000"/>
            </a:schemeClr>
          </a:solidFill>
          <a:ln>
            <a:solidFill>
              <a:schemeClr val="accent6">
                <a:lumMod val="50000"/>
              </a:schemeClr>
            </a:solidFill>
          </a:ln>
          <a:effectLst>
            <a:outerShdw blurRad="152400" dist="317500" dir="5400000" sx="90000" sy="-19000" rotWithShape="0">
              <a:prstClr val="black">
                <a:alpha val="15000"/>
              </a:prstClr>
            </a:outerShdw>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1600" b="1" smtClean="0">
                <a:latin typeface="Times New Roman" panose="02020603050405020304" pitchFamily="18" charset="0"/>
                <a:cs typeface="Times New Roman" panose="02020603050405020304" pitchFamily="18" charset="0"/>
              </a:rPr>
              <a:t>Ограждение мест препятствий для движения поездов и мест производства работ на перегонах</a:t>
            </a:r>
            <a:endParaRPr lang="ru-RU" sz="1600" b="1" dirty="0">
              <a:latin typeface="Times New Roman" panose="02020603050405020304" pitchFamily="18" charset="0"/>
              <a:cs typeface="Times New Roman" panose="02020603050405020304" pitchFamily="18" charset="0"/>
            </a:endParaRPr>
          </a:p>
        </p:txBody>
      </p:sp>
      <p:pic>
        <p:nvPicPr>
          <p:cNvPr id="1026" name="Picture 2" descr="Picture background"/>
          <p:cNvPicPr>
            <a:picLocks noChangeAspect="1" noChangeArrowheads="1"/>
          </p:cNvPicPr>
          <p:nvPr/>
        </p:nvPicPr>
        <p:blipFill rotWithShape="1">
          <a:blip r:embed="rId2">
            <a:extLst>
              <a:ext uri="{28A0092B-C50C-407E-A947-70E740481C1C}">
                <a14:useLocalDpi xmlns:a14="http://schemas.microsoft.com/office/drawing/2010/main" val="0"/>
              </a:ext>
            </a:extLst>
          </a:blip>
          <a:srcRect t="21450" r="54157" b="33741"/>
          <a:stretch/>
        </p:blipFill>
        <p:spPr bwMode="auto">
          <a:xfrm>
            <a:off x="100711" y="547116"/>
            <a:ext cx="4471289" cy="327355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Picture background"/>
          <p:cNvPicPr>
            <a:picLocks noChangeAspect="1" noChangeArrowheads="1"/>
          </p:cNvPicPr>
          <p:nvPr/>
        </p:nvPicPr>
        <p:blipFill rotWithShape="1">
          <a:blip r:embed="rId2">
            <a:extLst>
              <a:ext uri="{28A0092B-C50C-407E-A947-70E740481C1C}">
                <a14:useLocalDpi xmlns:a14="http://schemas.microsoft.com/office/drawing/2010/main" val="0"/>
              </a:ext>
            </a:extLst>
          </a:blip>
          <a:srcRect l="52530" t="43020" r="1064" b="10711"/>
          <a:stretch/>
        </p:blipFill>
        <p:spPr bwMode="auto">
          <a:xfrm>
            <a:off x="4681727" y="537972"/>
            <a:ext cx="4526281" cy="3380233"/>
          </a:xfrm>
          <a:prstGeom prst="rect">
            <a:avLst/>
          </a:prstGeom>
          <a:noFill/>
          <a:extLst>
            <a:ext uri="{909E8E84-426E-40DD-AFC4-6F175D3DCCD1}">
              <a14:hiddenFill xmlns:a14="http://schemas.microsoft.com/office/drawing/2010/main">
                <a:solidFill>
                  <a:srgbClr val="FFFFFF"/>
                </a:solidFill>
              </a14:hiddenFill>
            </a:ext>
          </a:extLst>
        </p:spPr>
      </p:pic>
      <p:sp>
        <p:nvSpPr>
          <p:cNvPr id="8" name="Прямоугольник 7"/>
          <p:cNvSpPr/>
          <p:nvPr/>
        </p:nvSpPr>
        <p:spPr>
          <a:xfrm>
            <a:off x="8180400" y="6550223"/>
            <a:ext cx="966931" cy="307777"/>
          </a:xfrm>
          <a:prstGeom prst="rect">
            <a:avLst/>
          </a:prstGeom>
          <a:solidFill>
            <a:schemeClr val="bg1"/>
          </a:solidFill>
          <a:ln>
            <a:solidFill>
              <a:schemeClr val="tx1"/>
            </a:solidFill>
          </a:ln>
        </p:spPr>
        <p:txBody>
          <a:bodyPr wrap="none">
            <a:spAutoFit/>
          </a:bodyPr>
          <a:lstStyle/>
          <a:p>
            <a:r>
              <a:rPr lang="ru-RU" sz="1400" b="1" dirty="0" smtClean="0">
                <a:latin typeface="Times New Roman" panose="02020603050405020304" pitchFamily="18" charset="0"/>
                <a:cs typeface="Times New Roman" panose="02020603050405020304" pitchFamily="18" charset="0"/>
              </a:rPr>
              <a:t>ИСИ п.40</a:t>
            </a:r>
            <a:endParaRPr lang="ru-RU" sz="1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921753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288536"/>
            <a:ext cx="9144000" cy="2057399"/>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Если </a:t>
            </a:r>
            <a:r>
              <a:rPr lang="ru-RU" sz="2000" dirty="0">
                <a:latin typeface="Times New Roman" panose="02020603050405020304" pitchFamily="18" charset="0"/>
                <a:cs typeface="Times New Roman" panose="02020603050405020304" pitchFamily="18" charset="0"/>
              </a:rPr>
              <a:t>место препятствия или место производства работ </a:t>
            </a:r>
            <a:r>
              <a:rPr lang="ru-RU" sz="2000" b="1" dirty="0">
                <a:latin typeface="Times New Roman" panose="02020603050405020304" pitchFamily="18" charset="0"/>
                <a:cs typeface="Times New Roman" panose="02020603050405020304" pitchFamily="18" charset="0"/>
              </a:rPr>
              <a:t>на </a:t>
            </a:r>
            <a:r>
              <a:rPr lang="ru-RU" sz="2000" b="1" dirty="0" smtClean="0">
                <a:latin typeface="Times New Roman" panose="02020603050405020304" pitchFamily="18" charset="0"/>
                <a:cs typeface="Times New Roman" panose="02020603050405020304" pitchFamily="18" charset="0"/>
              </a:rPr>
              <a:t>путях </a:t>
            </a:r>
            <a:r>
              <a:rPr lang="ru-RU" sz="2000" b="1" dirty="0">
                <a:latin typeface="Times New Roman" panose="02020603050405020304" pitchFamily="18" charset="0"/>
                <a:cs typeface="Times New Roman" panose="02020603050405020304" pitchFamily="18" charset="0"/>
              </a:rPr>
              <a:t>необщего пользования</a:t>
            </a:r>
            <a:r>
              <a:rPr lang="ru-RU" sz="2000" dirty="0">
                <a:latin typeface="Times New Roman" panose="02020603050405020304" pitchFamily="18" charset="0"/>
                <a:cs typeface="Times New Roman" panose="02020603050405020304" pitchFamily="18" charset="0"/>
              </a:rPr>
              <a:t> на перегоне со стороны </a:t>
            </a:r>
            <a:r>
              <a:rPr lang="ru-RU" sz="2000" dirty="0" smtClean="0">
                <a:latin typeface="Times New Roman" panose="02020603050405020304" pitchFamily="18" charset="0"/>
                <a:cs typeface="Times New Roman" panose="02020603050405020304" pitchFamily="18" charset="0"/>
              </a:rPr>
              <a:t>станции </a:t>
            </a:r>
            <a:r>
              <a:rPr lang="ru-RU" sz="2000" dirty="0">
                <a:latin typeface="Times New Roman" panose="02020603050405020304" pitchFamily="18" charset="0"/>
                <a:cs typeface="Times New Roman" panose="02020603050405020304" pitchFamily="18" charset="0"/>
              </a:rPr>
              <a:t>находится </a:t>
            </a:r>
            <a:r>
              <a:rPr lang="ru-RU" sz="2000" b="1" dirty="0">
                <a:solidFill>
                  <a:srgbClr val="002060"/>
                </a:solidFill>
                <a:latin typeface="Times New Roman" panose="02020603050405020304" pitchFamily="18" charset="0"/>
                <a:cs typeface="Times New Roman" panose="02020603050405020304" pitchFamily="18" charset="0"/>
              </a:rPr>
              <a:t>на расстоянии менее суммы расстояний «Т» и 15 м от входного светофора</a:t>
            </a: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станции </a:t>
            </a:r>
            <a:r>
              <a:rPr lang="ru-RU" sz="2000" dirty="0">
                <a:latin typeface="Times New Roman" panose="02020603050405020304" pitchFamily="18" charset="0"/>
                <a:cs typeface="Times New Roman" panose="02020603050405020304" pitchFamily="18" charset="0"/>
              </a:rPr>
              <a:t>или сигнального знака «Граница станции», то для ограждения со стороны </a:t>
            </a:r>
            <a:r>
              <a:rPr lang="ru-RU" sz="2000" dirty="0" smtClean="0">
                <a:latin typeface="Times New Roman" panose="02020603050405020304" pitchFamily="18" charset="0"/>
                <a:cs typeface="Times New Roman" panose="02020603050405020304" pitchFamily="18" charset="0"/>
              </a:rPr>
              <a:t>станции </a:t>
            </a:r>
            <a:r>
              <a:rPr lang="ru-RU" sz="2000" dirty="0">
                <a:latin typeface="Times New Roman" panose="02020603050405020304" pitchFamily="18" charset="0"/>
                <a:cs typeface="Times New Roman" panose="02020603050405020304" pitchFamily="18" charset="0"/>
              </a:rPr>
              <a:t>устанавливается переносной красный сигнал на оси </a:t>
            </a:r>
            <a:r>
              <a:rPr lang="ru-RU" sz="2000" dirty="0" smtClean="0">
                <a:latin typeface="Times New Roman" panose="02020603050405020304" pitchFamily="18" charset="0"/>
                <a:cs typeface="Times New Roman" panose="02020603050405020304" pitchFamily="18" charset="0"/>
              </a:rPr>
              <a:t>пути </a:t>
            </a:r>
            <a:r>
              <a:rPr lang="ru-RU" sz="2000" dirty="0">
                <a:latin typeface="Times New Roman" panose="02020603050405020304" pitchFamily="18" charset="0"/>
                <a:cs typeface="Times New Roman" panose="02020603050405020304" pitchFamily="18" charset="0"/>
              </a:rPr>
              <a:t>напротив входного светофора </a:t>
            </a:r>
            <a:r>
              <a:rPr lang="ru-RU" sz="2000" dirty="0" smtClean="0">
                <a:latin typeface="Times New Roman" panose="02020603050405020304" pitchFamily="18" charset="0"/>
                <a:cs typeface="Times New Roman" panose="02020603050405020304" pitchFamily="18" charset="0"/>
              </a:rPr>
              <a:t>станции </a:t>
            </a:r>
            <a:r>
              <a:rPr lang="ru-RU" sz="2000" dirty="0">
                <a:latin typeface="Times New Roman" panose="02020603050405020304" pitchFamily="18" charset="0"/>
                <a:cs typeface="Times New Roman" panose="02020603050405020304" pitchFamily="18" charset="0"/>
              </a:rPr>
              <a:t>или сигнального знака «Граница станции» в соответствии со схемой, приведенной на </a:t>
            </a:r>
            <a:r>
              <a:rPr lang="ru-RU" sz="2000" dirty="0" smtClean="0">
                <a:latin typeface="Times New Roman" panose="02020603050405020304" pitchFamily="18" charset="0"/>
                <a:cs typeface="Times New Roman" panose="02020603050405020304" pitchFamily="18" charset="0"/>
              </a:rPr>
              <a:t>рисунке.</a:t>
            </a:r>
            <a:endParaRPr lang="ru-RU" sz="2000" dirty="0">
              <a:latin typeface="Times New Roman" panose="02020603050405020304" pitchFamily="18" charset="0"/>
              <a:cs typeface="Times New Roman" panose="02020603050405020304" pitchFamily="18" charset="0"/>
            </a:endParaRPr>
          </a:p>
        </p:txBody>
      </p:sp>
      <p:sp>
        <p:nvSpPr>
          <p:cNvPr id="4" name="Подзаголовок 2"/>
          <p:cNvSpPr txBox="1">
            <a:spLocks/>
          </p:cNvSpPr>
          <p:nvPr/>
        </p:nvSpPr>
        <p:spPr>
          <a:xfrm>
            <a:off x="0" y="9964"/>
            <a:ext cx="9144000" cy="402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1600" b="1" smtClean="0">
                <a:latin typeface="Times New Roman" panose="02020603050405020304" pitchFamily="18" charset="0"/>
                <a:cs typeface="Times New Roman" panose="02020603050405020304" pitchFamily="18" charset="0"/>
              </a:rPr>
              <a:t>Ограждение мест препятствий для движения поездов и мест производства работ на перегонах</a:t>
            </a:r>
            <a:endParaRPr lang="ru-RU" sz="1600" b="1" dirty="0">
              <a:latin typeface="Times New Roman" panose="02020603050405020304" pitchFamily="18" charset="0"/>
              <a:cs typeface="Times New Roman" panose="02020603050405020304" pitchFamily="18" charset="0"/>
            </a:endParaRPr>
          </a:p>
        </p:txBody>
      </p:sp>
      <p:pic>
        <p:nvPicPr>
          <p:cNvPr id="2050" name="Picture 2" descr="Picture background"/>
          <p:cNvPicPr>
            <a:picLocks noChangeAspect="1" noChangeArrowheads="1"/>
          </p:cNvPicPr>
          <p:nvPr/>
        </p:nvPicPr>
        <p:blipFill rotWithShape="1">
          <a:blip r:embed="rId2">
            <a:extLst>
              <a:ext uri="{28A0092B-C50C-407E-A947-70E740481C1C}">
                <a14:useLocalDpi xmlns:a14="http://schemas.microsoft.com/office/drawing/2010/main" val="0"/>
              </a:ext>
            </a:extLst>
          </a:blip>
          <a:srcRect l="1874" t="65878" r="49696" b="4597"/>
          <a:stretch/>
        </p:blipFill>
        <p:spPr bwMode="auto">
          <a:xfrm>
            <a:off x="365761" y="512063"/>
            <a:ext cx="8453254" cy="3776473"/>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8180400" y="6550223"/>
            <a:ext cx="966931" cy="307777"/>
          </a:xfrm>
          <a:prstGeom prst="rect">
            <a:avLst/>
          </a:prstGeom>
          <a:solidFill>
            <a:schemeClr val="bg1"/>
          </a:solidFill>
          <a:ln>
            <a:solidFill>
              <a:schemeClr val="tx1"/>
            </a:solidFill>
          </a:ln>
        </p:spPr>
        <p:txBody>
          <a:bodyPr wrap="none">
            <a:spAutoFit/>
          </a:bodyPr>
          <a:lstStyle/>
          <a:p>
            <a:r>
              <a:rPr lang="ru-RU" sz="1400" b="1" dirty="0" smtClean="0">
                <a:latin typeface="Times New Roman" panose="02020603050405020304" pitchFamily="18" charset="0"/>
                <a:cs typeface="Times New Roman" panose="02020603050405020304" pitchFamily="18" charset="0"/>
              </a:rPr>
              <a:t>ИСИ п.44</a:t>
            </a:r>
            <a:endParaRPr lang="ru-RU" sz="1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45707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3785617"/>
            <a:ext cx="9144000" cy="3072383"/>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Если </a:t>
            </a:r>
            <a:r>
              <a:rPr lang="ru-RU" sz="2000" dirty="0">
                <a:latin typeface="Times New Roman" panose="02020603050405020304" pitchFamily="18" charset="0"/>
                <a:cs typeface="Times New Roman" panose="02020603050405020304" pitchFamily="18" charset="0"/>
              </a:rPr>
              <a:t>после снятия сигналов остановки по месту препятствия (работ) </a:t>
            </a:r>
            <a:r>
              <a:rPr lang="ru-RU" sz="2000" b="1" dirty="0">
                <a:solidFill>
                  <a:srgbClr val="002060"/>
                </a:solidFill>
                <a:latin typeface="Times New Roman" panose="02020603050405020304" pitchFamily="18" charset="0"/>
                <a:cs typeface="Times New Roman" panose="02020603050405020304" pitchFamily="18" charset="0"/>
              </a:rPr>
              <a:t>поезда пропускаются с уменьшением скорости,</a:t>
            </a:r>
            <a:r>
              <a:rPr lang="ru-RU" sz="2000" dirty="0">
                <a:latin typeface="Times New Roman" panose="02020603050405020304" pitchFamily="18" charset="0"/>
                <a:cs typeface="Times New Roman" panose="02020603050405020304" pitchFamily="18" charset="0"/>
              </a:rPr>
              <a:t> то со стороны перегона оно ограждается в соответствии с </a:t>
            </a:r>
            <a:r>
              <a:rPr lang="ru-RU" sz="2000" dirty="0" smtClean="0">
                <a:latin typeface="Times New Roman" panose="02020603050405020304" pitchFamily="18" charset="0"/>
                <a:cs typeface="Times New Roman" panose="02020603050405020304" pitchFamily="18" charset="0"/>
              </a:rPr>
              <a:t>настоящей </a:t>
            </a:r>
            <a:r>
              <a:rPr lang="ru-RU" sz="2000" dirty="0">
                <a:latin typeface="Times New Roman" panose="02020603050405020304" pitchFamily="18" charset="0"/>
                <a:cs typeface="Times New Roman" panose="02020603050405020304" pitchFamily="18" charset="0"/>
              </a:rPr>
              <a:t>Инструкции, а со стороны станции напротив остряков выходной стрелки и напротив входного сигнала устанавливаются переносные желтые сигналы и на расстоянии не менее 50 м от места работ – сигнальные знаки «Начало опасного места» и «Конец опасного места</a:t>
            </a:r>
            <a:r>
              <a:rPr lang="ru-RU" sz="2000" dirty="0" smtClean="0">
                <a:latin typeface="Times New Roman" panose="02020603050405020304" pitchFamily="18" charset="0"/>
                <a:cs typeface="Times New Roman" panose="02020603050405020304" pitchFamily="18" charset="0"/>
              </a:rPr>
              <a:t>». </a:t>
            </a:r>
          </a:p>
          <a:p>
            <a:pPr marL="0" indent="0" algn="just">
              <a:buNone/>
            </a:pP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    Если </a:t>
            </a:r>
            <a:r>
              <a:rPr lang="ru-RU" sz="2000" dirty="0">
                <a:latin typeface="Times New Roman" panose="02020603050405020304" pitchFamily="18" charset="0"/>
                <a:cs typeface="Times New Roman" panose="02020603050405020304" pitchFamily="18" charset="0"/>
              </a:rPr>
              <a:t>расстояние от места работ до границы станции составляет менее 50 м, сигнальный знак «Начало опасного места» устанавливается напротив знака «Граница станции».</a:t>
            </a:r>
          </a:p>
        </p:txBody>
      </p:sp>
      <p:sp>
        <p:nvSpPr>
          <p:cNvPr id="4" name="Подзаголовок 2"/>
          <p:cNvSpPr txBox="1">
            <a:spLocks/>
          </p:cNvSpPr>
          <p:nvPr/>
        </p:nvSpPr>
        <p:spPr>
          <a:xfrm>
            <a:off x="0" y="9964"/>
            <a:ext cx="9144000" cy="402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1600" b="1" smtClean="0">
                <a:latin typeface="Times New Roman" panose="02020603050405020304" pitchFamily="18" charset="0"/>
                <a:cs typeface="Times New Roman" panose="02020603050405020304" pitchFamily="18" charset="0"/>
              </a:rPr>
              <a:t>Ограждение мест препятствий для движения поездов и мест производства работ на перегонах</a:t>
            </a:r>
            <a:endParaRPr lang="ru-RU" sz="1600" b="1" dirty="0">
              <a:latin typeface="Times New Roman" panose="02020603050405020304" pitchFamily="18" charset="0"/>
              <a:cs typeface="Times New Roman" panose="02020603050405020304" pitchFamily="18" charset="0"/>
            </a:endParaRPr>
          </a:p>
        </p:txBody>
      </p:sp>
      <p:pic>
        <p:nvPicPr>
          <p:cNvPr id="3074" name="Picture 2" descr="Picture background"/>
          <p:cNvPicPr>
            <a:picLocks noChangeAspect="1" noChangeArrowheads="1"/>
          </p:cNvPicPr>
          <p:nvPr/>
        </p:nvPicPr>
        <p:blipFill rotWithShape="1">
          <a:blip r:embed="rId2">
            <a:extLst>
              <a:ext uri="{28A0092B-C50C-407E-A947-70E740481C1C}">
                <a14:useLocalDpi xmlns:a14="http://schemas.microsoft.com/office/drawing/2010/main" val="0"/>
              </a:ext>
            </a:extLst>
          </a:blip>
          <a:srcRect t="32120" b="23880"/>
          <a:stretch/>
        </p:blipFill>
        <p:spPr bwMode="auto">
          <a:xfrm>
            <a:off x="0" y="590239"/>
            <a:ext cx="9144000" cy="3017520"/>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8180400" y="6550223"/>
            <a:ext cx="966931" cy="307777"/>
          </a:xfrm>
          <a:prstGeom prst="rect">
            <a:avLst/>
          </a:prstGeom>
          <a:solidFill>
            <a:schemeClr val="bg1"/>
          </a:solidFill>
          <a:ln>
            <a:solidFill>
              <a:schemeClr val="tx1"/>
            </a:solidFill>
          </a:ln>
        </p:spPr>
        <p:txBody>
          <a:bodyPr wrap="none">
            <a:spAutoFit/>
          </a:bodyPr>
          <a:lstStyle/>
          <a:p>
            <a:r>
              <a:rPr lang="ru-RU" sz="1400" b="1" dirty="0" smtClean="0">
                <a:latin typeface="Times New Roman" panose="02020603050405020304" pitchFamily="18" charset="0"/>
                <a:cs typeface="Times New Roman" panose="02020603050405020304" pitchFamily="18" charset="0"/>
              </a:rPr>
              <a:t>ИСИ п.44</a:t>
            </a:r>
            <a:endParaRPr lang="ru-RU" sz="1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353335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654297"/>
            <a:ext cx="9144000" cy="2203703"/>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При </a:t>
            </a:r>
            <a:r>
              <a:rPr lang="ru-RU" sz="2000" dirty="0">
                <a:latin typeface="Times New Roman" panose="02020603050405020304" pitchFamily="18" charset="0"/>
                <a:cs typeface="Times New Roman" panose="02020603050405020304" pitchFamily="18" charset="0"/>
              </a:rPr>
              <a:t>подходе поезда к переносному желтому сигналу машинист подает один длинный свисток локомотива, мотор-вагонного и самоходного специального подвижного состава, а при подходе к сигналисту с ручным красным сигналом подает сигнал остановки и принимает меры к немедленной остановке поезда, чтобы остановиться, не проезжая переносного красного сигнала.</a:t>
            </a:r>
          </a:p>
          <a:p>
            <a:pPr marL="0" indent="0" algn="just">
              <a:buNone/>
            </a:pPr>
            <a:r>
              <a:rPr lang="ru-RU" sz="2000" dirty="0" smtClean="0">
                <a:latin typeface="Times New Roman" panose="02020603050405020304" pitchFamily="18" charset="0"/>
                <a:cs typeface="Times New Roman" panose="02020603050405020304" pitchFamily="18" charset="0"/>
              </a:rPr>
              <a:t>     Сигналисты </a:t>
            </a:r>
            <a:r>
              <a:rPr lang="ru-RU" sz="2000" dirty="0">
                <a:latin typeface="Times New Roman" panose="02020603050405020304" pitchFamily="18" charset="0"/>
                <a:cs typeface="Times New Roman" panose="02020603050405020304" pitchFamily="18" charset="0"/>
              </a:rPr>
              <a:t>для отличия от других работников железнодорожного транспорта должны носить головной убор с верхом желтого цвета.</a:t>
            </a:r>
          </a:p>
          <a:p>
            <a:pPr marL="0" indent="0" algn="just">
              <a:buNone/>
            </a:pPr>
            <a:endParaRPr lang="ru-RU" sz="2000" dirty="0">
              <a:latin typeface="Times New Roman" panose="02020603050405020304" pitchFamily="18" charset="0"/>
              <a:cs typeface="Times New Roman" panose="02020603050405020304" pitchFamily="18" charset="0"/>
            </a:endParaRPr>
          </a:p>
        </p:txBody>
      </p:sp>
      <p:sp>
        <p:nvSpPr>
          <p:cNvPr id="4" name="Подзаголовок 2"/>
          <p:cNvSpPr txBox="1">
            <a:spLocks/>
          </p:cNvSpPr>
          <p:nvPr/>
        </p:nvSpPr>
        <p:spPr>
          <a:xfrm>
            <a:off x="0" y="9964"/>
            <a:ext cx="9144000" cy="402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1600" b="1" smtClean="0">
                <a:latin typeface="Times New Roman" panose="02020603050405020304" pitchFamily="18" charset="0"/>
                <a:cs typeface="Times New Roman" panose="02020603050405020304" pitchFamily="18" charset="0"/>
              </a:rPr>
              <a:t>Ограждение мест препятствий для движения поездов и мест производства работ на перегонах</a:t>
            </a:r>
            <a:endParaRPr lang="ru-RU" sz="1600" b="1"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8180400" y="6550223"/>
            <a:ext cx="966931" cy="307777"/>
          </a:xfrm>
          <a:prstGeom prst="rect">
            <a:avLst/>
          </a:prstGeom>
          <a:solidFill>
            <a:schemeClr val="bg1"/>
          </a:solidFill>
          <a:ln>
            <a:solidFill>
              <a:schemeClr val="tx1"/>
            </a:solidFill>
          </a:ln>
        </p:spPr>
        <p:txBody>
          <a:bodyPr wrap="none">
            <a:spAutoFit/>
          </a:bodyPr>
          <a:lstStyle/>
          <a:p>
            <a:r>
              <a:rPr lang="ru-RU" sz="1400" b="1" dirty="0" smtClean="0">
                <a:latin typeface="Times New Roman" panose="02020603050405020304" pitchFamily="18" charset="0"/>
                <a:cs typeface="Times New Roman" panose="02020603050405020304" pitchFamily="18" charset="0"/>
              </a:rPr>
              <a:t>ИСИ п.44</a:t>
            </a:r>
            <a:endParaRPr lang="ru-RU" sz="1400" b="1" dirty="0">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rotWithShape="1">
          <a:blip r:embed="rId2"/>
          <a:srcRect b="9631"/>
          <a:stretch/>
        </p:blipFill>
        <p:spPr>
          <a:xfrm>
            <a:off x="540512" y="530352"/>
            <a:ext cx="7932928" cy="4032504"/>
          </a:xfrm>
          <a:prstGeom prst="rect">
            <a:avLst/>
          </a:prstGeom>
        </p:spPr>
      </p:pic>
    </p:spTree>
    <p:extLst>
      <p:ext uri="{BB962C8B-B14F-4D97-AF65-F5344CB8AC3E}">
        <p14:creationId xmlns:p14="http://schemas.microsoft.com/office/powerpoint/2010/main" val="12644467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859334" y="1319964"/>
            <a:ext cx="5010912" cy="4843091"/>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Места </a:t>
            </a:r>
            <a:r>
              <a:rPr lang="ru-RU" sz="2000" dirty="0">
                <a:latin typeface="Times New Roman" panose="02020603050405020304" pitchFamily="18" charset="0"/>
                <a:cs typeface="Times New Roman" panose="02020603050405020304" pitchFamily="18" charset="0"/>
              </a:rPr>
              <a:t>препятствий для движения поездов и места производства работ, требующие остановки поездов </a:t>
            </a:r>
            <a:r>
              <a:rPr lang="ru-RU" sz="2000" b="1" dirty="0">
                <a:solidFill>
                  <a:srgbClr val="7030A0"/>
                </a:solidFill>
                <a:latin typeface="Times New Roman" panose="02020603050405020304" pitchFamily="18" charset="0"/>
                <a:cs typeface="Times New Roman" panose="02020603050405020304" pitchFamily="18" charset="0"/>
              </a:rPr>
              <a:t>на многопутном участке перегона</a:t>
            </a:r>
            <a:r>
              <a:rPr lang="ru-RU" sz="2000" dirty="0">
                <a:latin typeface="Times New Roman" panose="02020603050405020304" pitchFamily="18" charset="0"/>
                <a:cs typeface="Times New Roman" panose="02020603050405020304" pitchFamily="18" charset="0"/>
              </a:rPr>
              <a:t>, ограждаются в соответствии со схемами, приведенными на </a:t>
            </a:r>
            <a:r>
              <a:rPr lang="ru-RU" sz="2000" dirty="0" smtClean="0">
                <a:latin typeface="Times New Roman" panose="02020603050405020304" pitchFamily="18" charset="0"/>
                <a:cs typeface="Times New Roman" panose="02020603050405020304" pitchFamily="18" charset="0"/>
              </a:rPr>
              <a:t>рисунках. </a:t>
            </a:r>
          </a:p>
          <a:p>
            <a:pPr marL="0" indent="0" algn="just">
              <a:buNone/>
            </a:pP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  При </a:t>
            </a:r>
            <a:r>
              <a:rPr lang="ru-RU" sz="2000" dirty="0">
                <a:latin typeface="Times New Roman" panose="02020603050405020304" pitchFamily="18" charset="0"/>
                <a:cs typeface="Times New Roman" panose="02020603050405020304" pitchFamily="18" charset="0"/>
              </a:rPr>
              <a:t>этом </a:t>
            </a:r>
            <a:r>
              <a:rPr lang="ru-RU" sz="2000" b="1" dirty="0">
                <a:solidFill>
                  <a:srgbClr val="C00000"/>
                </a:solidFill>
                <a:latin typeface="Times New Roman" panose="02020603050405020304" pitchFamily="18" charset="0"/>
                <a:cs typeface="Times New Roman" panose="02020603050405020304" pitchFamily="18" charset="0"/>
              </a:rPr>
              <a:t>сигналисты должны находиться </a:t>
            </a:r>
            <a:r>
              <a:rPr lang="ru-RU" sz="2000" dirty="0">
                <a:latin typeface="Times New Roman" panose="02020603050405020304" pitchFamily="18" charset="0"/>
                <a:cs typeface="Times New Roman" panose="02020603050405020304" pitchFamily="18" charset="0"/>
              </a:rPr>
              <a:t>на обочине или в междупутье, если его ширина не менее 6 м, а при ширине междупутья менее 6 м сигналисты должны находиться на обочине. </a:t>
            </a:r>
            <a:endParaRPr lang="ru-RU" sz="2000" dirty="0" smtClean="0">
              <a:latin typeface="Times New Roman" panose="02020603050405020304" pitchFamily="18" charset="0"/>
              <a:cs typeface="Times New Roman" panose="02020603050405020304" pitchFamily="18" charset="0"/>
            </a:endParaRPr>
          </a:p>
          <a:p>
            <a:pPr marL="0" indent="0" algn="just">
              <a:buNone/>
            </a:pP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  В </a:t>
            </a:r>
            <a:r>
              <a:rPr lang="ru-RU" sz="2000" dirty="0">
                <a:latin typeface="Times New Roman" panose="02020603050405020304" pitchFamily="18" charset="0"/>
                <a:cs typeface="Times New Roman" panose="02020603050405020304" pitchFamily="18" charset="0"/>
              </a:rPr>
              <a:t>случае подхода поезда по крайнему пути, у которого стоит сигналист, и отсутствия на этом пути препятствия сигналист встречает поезд со свернутым желтым флагом.</a:t>
            </a:r>
          </a:p>
        </p:txBody>
      </p:sp>
      <p:sp>
        <p:nvSpPr>
          <p:cNvPr id="4" name="Подзаголовок 2"/>
          <p:cNvSpPr txBox="1">
            <a:spLocks/>
          </p:cNvSpPr>
          <p:nvPr/>
        </p:nvSpPr>
        <p:spPr>
          <a:xfrm>
            <a:off x="0" y="9964"/>
            <a:ext cx="9144000" cy="402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1600" b="1" dirty="0" smtClean="0">
                <a:latin typeface="Times New Roman" panose="02020603050405020304" pitchFamily="18" charset="0"/>
                <a:cs typeface="Times New Roman" panose="02020603050405020304" pitchFamily="18" charset="0"/>
              </a:rPr>
              <a:t>Ограждение мест препятствий для движения поездов и мест производства работ на перегонах</a:t>
            </a:r>
            <a:endParaRPr lang="ru-RU" sz="1600" b="1" dirty="0">
              <a:latin typeface="Times New Roman" panose="02020603050405020304" pitchFamily="18" charset="0"/>
              <a:cs typeface="Times New Roman" panose="02020603050405020304" pitchFamily="18" charset="0"/>
            </a:endParaRPr>
          </a:p>
        </p:txBody>
      </p:sp>
      <p:pic>
        <p:nvPicPr>
          <p:cNvPr id="4098" name="Picture 2" descr="Picture background"/>
          <p:cNvPicPr>
            <a:picLocks noChangeAspect="1" noChangeArrowheads="1"/>
          </p:cNvPicPr>
          <p:nvPr/>
        </p:nvPicPr>
        <p:blipFill rotWithShape="1">
          <a:blip r:embed="rId2">
            <a:extLst>
              <a:ext uri="{28A0092B-C50C-407E-A947-70E740481C1C}">
                <a14:useLocalDpi xmlns:a14="http://schemas.microsoft.com/office/drawing/2010/main" val="0"/>
              </a:ext>
            </a:extLst>
          </a:blip>
          <a:srcRect l="4669"/>
          <a:stretch/>
        </p:blipFill>
        <p:spPr bwMode="auto">
          <a:xfrm>
            <a:off x="0" y="412382"/>
            <a:ext cx="3859334" cy="6363322"/>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8180400" y="6550223"/>
            <a:ext cx="966931" cy="307777"/>
          </a:xfrm>
          <a:prstGeom prst="rect">
            <a:avLst/>
          </a:prstGeom>
          <a:solidFill>
            <a:schemeClr val="bg1"/>
          </a:solidFill>
          <a:ln>
            <a:solidFill>
              <a:schemeClr val="tx1"/>
            </a:solidFill>
          </a:ln>
        </p:spPr>
        <p:txBody>
          <a:bodyPr wrap="none">
            <a:spAutoFit/>
          </a:bodyPr>
          <a:lstStyle/>
          <a:p>
            <a:r>
              <a:rPr lang="ru-RU" sz="1400" b="1" dirty="0" smtClean="0">
                <a:latin typeface="Times New Roman" panose="02020603050405020304" pitchFamily="18" charset="0"/>
                <a:cs typeface="Times New Roman" panose="02020603050405020304" pitchFamily="18" charset="0"/>
              </a:rPr>
              <a:t>ИСИ п.44</a:t>
            </a:r>
            <a:endParaRPr lang="ru-RU" sz="1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948879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1,16)ограждение место работ вблизи станции">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cstate="print"/>
          <a:stretch>
            <a:fillRect/>
          </a:stretch>
        </p:blipFill>
        <p:spPr>
          <a:xfrm>
            <a:off x="66352" y="486951"/>
            <a:ext cx="8876480" cy="5785563"/>
          </a:xfrm>
          <a:prstGeom prst="rect">
            <a:avLst/>
          </a:prstGeom>
        </p:spPr>
      </p:pic>
      <p:sp>
        <p:nvSpPr>
          <p:cNvPr id="4" name="Подзаголовок 2"/>
          <p:cNvSpPr txBox="1">
            <a:spLocks/>
          </p:cNvSpPr>
          <p:nvPr/>
        </p:nvSpPr>
        <p:spPr>
          <a:xfrm>
            <a:off x="0" y="9964"/>
            <a:ext cx="9144000" cy="402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1600" b="1" dirty="0" smtClean="0">
                <a:latin typeface="Times New Roman" panose="02020603050405020304" pitchFamily="18" charset="0"/>
                <a:cs typeface="Times New Roman" panose="02020603050405020304" pitchFamily="18" charset="0"/>
              </a:rPr>
              <a:t>Ограждение мест препятствий для движения поездов и мест производства работ на перегонах</a:t>
            </a:r>
            <a:endParaRPr lang="ru-RU" sz="1600" b="1" dirty="0">
              <a:latin typeface="Times New Roman" panose="02020603050405020304" pitchFamily="18" charset="0"/>
              <a:cs typeface="Times New Roman" panose="02020603050405020304" pitchFamily="18" charset="0"/>
            </a:endParaRPr>
          </a:p>
        </p:txBody>
      </p:sp>
      <p:sp>
        <p:nvSpPr>
          <p:cNvPr id="3" name="Заголовок 2"/>
          <p:cNvSpPr>
            <a:spLocks noGrp="1"/>
          </p:cNvSpPr>
          <p:nvPr>
            <p:ph type="title"/>
          </p:nvPr>
        </p:nvSpPr>
        <p:spPr>
          <a:xfrm>
            <a:off x="8346186" y="6237312"/>
            <a:ext cx="797814" cy="511174"/>
          </a:xfrm>
        </p:spPr>
        <p:txBody>
          <a:bodyPr>
            <a:noAutofit/>
          </a:bodyPr>
          <a:lstStyle/>
          <a:p>
            <a:r>
              <a:rPr lang="ru-RU" sz="1600" b="1" dirty="0" smtClean="0">
                <a:latin typeface="Times New Roman" panose="02020603050405020304" pitchFamily="18" charset="0"/>
                <a:cs typeface="Times New Roman" panose="02020603050405020304" pitchFamily="18" charset="0"/>
              </a:rPr>
              <a:t>1 мин 16 сек</a:t>
            </a:r>
            <a:endParaRPr lang="ru-RU" sz="1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711760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cTn>
                <p:tgtEl>
                  <p:spTgt spid="6"/>
                </p:tgtEl>
              </p:cMediaNode>
            </p:vide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023360"/>
            <a:ext cx="9144000" cy="2834640"/>
          </a:xfrm>
        </p:spPr>
        <p:txBody>
          <a:bodyPr>
            <a:normAutofit/>
          </a:bodyPr>
          <a:lstStyle/>
          <a:p>
            <a:pPr marL="0" indent="0" algn="just">
              <a:buNone/>
            </a:pPr>
            <a:r>
              <a:rPr lang="ru-RU" sz="2000" dirty="0">
                <a:latin typeface="Times New Roman" panose="02020603050405020304" pitchFamily="18" charset="0"/>
                <a:cs typeface="Times New Roman" panose="02020603050405020304" pitchFamily="18" charset="0"/>
              </a:rPr>
              <a:t>В соответствии с распоряжением ОАО «РЖД» от 14 декабря 2016 г. № 2540р «Об утверждении и введении в действие инструкции по обеспечению безопасности движения поездов при производстве путевых работ», работники железнодорожного транспорта обязаны подавать сигнал остановки поезду или маневрирующему составу и принимать другие меры к их остановке в случаях, угрожающих жизни и здоровью людей или безопасности движения. При обнаружении неисправности сооружений или устройств, создающих угрозу безопасности движения или загрязнения окружающей природной среды, работники должны немедленно принимать меры к ограждению опасного места и устранению неисправности.</a:t>
            </a:r>
          </a:p>
        </p:txBody>
      </p:sp>
      <p:sp>
        <p:nvSpPr>
          <p:cNvPr id="4" name="Подзаголовок 2"/>
          <p:cNvSpPr txBox="1">
            <a:spLocks/>
          </p:cNvSpPr>
          <p:nvPr/>
        </p:nvSpPr>
        <p:spPr>
          <a:xfrm>
            <a:off x="0" y="9964"/>
            <a:ext cx="9144000" cy="402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1600" b="1" smtClean="0">
                <a:latin typeface="Times New Roman" panose="02020603050405020304" pitchFamily="18" charset="0"/>
                <a:cs typeface="Times New Roman" panose="02020603050405020304" pitchFamily="18" charset="0"/>
              </a:rPr>
              <a:t>Ограждение мест препятствий для движения поездов и мест производства работ на перегонах</a:t>
            </a:r>
            <a:endParaRPr lang="ru-RU" sz="1600" b="1"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8180400" y="6550223"/>
            <a:ext cx="966931" cy="307777"/>
          </a:xfrm>
          <a:prstGeom prst="rect">
            <a:avLst/>
          </a:prstGeom>
          <a:solidFill>
            <a:schemeClr val="bg1"/>
          </a:solidFill>
          <a:ln>
            <a:solidFill>
              <a:schemeClr val="tx1"/>
            </a:solidFill>
          </a:ln>
        </p:spPr>
        <p:txBody>
          <a:bodyPr wrap="none">
            <a:spAutoFit/>
          </a:bodyPr>
          <a:lstStyle/>
          <a:p>
            <a:r>
              <a:rPr lang="ru-RU" sz="1400" b="1" dirty="0" smtClean="0">
                <a:latin typeface="Times New Roman" panose="02020603050405020304" pitchFamily="18" charset="0"/>
                <a:cs typeface="Times New Roman" panose="02020603050405020304" pitchFamily="18" charset="0"/>
              </a:rPr>
              <a:t>ИСИ п.45</a:t>
            </a:r>
            <a:endParaRPr lang="ru-RU" sz="1400" b="1" dirty="0">
              <a:latin typeface="Times New Roman" panose="02020603050405020304" pitchFamily="18" charset="0"/>
              <a:cs typeface="Times New Roman" panose="02020603050405020304" pitchFamily="18" charset="0"/>
            </a:endParaRPr>
          </a:p>
        </p:txBody>
      </p:sp>
      <p:pic>
        <p:nvPicPr>
          <p:cNvPr id="5122" name="Picture 2" descr="Picture background"/>
          <p:cNvPicPr>
            <a:picLocks noChangeAspect="1" noChangeArrowheads="1"/>
          </p:cNvPicPr>
          <p:nvPr/>
        </p:nvPicPr>
        <p:blipFill rotWithShape="1">
          <a:blip r:embed="rId2">
            <a:extLst>
              <a:ext uri="{28A0092B-C50C-407E-A947-70E740481C1C}">
                <a14:useLocalDpi xmlns:a14="http://schemas.microsoft.com/office/drawing/2010/main" val="0"/>
              </a:ext>
            </a:extLst>
          </a:blip>
          <a:srcRect l="15919"/>
          <a:stretch/>
        </p:blipFill>
        <p:spPr bwMode="auto">
          <a:xfrm>
            <a:off x="164592" y="412382"/>
            <a:ext cx="2307462" cy="3610978"/>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4" descr="Picture background"/>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6" name="Рисунок 5"/>
          <p:cNvPicPr>
            <a:picLocks noChangeAspect="1"/>
          </p:cNvPicPr>
          <p:nvPr/>
        </p:nvPicPr>
        <p:blipFill rotWithShape="1">
          <a:blip r:embed="rId3"/>
          <a:srcRect l="-1619" t="239" r="1619" b="3973"/>
          <a:stretch/>
        </p:blipFill>
        <p:spPr>
          <a:xfrm>
            <a:off x="2311845" y="439814"/>
            <a:ext cx="6778752" cy="3652444"/>
          </a:xfrm>
          <a:prstGeom prst="rect">
            <a:avLst/>
          </a:prstGeom>
        </p:spPr>
      </p:pic>
    </p:spTree>
    <p:extLst>
      <p:ext uri="{BB962C8B-B14F-4D97-AF65-F5344CB8AC3E}">
        <p14:creationId xmlns:p14="http://schemas.microsoft.com/office/powerpoint/2010/main" val="11448294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261104"/>
            <a:ext cx="9144000" cy="2066543"/>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При </a:t>
            </a:r>
            <a:r>
              <a:rPr lang="ru-RU" sz="2000" b="1" dirty="0">
                <a:solidFill>
                  <a:srgbClr val="C00000"/>
                </a:solidFill>
                <a:latin typeface="Times New Roman" panose="02020603050405020304" pitchFamily="18" charset="0"/>
                <a:cs typeface="Times New Roman" panose="02020603050405020304" pitchFamily="18" charset="0"/>
              </a:rPr>
              <a:t>внезапном возникновении препятствия на перегоне </a:t>
            </a:r>
            <a:r>
              <a:rPr lang="ru-RU" sz="2000" dirty="0">
                <a:latin typeface="Times New Roman" panose="02020603050405020304" pitchFamily="18" charset="0"/>
                <a:cs typeface="Times New Roman" panose="02020603050405020304" pitchFamily="18" charset="0"/>
              </a:rPr>
              <a:t>и отсутствии необходимых переносных сигналов на месте препятствия немедленно устанавливается сигнал остановки </a:t>
            </a:r>
            <a:r>
              <a:rPr lang="ru-RU" sz="2000" dirty="0" smtClean="0">
                <a:latin typeface="Times New Roman" panose="02020603050405020304" pitchFamily="18" charset="0"/>
                <a:cs typeface="Times New Roman" panose="02020603050405020304" pitchFamily="18" charset="0"/>
              </a:rPr>
              <a:t>в </a:t>
            </a:r>
            <a:r>
              <a:rPr lang="ru-RU" sz="2000" dirty="0">
                <a:latin typeface="Times New Roman" panose="02020603050405020304" pitchFamily="18" charset="0"/>
                <a:cs typeface="Times New Roman" panose="02020603050405020304" pitchFamily="18" charset="0"/>
              </a:rPr>
              <a:t>светлое время суток – красный флаг, в темное время суток – фонарь с красным огнем, а также с двух сторон на </a:t>
            </a:r>
            <a:r>
              <a:rPr lang="ru-RU" sz="2000" dirty="0" smtClean="0">
                <a:latin typeface="Times New Roman" panose="02020603050405020304" pitchFamily="18" charset="0"/>
                <a:cs typeface="Times New Roman" panose="02020603050405020304" pitchFamily="18" charset="0"/>
              </a:rPr>
              <a:t>путях </a:t>
            </a:r>
            <a:r>
              <a:rPr lang="ru-RU" sz="2000" dirty="0">
                <a:latin typeface="Times New Roman" panose="02020603050405020304" pitchFamily="18" charset="0"/>
                <a:cs typeface="Times New Roman" panose="02020603050405020304" pitchFamily="18" charset="0"/>
              </a:rPr>
              <a:t>общего пользования на расстоянии Б, указанном в графе 4 таблицы 1, укладывается по три петарды, а на </a:t>
            </a:r>
            <a:r>
              <a:rPr lang="ru-RU" sz="2000" dirty="0" smtClean="0">
                <a:latin typeface="Times New Roman" panose="02020603050405020304" pitchFamily="18" charset="0"/>
                <a:cs typeface="Times New Roman" panose="02020603050405020304" pitchFamily="18" charset="0"/>
              </a:rPr>
              <a:t>путях </a:t>
            </a:r>
            <a:r>
              <a:rPr lang="ru-RU" sz="2000" dirty="0">
                <a:latin typeface="Times New Roman" panose="02020603050405020304" pitchFamily="18" charset="0"/>
                <a:cs typeface="Times New Roman" panose="02020603050405020304" pitchFamily="18" charset="0"/>
              </a:rPr>
              <a:t>необщего пользования устанавливается сигнал остановки со стороны ожидаемого поезда – на расстоянии «Т».</a:t>
            </a:r>
          </a:p>
        </p:txBody>
      </p:sp>
      <p:sp>
        <p:nvSpPr>
          <p:cNvPr id="4" name="Подзаголовок 2"/>
          <p:cNvSpPr txBox="1">
            <a:spLocks/>
          </p:cNvSpPr>
          <p:nvPr/>
        </p:nvSpPr>
        <p:spPr>
          <a:xfrm>
            <a:off x="0" y="9964"/>
            <a:ext cx="9144000" cy="402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1600" b="1" smtClean="0">
                <a:latin typeface="Times New Roman" panose="02020603050405020304" pitchFamily="18" charset="0"/>
                <a:cs typeface="Times New Roman" panose="02020603050405020304" pitchFamily="18" charset="0"/>
              </a:rPr>
              <a:t>Ограждение мест препятствий для движения поездов и мест производства работ на перегонах</a:t>
            </a:r>
            <a:endParaRPr lang="ru-RU" sz="1600" b="1"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8180400" y="6550223"/>
            <a:ext cx="966931" cy="307777"/>
          </a:xfrm>
          <a:prstGeom prst="rect">
            <a:avLst/>
          </a:prstGeom>
          <a:solidFill>
            <a:schemeClr val="bg1"/>
          </a:solidFill>
          <a:ln>
            <a:solidFill>
              <a:schemeClr val="tx1"/>
            </a:solidFill>
          </a:ln>
        </p:spPr>
        <p:txBody>
          <a:bodyPr wrap="none">
            <a:spAutoFit/>
          </a:bodyPr>
          <a:lstStyle/>
          <a:p>
            <a:r>
              <a:rPr lang="ru-RU" sz="1400" b="1" dirty="0" smtClean="0">
                <a:latin typeface="Times New Roman" panose="02020603050405020304" pitchFamily="18" charset="0"/>
                <a:cs typeface="Times New Roman" panose="02020603050405020304" pitchFamily="18" charset="0"/>
              </a:rPr>
              <a:t>ИСИ п.45</a:t>
            </a:r>
            <a:endParaRPr lang="ru-RU" sz="1400" b="1" dirty="0">
              <a:latin typeface="Times New Roman" panose="02020603050405020304" pitchFamily="18" charset="0"/>
              <a:cs typeface="Times New Roman" panose="02020603050405020304" pitchFamily="18" charset="0"/>
            </a:endParaRPr>
          </a:p>
        </p:txBody>
      </p:sp>
      <p:pic>
        <p:nvPicPr>
          <p:cNvPr id="9218" name="Picture 2" descr="Picture background"/>
          <p:cNvPicPr>
            <a:picLocks noChangeAspect="1" noChangeArrowheads="1"/>
          </p:cNvPicPr>
          <p:nvPr/>
        </p:nvPicPr>
        <p:blipFill rotWithShape="1">
          <a:blip r:embed="rId2">
            <a:extLst>
              <a:ext uri="{28A0092B-C50C-407E-A947-70E740481C1C}">
                <a14:useLocalDpi xmlns:a14="http://schemas.microsoft.com/office/drawing/2010/main" val="0"/>
              </a:ext>
            </a:extLst>
          </a:blip>
          <a:srcRect t="15067" b="29986"/>
          <a:stretch/>
        </p:blipFill>
        <p:spPr bwMode="auto">
          <a:xfrm>
            <a:off x="36575" y="558782"/>
            <a:ext cx="8995772" cy="37023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96444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144" y="4270249"/>
            <a:ext cx="9144000" cy="1563623"/>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a:t>
            </a:r>
            <a:r>
              <a:rPr lang="ru-RU" sz="2000" u="sng" dirty="0" smtClean="0">
                <a:latin typeface="Times New Roman" panose="02020603050405020304" pitchFamily="18" charset="0"/>
                <a:cs typeface="Times New Roman" panose="02020603050405020304" pitchFamily="18" charset="0"/>
              </a:rPr>
              <a:t>Когда </a:t>
            </a:r>
            <a:r>
              <a:rPr lang="ru-RU" sz="2000" u="sng" dirty="0">
                <a:latin typeface="Times New Roman" panose="02020603050405020304" pitchFamily="18" charset="0"/>
                <a:cs typeface="Times New Roman" panose="02020603050405020304" pitchFamily="18" charset="0"/>
              </a:rPr>
              <a:t>имеется информация, с какой стороны должен быть </a:t>
            </a:r>
            <a:r>
              <a:rPr lang="ru-RU" sz="2000" b="1" u="sng" dirty="0">
                <a:latin typeface="Times New Roman" panose="02020603050405020304" pitchFamily="18" charset="0"/>
                <a:cs typeface="Times New Roman" panose="02020603050405020304" pitchFamily="18" charset="0"/>
              </a:rPr>
              <a:t>первый поезд</a:t>
            </a:r>
            <a:r>
              <a:rPr lang="ru-RU" sz="2000" dirty="0">
                <a:latin typeface="Times New Roman" panose="02020603050405020304" pitchFamily="18" charset="0"/>
                <a:cs typeface="Times New Roman" panose="02020603050405020304" pitchFamily="18" charset="0"/>
              </a:rPr>
              <a:t>, тогда необходимо идти навстречу поезду и, пройдя от места препятствия расстояние Б, установленное начальником региональной дирекции инфраструктуры для данного перегона, </a:t>
            </a:r>
            <a:r>
              <a:rPr lang="ru-RU" sz="2000" b="1" dirty="0">
                <a:latin typeface="Times New Roman" panose="02020603050405020304" pitchFamily="18" charset="0"/>
                <a:cs typeface="Times New Roman" panose="02020603050405020304" pitchFamily="18" charset="0"/>
              </a:rPr>
              <a:t>уложить петарды</a:t>
            </a:r>
            <a:r>
              <a:rPr lang="ru-RU" sz="2000" dirty="0">
                <a:latin typeface="Times New Roman" panose="02020603050405020304" pitchFamily="18" charset="0"/>
                <a:cs typeface="Times New Roman" panose="02020603050405020304" pitchFamily="18" charset="0"/>
              </a:rPr>
              <a:t>, после чего уложить петарды с другой стороны препятствия на расстоянии Б от него и вернуться к месту препятствия.</a:t>
            </a:r>
          </a:p>
        </p:txBody>
      </p:sp>
      <p:sp>
        <p:nvSpPr>
          <p:cNvPr id="4" name="Подзаголовок 2"/>
          <p:cNvSpPr txBox="1">
            <a:spLocks/>
          </p:cNvSpPr>
          <p:nvPr/>
        </p:nvSpPr>
        <p:spPr>
          <a:xfrm>
            <a:off x="0" y="9964"/>
            <a:ext cx="9144000" cy="402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1600" b="1" smtClean="0">
                <a:latin typeface="Times New Roman" panose="02020603050405020304" pitchFamily="18" charset="0"/>
                <a:cs typeface="Times New Roman" panose="02020603050405020304" pitchFamily="18" charset="0"/>
              </a:rPr>
              <a:t>Ограждение мест препятствий для движения поездов и мест производства работ на перегонах</a:t>
            </a:r>
            <a:endParaRPr lang="ru-RU" sz="1600" b="1"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8180400" y="6550223"/>
            <a:ext cx="966931" cy="307777"/>
          </a:xfrm>
          <a:prstGeom prst="rect">
            <a:avLst/>
          </a:prstGeom>
          <a:solidFill>
            <a:schemeClr val="bg1"/>
          </a:solidFill>
          <a:ln>
            <a:solidFill>
              <a:schemeClr val="tx1"/>
            </a:solidFill>
          </a:ln>
        </p:spPr>
        <p:txBody>
          <a:bodyPr wrap="none">
            <a:spAutoFit/>
          </a:bodyPr>
          <a:lstStyle/>
          <a:p>
            <a:r>
              <a:rPr lang="ru-RU" sz="1400" b="1" dirty="0" smtClean="0">
                <a:latin typeface="Times New Roman" panose="02020603050405020304" pitchFamily="18" charset="0"/>
                <a:cs typeface="Times New Roman" panose="02020603050405020304" pitchFamily="18" charset="0"/>
              </a:rPr>
              <a:t>ИСИ п.45</a:t>
            </a:r>
            <a:endParaRPr lang="ru-RU" sz="1400" b="1" dirty="0">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2"/>
          <a:stretch>
            <a:fillRect/>
          </a:stretch>
        </p:blipFill>
        <p:spPr>
          <a:xfrm>
            <a:off x="573839" y="495751"/>
            <a:ext cx="8286750" cy="3581400"/>
          </a:xfrm>
          <a:prstGeom prst="rect">
            <a:avLst/>
          </a:prstGeom>
        </p:spPr>
      </p:pic>
    </p:spTree>
    <p:extLst>
      <p:ext uri="{BB962C8B-B14F-4D97-AF65-F5344CB8AC3E}">
        <p14:creationId xmlns:p14="http://schemas.microsoft.com/office/powerpoint/2010/main" val="14127508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одзаголовок 2"/>
          <p:cNvSpPr txBox="1">
            <a:spLocks/>
          </p:cNvSpPr>
          <p:nvPr/>
        </p:nvSpPr>
        <p:spPr>
          <a:xfrm>
            <a:off x="0" y="9964"/>
            <a:ext cx="9144000" cy="402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1600" b="1" smtClean="0">
                <a:latin typeface="Times New Roman" panose="02020603050405020304" pitchFamily="18" charset="0"/>
                <a:cs typeface="Times New Roman" panose="02020603050405020304" pitchFamily="18" charset="0"/>
              </a:rPr>
              <a:t>Ограждение мест препятствий для движения поездов и мест производства работ на перегонах</a:t>
            </a:r>
            <a:endParaRPr lang="ru-RU" sz="1600" b="1"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7935845" y="6512244"/>
            <a:ext cx="1208155" cy="307777"/>
          </a:xfrm>
          <a:prstGeom prst="rect">
            <a:avLst/>
          </a:prstGeom>
          <a:solidFill>
            <a:schemeClr val="bg1"/>
          </a:solidFill>
          <a:ln>
            <a:solidFill>
              <a:schemeClr val="tx1"/>
            </a:solidFill>
          </a:ln>
        </p:spPr>
        <p:txBody>
          <a:bodyPr wrap="square">
            <a:spAutoFit/>
          </a:bodyPr>
          <a:lstStyle/>
          <a:p>
            <a:r>
              <a:rPr lang="ru-RU" sz="1400" b="1" dirty="0" smtClean="0">
                <a:latin typeface="Times New Roman" panose="02020603050405020304" pitchFamily="18" charset="0"/>
                <a:cs typeface="Times New Roman" panose="02020603050405020304" pitchFamily="18" charset="0"/>
              </a:rPr>
              <a:t>ИСИ п.45,47</a:t>
            </a:r>
            <a:endParaRPr lang="ru-RU" sz="1400" b="1" dirty="0">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rotWithShape="1">
          <a:blip r:embed="rId2">
            <a:extLst>
              <a:ext uri="{28A0092B-C50C-407E-A947-70E740481C1C}">
                <a14:useLocalDpi xmlns:a14="http://schemas.microsoft.com/office/drawing/2010/main" val="0"/>
              </a:ext>
            </a:extLst>
          </a:blip>
          <a:srcRect t="19687"/>
          <a:stretch/>
        </p:blipFill>
        <p:spPr>
          <a:xfrm>
            <a:off x="359296" y="488338"/>
            <a:ext cx="8425407" cy="5068409"/>
          </a:xfrm>
          <a:prstGeom prst="rect">
            <a:avLst/>
          </a:prstGeom>
        </p:spPr>
      </p:pic>
      <p:sp>
        <p:nvSpPr>
          <p:cNvPr id="7" name="Объект 6"/>
          <p:cNvSpPr>
            <a:spLocks noGrp="1"/>
          </p:cNvSpPr>
          <p:nvPr>
            <p:ph idx="1"/>
          </p:nvPr>
        </p:nvSpPr>
        <p:spPr>
          <a:xfrm>
            <a:off x="0" y="5440836"/>
            <a:ext cx="9144000" cy="1225297"/>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Петарды </a:t>
            </a:r>
            <a:r>
              <a:rPr lang="ru-RU" sz="2000" dirty="0">
                <a:latin typeface="Times New Roman" panose="02020603050405020304" pitchFamily="18" charset="0"/>
                <a:cs typeface="Times New Roman" panose="02020603050405020304" pitchFamily="18" charset="0"/>
              </a:rPr>
              <a:t>охраняются работниками подразделений владельца инфраструктуры или владельца </a:t>
            </a:r>
            <a:r>
              <a:rPr lang="ru-RU" sz="2000" dirty="0" smtClean="0">
                <a:latin typeface="Times New Roman" panose="02020603050405020304" pitchFamily="18" charset="0"/>
                <a:cs typeface="Times New Roman" panose="02020603050405020304" pitchFamily="18" charset="0"/>
              </a:rPr>
              <a:t>путей </a:t>
            </a:r>
            <a:r>
              <a:rPr lang="ru-RU" sz="2000" dirty="0">
                <a:latin typeface="Times New Roman" panose="02020603050405020304" pitchFamily="18" charset="0"/>
                <a:cs typeface="Times New Roman" panose="02020603050405020304" pitchFamily="18" charset="0"/>
              </a:rPr>
              <a:t>необщего пользования, в обязанности которых входит нахождение с ручными красными сигналами на расстоянии от 20 до 25 м от первой петарды в сторону места препятствия.</a:t>
            </a:r>
          </a:p>
        </p:txBody>
      </p:sp>
      <p:sp>
        <p:nvSpPr>
          <p:cNvPr id="8" name="AutoShape 2" descr="Picture background"/>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0" name="Прямоугольник 9"/>
          <p:cNvSpPr/>
          <p:nvPr/>
        </p:nvSpPr>
        <p:spPr>
          <a:xfrm>
            <a:off x="5102352" y="3466770"/>
            <a:ext cx="3776472" cy="1631216"/>
          </a:xfrm>
          <a:prstGeom prst="rect">
            <a:avLst/>
          </a:prstGeom>
          <a:ln>
            <a:solidFill>
              <a:schemeClr val="tx1"/>
            </a:solidFill>
          </a:ln>
        </p:spPr>
        <p:txBody>
          <a:bodyPr wrap="square">
            <a:spAutoFit/>
          </a:bodyPr>
          <a:lstStyle/>
          <a:p>
            <a:pPr algn="just"/>
            <a:r>
              <a:rPr lang="ru-RU" sz="2000" b="1" dirty="0">
                <a:solidFill>
                  <a:srgbClr val="C00000"/>
                </a:solidFill>
                <a:latin typeface="Times New Roman" panose="02020603050405020304" pitchFamily="18" charset="0"/>
                <a:ea typeface="Calibri" panose="020F0502020204030204" pitchFamily="34" charset="0"/>
              </a:rPr>
              <a:t>Петарды</a:t>
            </a:r>
            <a:r>
              <a:rPr lang="ru-RU" sz="2000" b="1" dirty="0">
                <a:latin typeface="Times New Roman" panose="02020603050405020304" pitchFamily="18" charset="0"/>
                <a:ea typeface="Calibri" panose="020F0502020204030204" pitchFamily="34" charset="0"/>
              </a:rPr>
              <a:t> во всех случаях укладываются в количестве </a:t>
            </a:r>
            <a:r>
              <a:rPr lang="ru-RU" sz="2000" b="1" dirty="0">
                <a:solidFill>
                  <a:srgbClr val="C00000"/>
                </a:solidFill>
                <a:latin typeface="Times New Roman" panose="02020603050405020304" pitchFamily="18" charset="0"/>
                <a:ea typeface="Calibri" panose="020F0502020204030204" pitchFamily="34" charset="0"/>
              </a:rPr>
              <a:t>трех штук</a:t>
            </a:r>
            <a:r>
              <a:rPr lang="ru-RU" sz="2000" b="1" dirty="0">
                <a:latin typeface="Times New Roman" panose="02020603050405020304" pitchFamily="18" charset="0"/>
                <a:ea typeface="Calibri" panose="020F0502020204030204" pitchFamily="34" charset="0"/>
              </a:rPr>
              <a:t>: две на правом рельсе железнодорожного пути по ходу поезда и одна на левом </a:t>
            </a:r>
            <a:endParaRPr lang="ru-RU" sz="2000" b="1" dirty="0"/>
          </a:p>
        </p:txBody>
      </p:sp>
    </p:spTree>
    <p:extLst>
      <p:ext uri="{BB962C8B-B14F-4D97-AF65-F5344CB8AC3E}">
        <p14:creationId xmlns:p14="http://schemas.microsoft.com/office/powerpoint/2010/main" val="39611988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4"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97284" y="2401990"/>
            <a:ext cx="400050" cy="106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30725"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8696" y="3256781"/>
            <a:ext cx="8974137" cy="601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30726"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84181" y="3271683"/>
            <a:ext cx="903288"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30727" name="Line 7"/>
          <p:cNvSpPr>
            <a:spLocks noChangeShapeType="1"/>
          </p:cNvSpPr>
          <p:nvPr/>
        </p:nvSpPr>
        <p:spPr bwMode="auto">
          <a:xfrm>
            <a:off x="4635257" y="1757651"/>
            <a:ext cx="14288" cy="1822450"/>
          </a:xfrm>
          <a:prstGeom prst="line">
            <a:avLst/>
          </a:prstGeom>
          <a:noFill/>
          <a:ln w="1584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ru-RU"/>
          </a:p>
        </p:txBody>
      </p:sp>
      <p:sp>
        <p:nvSpPr>
          <p:cNvPr id="30728" name="Line 8"/>
          <p:cNvSpPr>
            <a:spLocks noChangeShapeType="1"/>
          </p:cNvSpPr>
          <p:nvPr/>
        </p:nvSpPr>
        <p:spPr bwMode="auto">
          <a:xfrm>
            <a:off x="3760722" y="1712671"/>
            <a:ext cx="14287" cy="1792288"/>
          </a:xfrm>
          <a:prstGeom prst="line">
            <a:avLst/>
          </a:prstGeom>
          <a:noFill/>
          <a:ln w="1584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ru-RU"/>
          </a:p>
        </p:txBody>
      </p:sp>
      <p:pic>
        <p:nvPicPr>
          <p:cNvPr id="30729" name="Picture 9"/>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54881" y="3707828"/>
            <a:ext cx="249237" cy="24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30730" name="Picture 10"/>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60660" y="3136924"/>
            <a:ext cx="249237" cy="23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30731" name="Line 11"/>
          <p:cNvSpPr>
            <a:spLocks noChangeShapeType="1"/>
          </p:cNvSpPr>
          <p:nvPr/>
        </p:nvSpPr>
        <p:spPr bwMode="auto">
          <a:xfrm>
            <a:off x="6900618" y="1772816"/>
            <a:ext cx="1" cy="774477"/>
          </a:xfrm>
          <a:prstGeom prst="line">
            <a:avLst/>
          </a:prstGeom>
          <a:noFill/>
          <a:ln w="28575">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ru-RU"/>
          </a:p>
        </p:txBody>
      </p:sp>
      <p:cxnSp>
        <p:nvCxnSpPr>
          <p:cNvPr id="30733" name="AutoShape 13"/>
          <p:cNvCxnSpPr>
            <a:cxnSpLocks noChangeShapeType="1"/>
          </p:cNvCxnSpPr>
          <p:nvPr/>
        </p:nvCxnSpPr>
        <p:spPr bwMode="auto">
          <a:xfrm>
            <a:off x="1475656" y="1986312"/>
            <a:ext cx="2298700" cy="19050"/>
          </a:xfrm>
          <a:prstGeom prst="straightConnector1">
            <a:avLst/>
          </a:prstGeom>
          <a:noFill/>
          <a:ln w="15840">
            <a:solidFill>
              <a:srgbClr val="000000"/>
            </a:solidFill>
            <a:miter lim="800000"/>
            <a:headEnd type="triangle" w="med" len="med"/>
            <a:tailEnd type="triangle" w="med" len="med"/>
          </a:ln>
          <a:extLst>
            <a:ext uri="{909E8E84-426E-40DD-AFC4-6F175D3DCCD1}">
              <a14:hiddenFill xmlns:a14="http://schemas.microsoft.com/office/drawing/2010/main">
                <a:noFill/>
              </a14:hiddenFill>
            </a:ext>
          </a:extLst>
        </p:spPr>
      </p:cxnSp>
      <p:cxnSp>
        <p:nvCxnSpPr>
          <p:cNvPr id="30734" name="AutoShape 14"/>
          <p:cNvCxnSpPr>
            <a:cxnSpLocks noChangeShapeType="1"/>
          </p:cNvCxnSpPr>
          <p:nvPr/>
        </p:nvCxnSpPr>
        <p:spPr bwMode="auto">
          <a:xfrm>
            <a:off x="4635257" y="1990280"/>
            <a:ext cx="2265363" cy="11113"/>
          </a:xfrm>
          <a:prstGeom prst="straightConnector1">
            <a:avLst/>
          </a:prstGeom>
          <a:noFill/>
          <a:ln w="28575">
            <a:solidFill>
              <a:srgbClr val="000000"/>
            </a:solidFill>
            <a:miter lim="800000"/>
            <a:headEnd type="triangle" w="med" len="med"/>
            <a:tailEnd type="triangle" w="med" len="med"/>
          </a:ln>
          <a:extLst>
            <a:ext uri="{909E8E84-426E-40DD-AFC4-6F175D3DCCD1}">
              <a14:hiddenFill xmlns:a14="http://schemas.microsoft.com/office/drawing/2010/main">
                <a:noFill/>
              </a14:hiddenFill>
            </a:ext>
          </a:extLst>
        </p:spPr>
      </p:cxnSp>
      <p:sp>
        <p:nvSpPr>
          <p:cNvPr id="30735" name="Text Box 15"/>
          <p:cNvSpPr txBox="1">
            <a:spLocks noChangeArrowheads="1"/>
          </p:cNvSpPr>
          <p:nvPr/>
        </p:nvSpPr>
        <p:spPr bwMode="auto">
          <a:xfrm>
            <a:off x="5678568" y="1696942"/>
            <a:ext cx="40798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Arial" panose="020B0604020202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panose="020B0604020202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9pPr>
          </a:lstStyle>
          <a:p>
            <a:pPr eaLnBrk="1" hangingPunct="1">
              <a:spcBef>
                <a:spcPct val="0"/>
              </a:spcBef>
              <a:buClrTx/>
              <a:buFontTx/>
              <a:buNone/>
            </a:pPr>
            <a:r>
              <a:rPr lang="ru-RU" altLang="ru-RU" sz="1800" dirty="0"/>
              <a:t>Б</a:t>
            </a:r>
          </a:p>
        </p:txBody>
      </p:sp>
      <p:sp>
        <p:nvSpPr>
          <p:cNvPr id="30736" name="Text Box 16"/>
          <p:cNvSpPr txBox="1">
            <a:spLocks noChangeArrowheads="1"/>
          </p:cNvSpPr>
          <p:nvPr/>
        </p:nvSpPr>
        <p:spPr bwMode="auto">
          <a:xfrm>
            <a:off x="2486391" y="1712671"/>
            <a:ext cx="4095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ts val="800"/>
              </a:spcBef>
              <a:buClr>
                <a:srgbClr val="000000"/>
              </a:buClr>
              <a:buSzPct val="100000"/>
              <a:buFont typeface="Times New Roman" panose="02020603050405020304"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Arial" panose="020B0604020202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panose="020B0604020202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9pPr>
          </a:lstStyle>
          <a:p>
            <a:pPr eaLnBrk="1" hangingPunct="1">
              <a:spcBef>
                <a:spcPct val="0"/>
              </a:spcBef>
              <a:buClrTx/>
              <a:buFontTx/>
              <a:buNone/>
            </a:pPr>
            <a:r>
              <a:rPr lang="ru-RU" altLang="ru-RU" sz="1800" dirty="0"/>
              <a:t>Б</a:t>
            </a:r>
          </a:p>
        </p:txBody>
      </p:sp>
      <p:sp>
        <p:nvSpPr>
          <p:cNvPr id="30771" name="Text Box 51"/>
          <p:cNvSpPr txBox="1">
            <a:spLocks noChangeArrowheads="1"/>
          </p:cNvSpPr>
          <p:nvPr/>
        </p:nvSpPr>
        <p:spPr bwMode="auto">
          <a:xfrm>
            <a:off x="2830844" y="-55039"/>
            <a:ext cx="3096344" cy="39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lIns="90000" tIns="46800" rIns="90000" bIns="46800">
            <a:spAutoFit/>
          </a:bodyPr>
          <a:lstStyle>
            <a:lvl1pPr>
              <a:spcBef>
                <a:spcPts val="800"/>
              </a:spcBef>
              <a:buClr>
                <a:srgbClr val="000000"/>
              </a:buClr>
              <a:buSzPct val="100000"/>
              <a:buFont typeface="Times New Roman" panose="02020603050405020304"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Arial" panose="020B0604020202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panose="020B0604020202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9pPr>
          </a:lstStyle>
          <a:p>
            <a:pPr>
              <a:spcBef>
                <a:spcPct val="0"/>
              </a:spcBef>
              <a:buClrTx/>
              <a:buNone/>
            </a:pPr>
            <a:r>
              <a:rPr lang="ru-RU" altLang="ru-RU" sz="2000" b="1" dirty="0">
                <a:solidFill>
                  <a:srgbClr val="C00000"/>
                </a:solidFill>
                <a:latin typeface="+mn-lt"/>
              </a:rPr>
              <a:t>Сигналы ограждения</a:t>
            </a:r>
          </a:p>
        </p:txBody>
      </p:sp>
      <p:sp>
        <p:nvSpPr>
          <p:cNvPr id="4" name="Прямоугольник 3"/>
          <p:cNvSpPr/>
          <p:nvPr/>
        </p:nvSpPr>
        <p:spPr>
          <a:xfrm>
            <a:off x="1079500" y="195726"/>
            <a:ext cx="7178675" cy="400110"/>
          </a:xfrm>
          <a:prstGeom prst="rect">
            <a:avLst/>
          </a:prstGeom>
        </p:spPr>
        <p:txBody>
          <a:bodyPr wrap="square">
            <a:spAutoFit/>
          </a:bodyPr>
          <a:lstStyle/>
          <a:p>
            <a:r>
              <a:rPr lang="ru-RU" sz="2000" b="1" dirty="0">
                <a:solidFill>
                  <a:srgbClr val="7030A0"/>
                </a:solidFill>
              </a:rPr>
              <a:t>Ограждение </a:t>
            </a:r>
            <a:r>
              <a:rPr lang="ru-RU" sz="2000" b="1" u="sng" dirty="0">
                <a:solidFill>
                  <a:srgbClr val="7030A0"/>
                </a:solidFill>
              </a:rPr>
              <a:t>внезапно возникшего </a:t>
            </a:r>
            <a:r>
              <a:rPr lang="ru-RU" sz="2000" b="1" dirty="0">
                <a:solidFill>
                  <a:srgbClr val="7030A0"/>
                </a:solidFill>
              </a:rPr>
              <a:t>препятствия на перегоне</a:t>
            </a:r>
          </a:p>
        </p:txBody>
      </p:sp>
      <p:sp>
        <p:nvSpPr>
          <p:cNvPr id="6" name="Прямоугольник 5"/>
          <p:cNvSpPr/>
          <p:nvPr/>
        </p:nvSpPr>
        <p:spPr>
          <a:xfrm>
            <a:off x="0" y="4006820"/>
            <a:ext cx="9144000" cy="2554545"/>
          </a:xfrm>
          <a:prstGeom prst="rect">
            <a:avLst/>
          </a:prstGeom>
        </p:spPr>
        <p:txBody>
          <a:bodyPr wrap="square">
            <a:spAutoFit/>
          </a:bodyPr>
          <a:lstStyle/>
          <a:p>
            <a:pPr algn="just"/>
            <a:r>
              <a:rPr lang="ru-RU" sz="2000" b="1" dirty="0">
                <a:latin typeface="Times New Roman" panose="02020603050405020304" pitchFamily="18" charset="0"/>
                <a:cs typeface="Times New Roman" panose="02020603050405020304" pitchFamily="18" charset="0"/>
              </a:rPr>
              <a:t>Если подход поезда неизвестен, то следует: </a:t>
            </a:r>
            <a:r>
              <a:rPr lang="ru-RU" sz="2000" b="1" dirty="0">
                <a:solidFill>
                  <a:srgbClr val="C00000"/>
                </a:solidFill>
                <a:latin typeface="Times New Roman" panose="02020603050405020304" pitchFamily="18" charset="0"/>
                <a:cs typeface="Times New Roman" panose="02020603050405020304" pitchFamily="18" charset="0"/>
              </a:rPr>
              <a:t>на однопутном участке </a:t>
            </a:r>
            <a:r>
              <a:rPr lang="ru-RU" sz="2000" dirty="0">
                <a:latin typeface="Times New Roman" panose="02020603050405020304" pitchFamily="18" charset="0"/>
                <a:cs typeface="Times New Roman" panose="02020603050405020304" pitchFamily="18" charset="0"/>
              </a:rPr>
              <a:t>немедленно на месте препятствия установить сигнал остановки (днем - красный флаг, ночью - фонарь с красным огнем), укрепить его имеющимися средствами, затем уложить в первую очередь петарды на расстоянии Б со стороны спуска к месту препятствия, а на площадке - со стороны худшей видимости (кривая, выемка и др.), затем уложить петарды с другой стороны препятствия на расстоянии Б от него и вернуться к месту препятствия; при одинаковых условиях на подходах оставаться на месте </a:t>
            </a:r>
            <a:r>
              <a:rPr lang="ru-RU" sz="2000" dirty="0" smtClean="0">
                <a:latin typeface="Times New Roman" panose="02020603050405020304" pitchFamily="18" charset="0"/>
                <a:cs typeface="Times New Roman" panose="02020603050405020304" pitchFamily="18" charset="0"/>
              </a:rPr>
              <a:t>препятствия. </a:t>
            </a:r>
            <a:endParaRPr lang="ru-RU" dirty="0">
              <a:latin typeface="Times New Roman" panose="02020603050405020304" pitchFamily="18" charset="0"/>
              <a:cs typeface="Times New Roman" panose="02020603050405020304" pitchFamily="18" charset="0"/>
            </a:endParaRPr>
          </a:p>
        </p:txBody>
      </p:sp>
      <p:pic>
        <p:nvPicPr>
          <p:cNvPr id="8" name="Рисунок 7"/>
          <p:cNvPicPr>
            <a:picLocks noChangeAspect="1"/>
          </p:cNvPicPr>
          <p:nvPr/>
        </p:nvPicPr>
        <p:blipFill rotWithShape="1">
          <a:blip r:embed="rId7"/>
          <a:srcRect r="15203"/>
          <a:stretch/>
        </p:blipFill>
        <p:spPr>
          <a:xfrm>
            <a:off x="5256" y="1298525"/>
            <a:ext cx="1220039" cy="2617014"/>
          </a:xfrm>
          <a:prstGeom prst="rect">
            <a:avLst/>
          </a:prstGeom>
        </p:spPr>
      </p:pic>
      <p:pic>
        <p:nvPicPr>
          <p:cNvPr id="10" name="Рисунок 9"/>
          <p:cNvPicPr>
            <a:picLocks noChangeAspect="1"/>
          </p:cNvPicPr>
          <p:nvPr/>
        </p:nvPicPr>
        <p:blipFill rotWithShape="1">
          <a:blip r:embed="rId8"/>
          <a:srcRect b="6107"/>
          <a:stretch/>
        </p:blipFill>
        <p:spPr>
          <a:xfrm>
            <a:off x="1037429" y="1559631"/>
            <a:ext cx="926672" cy="1768786"/>
          </a:xfrm>
          <a:prstGeom prst="rect">
            <a:avLst/>
          </a:prstGeom>
        </p:spPr>
      </p:pic>
      <p:pic>
        <p:nvPicPr>
          <p:cNvPr id="9" name="Рисунок 8"/>
          <p:cNvPicPr>
            <a:picLocks noChangeAspect="1"/>
          </p:cNvPicPr>
          <p:nvPr/>
        </p:nvPicPr>
        <p:blipFill>
          <a:blip r:embed="rId9"/>
          <a:stretch>
            <a:fillRect/>
          </a:stretch>
        </p:blipFill>
        <p:spPr>
          <a:xfrm>
            <a:off x="836401" y="2515421"/>
            <a:ext cx="926672" cy="731583"/>
          </a:xfrm>
          <a:prstGeom prst="rect">
            <a:avLst/>
          </a:prstGeom>
        </p:spPr>
      </p:pic>
      <p:pic>
        <p:nvPicPr>
          <p:cNvPr id="11" name="Рисунок 10"/>
          <p:cNvPicPr>
            <a:picLocks noChangeAspect="1"/>
          </p:cNvPicPr>
          <p:nvPr/>
        </p:nvPicPr>
        <p:blipFill rotWithShape="1">
          <a:blip r:embed="rId10"/>
          <a:srcRect l="16308"/>
          <a:stretch/>
        </p:blipFill>
        <p:spPr>
          <a:xfrm>
            <a:off x="7274379" y="1385901"/>
            <a:ext cx="1204143" cy="2395936"/>
          </a:xfrm>
          <a:prstGeom prst="rect">
            <a:avLst/>
          </a:prstGeom>
        </p:spPr>
      </p:pic>
      <p:pic>
        <p:nvPicPr>
          <p:cNvPr id="12" name="Рисунок 11"/>
          <p:cNvPicPr>
            <a:picLocks noChangeAspect="1"/>
          </p:cNvPicPr>
          <p:nvPr/>
        </p:nvPicPr>
        <p:blipFill rotWithShape="1">
          <a:blip r:embed="rId11"/>
          <a:srcRect l="34753" t="47185"/>
          <a:stretch/>
        </p:blipFill>
        <p:spPr>
          <a:xfrm>
            <a:off x="6317576" y="2204864"/>
            <a:ext cx="731926" cy="821070"/>
          </a:xfrm>
          <a:prstGeom prst="rect">
            <a:avLst/>
          </a:prstGeom>
        </p:spPr>
      </p:pic>
      <p:cxnSp>
        <p:nvCxnSpPr>
          <p:cNvPr id="14" name="Прямая соединительная линия 13"/>
          <p:cNvCxnSpPr/>
          <p:nvPr/>
        </p:nvCxnSpPr>
        <p:spPr>
          <a:xfrm>
            <a:off x="6900620" y="2005362"/>
            <a:ext cx="36004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Прямоугольник 14"/>
          <p:cNvSpPr/>
          <p:nvPr/>
        </p:nvSpPr>
        <p:spPr>
          <a:xfrm>
            <a:off x="6904167" y="1665013"/>
            <a:ext cx="444352" cy="400110"/>
          </a:xfrm>
          <a:prstGeom prst="rect">
            <a:avLst/>
          </a:prstGeom>
        </p:spPr>
        <p:txBody>
          <a:bodyPr wrap="none">
            <a:spAutoFit/>
          </a:bodyPr>
          <a:lstStyle/>
          <a:p>
            <a:r>
              <a:rPr lang="ru-RU" sz="2000" dirty="0" smtClean="0"/>
              <a:t>20</a:t>
            </a:r>
            <a:endParaRPr lang="ru-RU" sz="2000" dirty="0"/>
          </a:p>
        </p:txBody>
      </p:sp>
      <p:sp>
        <p:nvSpPr>
          <p:cNvPr id="28" name="Прямоугольник 27"/>
          <p:cNvSpPr/>
          <p:nvPr/>
        </p:nvSpPr>
        <p:spPr>
          <a:xfrm>
            <a:off x="8180400" y="6550223"/>
            <a:ext cx="966931" cy="307777"/>
          </a:xfrm>
          <a:prstGeom prst="rect">
            <a:avLst/>
          </a:prstGeom>
          <a:solidFill>
            <a:schemeClr val="bg1"/>
          </a:solidFill>
          <a:ln>
            <a:solidFill>
              <a:schemeClr val="tx1"/>
            </a:solidFill>
          </a:ln>
        </p:spPr>
        <p:txBody>
          <a:bodyPr wrap="none">
            <a:spAutoFit/>
          </a:bodyPr>
          <a:lstStyle/>
          <a:p>
            <a:r>
              <a:rPr lang="ru-RU" sz="1400" b="1" dirty="0" smtClean="0">
                <a:latin typeface="Times New Roman" panose="02020603050405020304" pitchFamily="18" charset="0"/>
                <a:cs typeface="Times New Roman" panose="02020603050405020304" pitchFamily="18" charset="0"/>
              </a:rPr>
              <a:t>ИСИ п.45</a:t>
            </a:r>
            <a:endParaRPr lang="ru-RU" sz="1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938538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fill="hold" nodeType="withEffect">
                                  <p:stCondLst>
                                    <p:cond delay="0"/>
                                  </p:stCondLst>
                                  <p:childTnLst>
                                    <p:set>
                                      <p:cBhvr additive="repl">
                                        <p:cTn id="6" dur="1" fill="hold">
                                          <p:stCondLst>
                                            <p:cond delay="0"/>
                                          </p:stCondLst>
                                        </p:cTn>
                                        <p:tgtEl>
                                          <p:spTgt spid="307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051720" y="583897"/>
            <a:ext cx="4882856" cy="369332"/>
          </a:xfrm>
          <a:prstGeom prst="rect">
            <a:avLst/>
          </a:prstGeom>
        </p:spPr>
        <p:txBody>
          <a:bodyPr wrap="square">
            <a:spAutoFit/>
          </a:bodyPr>
          <a:lstStyle/>
          <a:p>
            <a:r>
              <a:rPr lang="ru-RU" altLang="ru-RU" b="1" u="sng" dirty="0">
                <a:solidFill>
                  <a:srgbClr val="7030A0"/>
                </a:solidFill>
                <a:latin typeface="Times New Roman" panose="02020603050405020304" pitchFamily="18" charset="0"/>
                <a:cs typeface="Times New Roman" panose="02020603050405020304" pitchFamily="18" charset="0"/>
              </a:rPr>
              <a:t>Постоянные сигналы уменьшения </a:t>
            </a:r>
            <a:r>
              <a:rPr lang="ru-RU" altLang="ru-RU" b="1" u="sng" dirty="0" smtClean="0">
                <a:solidFill>
                  <a:srgbClr val="7030A0"/>
                </a:solidFill>
                <a:latin typeface="Times New Roman" panose="02020603050405020304" pitchFamily="18" charset="0"/>
                <a:cs typeface="Times New Roman" panose="02020603050405020304" pitchFamily="18" charset="0"/>
              </a:rPr>
              <a:t>скорости </a:t>
            </a:r>
            <a:endParaRPr lang="ru-RU" b="1" u="sng" dirty="0">
              <a:solidFill>
                <a:srgbClr val="7030A0"/>
              </a:solidFill>
              <a:latin typeface="Times New Roman" panose="02020603050405020304" pitchFamily="18" charset="0"/>
              <a:cs typeface="Times New Roman" panose="02020603050405020304" pitchFamily="18" charset="0"/>
            </a:endParaRPr>
          </a:p>
        </p:txBody>
      </p:sp>
      <p:pic>
        <p:nvPicPr>
          <p:cNvPr id="7"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5288" y="1086168"/>
            <a:ext cx="1759816" cy="5521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8"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1720" y="1052736"/>
            <a:ext cx="1770472" cy="5554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9" name="Подзаголовок 2"/>
          <p:cNvSpPr txBox="1">
            <a:spLocks/>
          </p:cNvSpPr>
          <p:nvPr/>
        </p:nvSpPr>
        <p:spPr>
          <a:xfrm>
            <a:off x="0" y="9964"/>
            <a:ext cx="9144000" cy="402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1600" b="1" smtClean="0">
                <a:latin typeface="Times New Roman" panose="02020603050405020304" pitchFamily="18" charset="0"/>
                <a:cs typeface="Times New Roman" panose="02020603050405020304" pitchFamily="18" charset="0"/>
              </a:rPr>
              <a:t>Ограждение мест препятствий для движения поездов и мест производства работ на перегонах</a:t>
            </a:r>
            <a:endParaRPr lang="ru-RU" sz="16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3551906" y="2871249"/>
            <a:ext cx="5363493" cy="2276823"/>
          </a:xfrm>
        </p:spPr>
        <p:txBody>
          <a:bodyPr>
            <a:noAutofit/>
          </a:bodyPr>
          <a:lstStyle/>
          <a:p>
            <a:pPr marL="0" indent="0" algn="just">
              <a:buNone/>
            </a:pPr>
            <a:r>
              <a:rPr lang="ru-RU" sz="2000" b="1" dirty="0">
                <a:solidFill>
                  <a:srgbClr val="C00000"/>
                </a:solidFill>
                <a:latin typeface="Times New Roman" panose="02020603050405020304" pitchFamily="18" charset="0"/>
                <a:cs typeface="Times New Roman" panose="02020603050405020304" pitchFamily="18" charset="0"/>
              </a:rPr>
              <a:t>Постоянные сигналы уменьшения скорости</a:t>
            </a:r>
            <a:r>
              <a:rPr lang="ru-RU" sz="2000" dirty="0">
                <a:latin typeface="Times New Roman" panose="02020603050405020304" pitchFamily="18" charset="0"/>
                <a:cs typeface="Times New Roman" panose="02020603050405020304" pitchFamily="18" charset="0"/>
              </a:rPr>
              <a:t> – </a:t>
            </a:r>
            <a:r>
              <a:rPr lang="ru-RU" sz="2000" b="1" dirty="0">
                <a:latin typeface="Times New Roman" panose="02020603050405020304" pitchFamily="18" charset="0"/>
                <a:cs typeface="Times New Roman" panose="02020603050405020304" pitchFamily="18" charset="0"/>
              </a:rPr>
              <a:t>это диски</a:t>
            </a:r>
            <a:r>
              <a:rPr lang="ru-RU" sz="2000" dirty="0">
                <a:latin typeface="Times New Roman" panose="02020603050405020304" pitchFamily="18" charset="0"/>
                <a:cs typeface="Times New Roman" panose="02020603050405020304" pitchFamily="18" charset="0"/>
              </a:rPr>
              <a:t>, с одной стороны </a:t>
            </a:r>
            <a:r>
              <a:rPr lang="ru-RU" sz="2000" b="1" dirty="0">
                <a:solidFill>
                  <a:srgbClr val="FFFF00"/>
                </a:solidFill>
                <a:latin typeface="Times New Roman" panose="02020603050405020304" pitchFamily="18" charset="0"/>
                <a:cs typeface="Times New Roman" panose="02020603050405020304" pitchFamily="18" charset="0"/>
              </a:rPr>
              <a:t>желтого</a:t>
            </a:r>
            <a:r>
              <a:rPr lang="ru-RU" sz="2000" dirty="0">
                <a:latin typeface="Times New Roman" panose="02020603050405020304" pitchFamily="18" charset="0"/>
                <a:cs typeface="Times New Roman" panose="02020603050405020304" pitchFamily="18" charset="0"/>
              </a:rPr>
              <a:t> цвета, с другой – </a:t>
            </a:r>
            <a:r>
              <a:rPr lang="ru-RU" sz="2000" b="1" dirty="0">
                <a:solidFill>
                  <a:srgbClr val="00B050"/>
                </a:solidFill>
                <a:latin typeface="Times New Roman" panose="02020603050405020304" pitchFamily="18" charset="0"/>
                <a:cs typeface="Times New Roman" panose="02020603050405020304" pitchFamily="18" charset="0"/>
              </a:rPr>
              <a:t>зеленого</a:t>
            </a:r>
            <a:r>
              <a:rPr lang="ru-RU" sz="2000" dirty="0">
                <a:latin typeface="Times New Roman" panose="02020603050405020304" pitchFamily="18" charset="0"/>
                <a:cs typeface="Times New Roman" panose="02020603050405020304" pitchFamily="18" charset="0"/>
              </a:rPr>
              <a:t>.</a:t>
            </a:r>
          </a:p>
          <a:p>
            <a:pPr marL="0" indent="0" algn="just">
              <a:buNone/>
            </a:pPr>
            <a:r>
              <a:rPr lang="ru-RU" sz="2000" dirty="0" smtClean="0">
                <a:latin typeface="Times New Roman" panose="02020603050405020304" pitchFamily="18" charset="0"/>
                <a:cs typeface="Times New Roman" panose="02020603050405020304" pitchFamily="18" charset="0"/>
              </a:rPr>
              <a:t>Диски </a:t>
            </a:r>
            <a:r>
              <a:rPr lang="ru-RU" sz="2000" dirty="0">
                <a:latin typeface="Times New Roman" panose="02020603050405020304" pitchFamily="18" charset="0"/>
                <a:cs typeface="Times New Roman" panose="02020603050405020304" pitchFamily="18" charset="0"/>
              </a:rPr>
              <a:t>применяются для ограждения опасного  места, где </a:t>
            </a:r>
            <a:r>
              <a:rPr lang="ru-RU" sz="2000" b="1" dirty="0">
                <a:latin typeface="Times New Roman" panose="02020603050405020304" pitchFamily="18" charset="0"/>
                <a:cs typeface="Times New Roman" panose="02020603050405020304" pitchFamily="18" charset="0"/>
              </a:rPr>
              <a:t>ограничение</a:t>
            </a:r>
            <a:r>
              <a:rPr lang="ru-RU" sz="2000" dirty="0">
                <a:latin typeface="Times New Roman" panose="02020603050405020304" pitchFamily="18" charset="0"/>
                <a:cs typeface="Times New Roman" panose="02020603050405020304" pitchFamily="18" charset="0"/>
              </a:rPr>
              <a:t> </a:t>
            </a:r>
            <a:r>
              <a:rPr lang="ru-RU" sz="2000" b="1" dirty="0">
                <a:latin typeface="Times New Roman" panose="02020603050405020304" pitchFamily="18" charset="0"/>
                <a:cs typeface="Times New Roman" panose="02020603050405020304" pitchFamily="18" charset="0"/>
              </a:rPr>
              <a:t>скорости </a:t>
            </a:r>
            <a:r>
              <a:rPr lang="ru-RU" sz="2000" dirty="0" smtClean="0">
                <a:latin typeface="Times New Roman" panose="02020603050405020304" pitchFamily="18" charset="0"/>
                <a:cs typeface="Times New Roman" panose="02020603050405020304" pitchFamily="18" charset="0"/>
              </a:rPr>
              <a:t>установлено владельцем инфраструктуры и </a:t>
            </a:r>
            <a:r>
              <a:rPr lang="ru-RU" sz="2000" b="1" dirty="0" smtClean="0">
                <a:latin typeface="Times New Roman" panose="02020603050405020304" pitchFamily="18" charset="0"/>
                <a:cs typeface="Times New Roman" panose="02020603050405020304" pitchFamily="18" charset="0"/>
              </a:rPr>
              <a:t>требующее </a:t>
            </a:r>
            <a:r>
              <a:rPr lang="ru-RU" sz="2000" b="1" dirty="0" smtClean="0">
                <a:solidFill>
                  <a:srgbClr val="C00000"/>
                </a:solidFill>
                <a:latin typeface="Times New Roman" panose="02020603050405020304" pitchFamily="18" charset="0"/>
                <a:cs typeface="Times New Roman" panose="02020603050405020304" pitchFamily="18" charset="0"/>
              </a:rPr>
              <a:t>постоянного</a:t>
            </a:r>
            <a:r>
              <a:rPr lang="ru-RU" sz="2000" b="1" dirty="0" smtClean="0">
                <a:latin typeface="Times New Roman" panose="02020603050405020304" pitchFamily="18" charset="0"/>
                <a:cs typeface="Times New Roman" panose="02020603050405020304" pitchFamily="18" charset="0"/>
              </a:rPr>
              <a:t> уменьшения скорости</a:t>
            </a:r>
            <a:r>
              <a:rPr lang="ru-RU" sz="2000" dirty="0" smtClean="0">
                <a:latin typeface="Times New Roman" panose="02020603050405020304" pitchFamily="18" charset="0"/>
                <a:cs typeface="Times New Roman" panose="02020603050405020304" pitchFamily="18" charset="0"/>
              </a:rPr>
              <a:t>.</a:t>
            </a:r>
          </a:p>
          <a:p>
            <a:pPr marL="0" indent="0">
              <a:buNone/>
            </a:pPr>
            <a:r>
              <a:rPr lang="ru-RU" sz="2000" dirty="0" smtClean="0">
                <a:latin typeface="Times New Roman" panose="02020603050405020304" pitchFamily="18" charset="0"/>
                <a:cs typeface="Times New Roman" panose="02020603050405020304" pitchFamily="18" charset="0"/>
              </a:rPr>
              <a:t>                                                                     </a:t>
            </a:r>
          </a:p>
          <a:p>
            <a:pPr marL="0" indent="0">
              <a:buNone/>
            </a:pPr>
            <a:endParaRPr lang="ru-RU" sz="2000" dirty="0">
              <a:latin typeface="Times New Roman" panose="02020603050405020304" pitchFamily="18" charset="0"/>
              <a:cs typeface="Times New Roman" panose="02020603050405020304" pitchFamily="18" charset="0"/>
            </a:endParaRPr>
          </a:p>
          <a:p>
            <a:pPr marL="0" indent="0">
              <a:buNone/>
            </a:pPr>
            <a:endParaRPr lang="ru-RU" sz="2000" dirty="0" smtClean="0">
              <a:latin typeface="Times New Roman" panose="02020603050405020304" pitchFamily="18" charset="0"/>
              <a:cs typeface="Times New Roman" panose="02020603050405020304" pitchFamily="18" charset="0"/>
            </a:endParaRPr>
          </a:p>
          <a:p>
            <a:pPr marL="0" indent="0">
              <a:buNone/>
            </a:pP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                  </a:t>
            </a:r>
          </a:p>
          <a:p>
            <a:pPr marL="0" indent="0">
              <a:buNone/>
            </a:pPr>
            <a:endParaRPr lang="ru-RU" sz="2000" dirty="0">
              <a:latin typeface="Times New Roman" panose="02020603050405020304" pitchFamily="18" charset="0"/>
              <a:cs typeface="Times New Roman" panose="02020603050405020304" pitchFamily="18" charset="0"/>
            </a:endParaRPr>
          </a:p>
          <a:p>
            <a:pPr marL="0" indent="0">
              <a:buNone/>
            </a:pPr>
            <a:endParaRPr lang="ru-RU" sz="2000" dirty="0" smtClean="0">
              <a:latin typeface="Times New Roman" panose="02020603050405020304" pitchFamily="18" charset="0"/>
              <a:cs typeface="Times New Roman" panose="02020603050405020304" pitchFamily="18" charset="0"/>
            </a:endParaRPr>
          </a:p>
          <a:p>
            <a:pPr marL="0" indent="0">
              <a:buNone/>
            </a:pP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185985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044760"/>
            <a:ext cx="9144000" cy="2295143"/>
          </a:xfrm>
        </p:spPr>
        <p:txBody>
          <a:bodyPr>
            <a:normAutofit/>
          </a:bodyPr>
          <a:lstStyle/>
          <a:p>
            <a:pPr marL="0" indent="0" algn="just">
              <a:buNone/>
            </a:pPr>
            <a:r>
              <a:rPr lang="ru-RU" sz="2000" b="1" dirty="0">
                <a:latin typeface="Times New Roman" panose="02020603050405020304" pitchFamily="18" charset="0"/>
                <a:cs typeface="Times New Roman" panose="02020603050405020304" pitchFamily="18" charset="0"/>
              </a:rPr>
              <a:t>Если подход поезда неизвестен, то следует: </a:t>
            </a:r>
            <a:r>
              <a:rPr lang="ru-RU" sz="2000" b="1" dirty="0">
                <a:solidFill>
                  <a:srgbClr val="C00000"/>
                </a:solidFill>
                <a:latin typeface="Times New Roman" panose="02020603050405020304" pitchFamily="18" charset="0"/>
                <a:cs typeface="Times New Roman" panose="02020603050405020304" pitchFamily="18" charset="0"/>
              </a:rPr>
              <a:t>на двух- и многопутном участках </a:t>
            </a:r>
            <a:r>
              <a:rPr lang="ru-RU" sz="2000" dirty="0">
                <a:latin typeface="Times New Roman" panose="02020603050405020304" pitchFamily="18" charset="0"/>
                <a:cs typeface="Times New Roman" panose="02020603050405020304" pitchFamily="18" charset="0"/>
              </a:rPr>
              <a:t>при препятствии на одном пути немедленно на месте препятствия установить сигнал остановки (днем - красный флаг, ночью - фонарь с красным огнем), укрепить его имеющимися средствами, затем идти от него в сторону ожидаемого поезда правильного направления и уложить петарды на расстоянии Б, затем уложить петарды с другой стороны препятствия (со стороны неправильного направления) на том же расстоянии и вернуться к месту препятствия; при препятствии на двух и более путях оставаться у места препятствия.</a:t>
            </a:r>
          </a:p>
        </p:txBody>
      </p:sp>
      <p:sp>
        <p:nvSpPr>
          <p:cNvPr id="4" name="Подзаголовок 2"/>
          <p:cNvSpPr txBox="1">
            <a:spLocks/>
          </p:cNvSpPr>
          <p:nvPr/>
        </p:nvSpPr>
        <p:spPr>
          <a:xfrm>
            <a:off x="0" y="9964"/>
            <a:ext cx="9144000" cy="402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1600" b="1" smtClean="0">
                <a:latin typeface="Times New Roman" panose="02020603050405020304" pitchFamily="18" charset="0"/>
                <a:cs typeface="Times New Roman" panose="02020603050405020304" pitchFamily="18" charset="0"/>
              </a:rPr>
              <a:t>Ограждение мест препятствий для движения поездов и мест производства работ на перегонах</a:t>
            </a:r>
            <a:endParaRPr lang="ru-RU" sz="1600" b="1" dirty="0">
              <a:latin typeface="Times New Roman" panose="02020603050405020304" pitchFamily="18" charset="0"/>
              <a:cs typeface="Times New Roman" panose="02020603050405020304" pitchFamily="18" charset="0"/>
            </a:endParaRPr>
          </a:p>
        </p:txBody>
      </p:sp>
      <p:pic>
        <p:nvPicPr>
          <p:cNvPr id="5" name="Picture 2" descr="Picture background"/>
          <p:cNvPicPr>
            <a:picLocks noChangeAspect="1" noChangeArrowheads="1"/>
          </p:cNvPicPr>
          <p:nvPr/>
        </p:nvPicPr>
        <p:blipFill rotWithShape="1">
          <a:blip r:embed="rId2">
            <a:extLst>
              <a:ext uri="{28A0092B-C50C-407E-A947-70E740481C1C}">
                <a14:useLocalDpi xmlns:a14="http://schemas.microsoft.com/office/drawing/2010/main" val="0"/>
              </a:ext>
            </a:extLst>
          </a:blip>
          <a:srcRect t="17763" b="13905"/>
          <a:stretch/>
        </p:blipFill>
        <p:spPr bwMode="auto">
          <a:xfrm>
            <a:off x="613450" y="412382"/>
            <a:ext cx="7096866" cy="3632378"/>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8180400" y="6550223"/>
            <a:ext cx="966931" cy="307777"/>
          </a:xfrm>
          <a:prstGeom prst="rect">
            <a:avLst/>
          </a:prstGeom>
          <a:solidFill>
            <a:schemeClr val="bg1"/>
          </a:solidFill>
          <a:ln>
            <a:solidFill>
              <a:schemeClr val="tx1"/>
            </a:solidFill>
          </a:ln>
        </p:spPr>
        <p:txBody>
          <a:bodyPr wrap="none">
            <a:spAutoFit/>
          </a:bodyPr>
          <a:lstStyle/>
          <a:p>
            <a:r>
              <a:rPr lang="ru-RU" sz="1400" b="1" dirty="0" smtClean="0">
                <a:latin typeface="Times New Roman" panose="02020603050405020304" pitchFamily="18" charset="0"/>
                <a:cs typeface="Times New Roman" panose="02020603050405020304" pitchFamily="18" charset="0"/>
              </a:rPr>
              <a:t>ИСИ п.45</a:t>
            </a:r>
            <a:endParaRPr lang="ru-RU" sz="1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463107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ограждение внезапно возникшего прерятствия">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cstate="print"/>
          <a:stretch>
            <a:fillRect/>
          </a:stretch>
        </p:blipFill>
        <p:spPr>
          <a:xfrm>
            <a:off x="96012" y="499265"/>
            <a:ext cx="8951976" cy="5876655"/>
          </a:xfrm>
          <a:prstGeom prst="rect">
            <a:avLst/>
          </a:prstGeom>
        </p:spPr>
      </p:pic>
      <p:sp>
        <p:nvSpPr>
          <p:cNvPr id="5" name="Подзаголовок 2"/>
          <p:cNvSpPr txBox="1">
            <a:spLocks/>
          </p:cNvSpPr>
          <p:nvPr/>
        </p:nvSpPr>
        <p:spPr>
          <a:xfrm>
            <a:off x="0" y="9964"/>
            <a:ext cx="9144000" cy="402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1600" b="1" smtClean="0">
                <a:latin typeface="Times New Roman" panose="02020603050405020304" pitchFamily="18" charset="0"/>
                <a:cs typeface="Times New Roman" panose="02020603050405020304" pitchFamily="18" charset="0"/>
              </a:rPr>
              <a:t>Ограждение мест препятствий для движения поездов и мест производства работ на перегонах</a:t>
            </a:r>
            <a:endParaRPr lang="ru-RU" sz="1600" b="1" dirty="0">
              <a:latin typeface="Times New Roman" panose="02020603050405020304" pitchFamily="18" charset="0"/>
              <a:cs typeface="Times New Roman" panose="02020603050405020304" pitchFamily="18" charset="0"/>
            </a:endParaRPr>
          </a:p>
        </p:txBody>
      </p:sp>
      <p:sp>
        <p:nvSpPr>
          <p:cNvPr id="30771" name="Text Box 51"/>
          <p:cNvSpPr txBox="1">
            <a:spLocks noChangeArrowheads="1"/>
          </p:cNvSpPr>
          <p:nvPr/>
        </p:nvSpPr>
        <p:spPr bwMode="auto">
          <a:xfrm flipH="1">
            <a:off x="8458200" y="6271043"/>
            <a:ext cx="822960" cy="586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lIns="90000" tIns="46800" rIns="90000" bIns="46800">
            <a:spAutoFit/>
          </a:bodyPr>
          <a:lstStyle>
            <a:lvl1pPr>
              <a:spcBef>
                <a:spcPts val="800"/>
              </a:spcBef>
              <a:buClr>
                <a:srgbClr val="000000"/>
              </a:buClr>
              <a:buSzPct val="100000"/>
              <a:buFont typeface="Times New Roman" panose="02020603050405020304"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Arial" panose="020B0604020202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panose="020B0604020202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panose="020B0604020202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panose="020B0604020202020204" pitchFamily="34" charset="0"/>
                <a:ea typeface="Microsoft YaHei" panose="020B0503020204020204" pitchFamily="34" charset="-122"/>
              </a:defRPr>
            </a:lvl9pPr>
          </a:lstStyle>
          <a:p>
            <a:pPr>
              <a:spcBef>
                <a:spcPct val="0"/>
              </a:spcBef>
              <a:buClrTx/>
              <a:buNone/>
            </a:pPr>
            <a:r>
              <a:rPr lang="ru-RU" altLang="ru-RU" sz="1600" b="1" dirty="0" smtClean="0">
                <a:solidFill>
                  <a:schemeClr val="tx1"/>
                </a:solidFill>
                <a:latin typeface="Times New Roman" panose="02020603050405020304" pitchFamily="18" charset="0"/>
                <a:cs typeface="Times New Roman" panose="02020603050405020304" pitchFamily="18" charset="0"/>
              </a:rPr>
              <a:t>3 мин 10 сек</a:t>
            </a:r>
            <a:endParaRPr lang="ru-RU" altLang="ru-RU" sz="16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173326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withEffect">
                                  <p:stCondLst>
                                    <p:cond delay="0"/>
                                  </p:stCondLst>
                                  <p:childTnLst>
                                    <p:set>
                                      <p:cBhvr additive="repl">
                                        <p:cTn id="6" dur="1" fill="hold">
                                          <p:stCondLst>
                                            <p:cond delay="0"/>
                                          </p:stCondLst>
                                        </p:cTn>
                                        <p:tgtEl>
                                          <p:spTgt spid="307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7"/>
                                        </p:tgtEl>
                                      </p:cBhvr>
                                    </p:cmd>
                                  </p:childTnLst>
                                </p:cTn>
                              </p:par>
                            </p:childTnLst>
                          </p:cTn>
                        </p:par>
                      </p:childTnLst>
                    </p:cTn>
                  </p:par>
                </p:childTnLst>
              </p:cTn>
              <p:nextCondLst>
                <p:cond evt="onClick" delay="0">
                  <p:tgtEl>
                    <p:spTgt spid="7"/>
                  </p:tgtEl>
                </p:cond>
              </p:nextCondLst>
            </p:seq>
            <p:video>
              <p:cMediaNode vol="80000">
                <p:cTn id="12" fill="hold" display="0">
                  <p:stCondLst>
                    <p:cond delay="indefinite"/>
                  </p:stCondLst>
                </p:cTn>
                <p:tgtEl>
                  <p:spTgt spid="7"/>
                </p:tgtEl>
              </p:cMediaNode>
            </p:vide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t="10619"/>
          <a:stretch/>
        </p:blipFill>
        <p:spPr>
          <a:xfrm>
            <a:off x="0" y="416534"/>
            <a:ext cx="9015984" cy="3328811"/>
          </a:xfrm>
          <a:prstGeom prst="rect">
            <a:avLst/>
          </a:prstGeom>
        </p:spPr>
      </p:pic>
      <p:sp>
        <p:nvSpPr>
          <p:cNvPr id="4" name="Прямоугольник 3"/>
          <p:cNvSpPr/>
          <p:nvPr/>
        </p:nvSpPr>
        <p:spPr>
          <a:xfrm>
            <a:off x="31860" y="3562735"/>
            <a:ext cx="9080279" cy="3170099"/>
          </a:xfrm>
          <a:prstGeom prst="rect">
            <a:avLst/>
          </a:prstGeom>
        </p:spPr>
        <p:txBody>
          <a:bodyPr wrap="square">
            <a:spAutoFit/>
          </a:bodyPr>
          <a:lstStyle/>
          <a:p>
            <a:pPr algn="just"/>
            <a:r>
              <a:rPr lang="ru-RU" sz="2000" dirty="0" smtClean="0">
                <a:latin typeface="Times New Roman" panose="02020603050405020304" pitchFamily="18" charset="0"/>
                <a:cs typeface="Times New Roman" panose="02020603050405020304" pitchFamily="18" charset="0"/>
              </a:rPr>
              <a:t>    </a:t>
            </a:r>
            <a:r>
              <a:rPr lang="ru-RU" sz="2000" b="1" dirty="0" smtClean="0">
                <a:latin typeface="Times New Roman" panose="02020603050405020304" pitchFamily="18" charset="0"/>
                <a:cs typeface="Times New Roman" panose="02020603050405020304" pitchFamily="18" charset="0"/>
              </a:rPr>
              <a:t>Места</a:t>
            </a:r>
            <a:r>
              <a:rPr lang="ru-RU" sz="2000" b="1" dirty="0">
                <a:latin typeface="Times New Roman" panose="02020603050405020304" pitchFamily="18" charset="0"/>
                <a:cs typeface="Times New Roman" panose="02020603050405020304" pitchFamily="18" charset="0"/>
              </a:rPr>
              <a:t>, через которые поезда проходят только с проводником </a:t>
            </a:r>
            <a:r>
              <a:rPr lang="ru-RU" sz="2000" i="1" dirty="0">
                <a:latin typeface="Times New Roman" panose="02020603050405020304" pitchFamily="18" charset="0"/>
                <a:cs typeface="Times New Roman" panose="02020603050405020304" pitchFamily="18" charset="0"/>
              </a:rPr>
              <a:t>(со скоростью менее 15 км/ч)</a:t>
            </a:r>
            <a:r>
              <a:rPr lang="ru-RU" sz="2000" dirty="0">
                <a:latin typeface="Times New Roman" panose="02020603050405020304" pitchFamily="18" charset="0"/>
                <a:cs typeface="Times New Roman" panose="02020603050405020304" pitchFamily="18" charset="0"/>
              </a:rPr>
              <a:t>, а также сплетения </a:t>
            </a:r>
            <a:r>
              <a:rPr lang="ru-RU" sz="2000" dirty="0" smtClean="0">
                <a:latin typeface="Times New Roman" panose="02020603050405020304" pitchFamily="18" charset="0"/>
                <a:cs typeface="Times New Roman" panose="02020603050405020304" pitchFamily="18" charset="0"/>
              </a:rPr>
              <a:t>путей </a:t>
            </a:r>
            <a:r>
              <a:rPr lang="ru-RU" sz="2000" dirty="0">
                <a:latin typeface="Times New Roman" panose="02020603050405020304" pitchFamily="18" charset="0"/>
                <a:cs typeface="Times New Roman" panose="02020603050405020304" pitchFamily="18" charset="0"/>
              </a:rPr>
              <a:t>на двухпутных участках в одном уровне ограждаются для движения как место препятствия, но без укладки петард. Об </a:t>
            </a:r>
            <a:r>
              <a:rPr lang="ru-RU" sz="2000" dirty="0" smtClean="0">
                <a:latin typeface="Times New Roman" panose="02020603050405020304" pitchFamily="18" charset="0"/>
                <a:cs typeface="Times New Roman" panose="02020603050405020304" pitchFamily="18" charset="0"/>
              </a:rPr>
              <a:t>установке </a:t>
            </a:r>
            <a:r>
              <a:rPr lang="ru-RU" sz="2000" dirty="0">
                <a:latin typeface="Times New Roman" panose="02020603050405020304" pitchFamily="18" charset="0"/>
                <a:cs typeface="Times New Roman" panose="02020603050405020304" pitchFamily="18" charset="0"/>
              </a:rPr>
              <a:t>таких сигналов ограждения на поезда необходимо выдавать письменные предупреждения на бланке </a:t>
            </a:r>
            <a:r>
              <a:rPr lang="ru-RU" sz="2000" dirty="0" smtClean="0">
                <a:latin typeface="Times New Roman" panose="02020603050405020304" pitchFamily="18" charset="0"/>
                <a:cs typeface="Times New Roman" panose="02020603050405020304" pitchFamily="18" charset="0"/>
              </a:rPr>
              <a:t>ДУ-61. </a:t>
            </a:r>
            <a:endParaRPr lang="ru-RU" sz="2000" dirty="0">
              <a:latin typeface="Times New Roman" panose="02020603050405020304" pitchFamily="18" charset="0"/>
              <a:cs typeface="Times New Roman" panose="02020603050405020304" pitchFamily="18" charset="0"/>
            </a:endParaRPr>
          </a:p>
          <a:p>
            <a:pPr algn="just"/>
            <a:r>
              <a:rPr lang="ru-RU" sz="2000" dirty="0" smtClean="0">
                <a:latin typeface="Times New Roman" panose="02020603050405020304" pitchFamily="18" charset="0"/>
                <a:cs typeface="Times New Roman" panose="02020603050405020304" pitchFamily="18" charset="0"/>
              </a:rPr>
              <a:t>      При </a:t>
            </a:r>
            <a:r>
              <a:rPr lang="ru-RU" sz="2000" dirty="0">
                <a:latin typeface="Times New Roman" panose="02020603050405020304" pitchFamily="18" charset="0"/>
                <a:cs typeface="Times New Roman" panose="02020603050405020304" pitchFamily="18" charset="0"/>
              </a:rPr>
              <a:t>пропуске поезда с проводником, на который не выдано предупреждение, укладка петард обязательна</a:t>
            </a:r>
            <a:r>
              <a:rPr lang="ru-RU" sz="2000" dirty="0" smtClean="0">
                <a:latin typeface="Times New Roman" panose="02020603050405020304" pitchFamily="18" charset="0"/>
                <a:cs typeface="Times New Roman" panose="02020603050405020304" pitchFamily="18" charset="0"/>
              </a:rPr>
              <a:t>.</a:t>
            </a:r>
          </a:p>
          <a:p>
            <a:pPr algn="just"/>
            <a:r>
              <a:rPr lang="ru-RU" sz="2000" dirty="0" smtClean="0">
                <a:latin typeface="Times New Roman" panose="02020603050405020304" pitchFamily="18" charset="0"/>
                <a:cs typeface="Times New Roman" panose="02020603050405020304" pitchFamily="18" charset="0"/>
              </a:rPr>
              <a:t>    Проводники </a:t>
            </a:r>
            <a:r>
              <a:rPr lang="ru-RU" sz="2000" dirty="0">
                <a:latin typeface="Times New Roman" panose="02020603050405020304" pitchFamily="18" charset="0"/>
                <a:cs typeface="Times New Roman" panose="02020603050405020304" pitchFamily="18" charset="0"/>
              </a:rPr>
              <a:t>должны встречать поезда у переносных красных сигналов (стоящих на пути на расстоянии 50 м от границ ограждаемого участка) с ручными красными сигналами и иметь головные уборы с верхом желтого цвета.</a:t>
            </a:r>
          </a:p>
        </p:txBody>
      </p:sp>
      <p:sp>
        <p:nvSpPr>
          <p:cNvPr id="5" name="Прямоугольник 4"/>
          <p:cNvSpPr/>
          <p:nvPr/>
        </p:nvSpPr>
        <p:spPr>
          <a:xfrm>
            <a:off x="105239" y="411434"/>
            <a:ext cx="576064" cy="49815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одзаголовок 2"/>
          <p:cNvSpPr txBox="1">
            <a:spLocks/>
          </p:cNvSpPr>
          <p:nvPr/>
        </p:nvSpPr>
        <p:spPr>
          <a:xfrm>
            <a:off x="0" y="9964"/>
            <a:ext cx="9144000" cy="402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1600" b="1" dirty="0" smtClean="0">
                <a:latin typeface="Times New Roman" panose="02020603050405020304" pitchFamily="18" charset="0"/>
                <a:cs typeface="Times New Roman" panose="02020603050405020304" pitchFamily="18" charset="0"/>
              </a:rPr>
              <a:t>Ограждение мест препятствий для движения поездов и мест производства работ на перегонах</a:t>
            </a:r>
            <a:endParaRPr lang="ru-RU" sz="1600" b="1" dirty="0">
              <a:latin typeface="Times New Roman" panose="02020603050405020304" pitchFamily="18" charset="0"/>
              <a:cs typeface="Times New Roman" panose="02020603050405020304" pitchFamily="18" charset="0"/>
            </a:endParaRPr>
          </a:p>
        </p:txBody>
      </p:sp>
      <p:pic>
        <p:nvPicPr>
          <p:cNvPr id="9" name="Рисунок 8"/>
          <p:cNvPicPr>
            <a:picLocks noChangeAspect="1"/>
          </p:cNvPicPr>
          <p:nvPr/>
        </p:nvPicPr>
        <p:blipFill rotWithShape="1">
          <a:blip r:embed="rId3"/>
          <a:srcRect l="38020"/>
          <a:stretch/>
        </p:blipFill>
        <p:spPr>
          <a:xfrm>
            <a:off x="1837943" y="909592"/>
            <a:ext cx="574353" cy="731583"/>
          </a:xfrm>
          <a:prstGeom prst="rect">
            <a:avLst/>
          </a:prstGeom>
        </p:spPr>
      </p:pic>
      <p:pic>
        <p:nvPicPr>
          <p:cNvPr id="10" name="Рисунок 9"/>
          <p:cNvPicPr>
            <a:picLocks noChangeAspect="1"/>
          </p:cNvPicPr>
          <p:nvPr/>
        </p:nvPicPr>
        <p:blipFill rotWithShape="1">
          <a:blip r:embed="rId3"/>
          <a:srcRect l="38020"/>
          <a:stretch/>
        </p:blipFill>
        <p:spPr>
          <a:xfrm>
            <a:off x="6452615" y="909591"/>
            <a:ext cx="574353" cy="731583"/>
          </a:xfrm>
          <a:prstGeom prst="rect">
            <a:avLst/>
          </a:prstGeom>
        </p:spPr>
      </p:pic>
      <p:sp>
        <p:nvSpPr>
          <p:cNvPr id="11" name="Прямоугольник 10"/>
          <p:cNvSpPr/>
          <p:nvPr/>
        </p:nvSpPr>
        <p:spPr>
          <a:xfrm>
            <a:off x="8180400" y="6550223"/>
            <a:ext cx="966931" cy="307777"/>
          </a:xfrm>
          <a:prstGeom prst="rect">
            <a:avLst/>
          </a:prstGeom>
          <a:solidFill>
            <a:schemeClr val="bg1"/>
          </a:solidFill>
          <a:ln>
            <a:solidFill>
              <a:schemeClr val="tx1"/>
            </a:solidFill>
          </a:ln>
        </p:spPr>
        <p:txBody>
          <a:bodyPr wrap="none">
            <a:spAutoFit/>
          </a:bodyPr>
          <a:lstStyle/>
          <a:p>
            <a:r>
              <a:rPr lang="ru-RU" sz="1400" b="1" dirty="0" smtClean="0">
                <a:latin typeface="Times New Roman" panose="02020603050405020304" pitchFamily="18" charset="0"/>
                <a:cs typeface="Times New Roman" panose="02020603050405020304" pitchFamily="18" charset="0"/>
              </a:rPr>
              <a:t>ИСИ п.46</a:t>
            </a:r>
            <a:endParaRPr lang="ru-RU" sz="1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292294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rotWithShape="1">
          <a:blip r:embed="rId2"/>
          <a:srcRect l="3858"/>
          <a:stretch/>
        </p:blipFill>
        <p:spPr>
          <a:xfrm>
            <a:off x="24063" y="560257"/>
            <a:ext cx="9119937" cy="3356964"/>
          </a:xfrm>
          <a:prstGeom prst="rect">
            <a:avLst/>
          </a:prstGeom>
        </p:spPr>
      </p:pic>
      <p:sp>
        <p:nvSpPr>
          <p:cNvPr id="4" name="Прямоугольник 3"/>
          <p:cNvSpPr/>
          <p:nvPr/>
        </p:nvSpPr>
        <p:spPr>
          <a:xfrm>
            <a:off x="0" y="3944102"/>
            <a:ext cx="9147127" cy="2246769"/>
          </a:xfrm>
          <a:prstGeom prst="rect">
            <a:avLst/>
          </a:prstGeom>
        </p:spPr>
        <p:txBody>
          <a:bodyPr wrap="square">
            <a:spAutoFit/>
          </a:bodyPr>
          <a:lstStyle/>
          <a:p>
            <a:pPr algn="just"/>
            <a:r>
              <a:rPr lang="ru-RU" sz="2000" dirty="0" smtClean="0">
                <a:latin typeface="Times New Roman" panose="02020603050405020304" pitchFamily="18" charset="0"/>
                <a:cs typeface="Times New Roman" panose="02020603050405020304" pitchFamily="18" charset="0"/>
              </a:rPr>
              <a:t>     Если </a:t>
            </a:r>
            <a:r>
              <a:rPr lang="ru-RU" sz="2000" dirty="0">
                <a:latin typeface="Times New Roman" panose="02020603050405020304" pitchFamily="18" charset="0"/>
                <a:cs typeface="Times New Roman" panose="02020603050405020304" pitchFamily="18" charset="0"/>
              </a:rPr>
              <a:t>пропуск поездов </a:t>
            </a:r>
            <a:r>
              <a:rPr lang="ru-RU" sz="2000" b="1" dirty="0">
                <a:latin typeface="Times New Roman" panose="02020603050405020304" pitchFamily="18" charset="0"/>
                <a:cs typeface="Times New Roman" panose="02020603050405020304" pitchFamily="18" charset="0"/>
              </a:rPr>
              <a:t>с проводником </a:t>
            </a:r>
            <a:r>
              <a:rPr lang="ru-RU" sz="2000" dirty="0">
                <a:latin typeface="Times New Roman" panose="02020603050405020304" pitchFamily="18" charset="0"/>
                <a:cs typeface="Times New Roman" panose="02020603050405020304" pitchFamily="18" charset="0"/>
              </a:rPr>
              <a:t>устанавливается </a:t>
            </a:r>
            <a:r>
              <a:rPr lang="ru-RU" sz="2000" b="1" dirty="0">
                <a:latin typeface="Times New Roman" panose="02020603050405020304" pitchFamily="18" charset="0"/>
                <a:cs typeface="Times New Roman" panose="02020603050405020304" pitchFamily="18" charset="0"/>
              </a:rPr>
              <a:t>на продолжительное время</a:t>
            </a:r>
            <a:r>
              <a:rPr lang="ru-RU" sz="2000" dirty="0">
                <a:latin typeface="Times New Roman" panose="02020603050405020304" pitchFamily="18" charset="0"/>
                <a:cs typeface="Times New Roman" panose="02020603050405020304" pitchFamily="18" charset="0"/>
              </a:rPr>
              <a:t>, то переносные красные сигналы допускается заменять </a:t>
            </a:r>
            <a:r>
              <a:rPr lang="ru-RU" sz="2000" b="1" dirty="0">
                <a:solidFill>
                  <a:srgbClr val="C00000"/>
                </a:solidFill>
                <a:latin typeface="Times New Roman" panose="02020603050405020304" pitchFamily="18" charset="0"/>
                <a:cs typeface="Times New Roman" panose="02020603050405020304" pitchFamily="18" charset="0"/>
              </a:rPr>
              <a:t>светофорами прикрытия</a:t>
            </a:r>
            <a:r>
              <a:rPr lang="ru-RU" sz="2000" dirty="0">
                <a:latin typeface="Times New Roman" panose="02020603050405020304" pitchFamily="18" charset="0"/>
                <a:cs typeface="Times New Roman" panose="02020603050405020304" pitchFamily="18" charset="0"/>
              </a:rPr>
              <a:t>, оставляемыми в закрытом положении, </a:t>
            </a:r>
            <a:r>
              <a:rPr lang="ru-RU" sz="2000" b="1" dirty="0">
                <a:solidFill>
                  <a:srgbClr val="C00000"/>
                </a:solidFill>
                <a:latin typeface="Times New Roman" panose="02020603050405020304" pitchFamily="18" charset="0"/>
                <a:cs typeface="Times New Roman" panose="02020603050405020304" pitchFamily="18" charset="0"/>
              </a:rPr>
              <a:t>с установкой впереди них предупредительных светофоров.</a:t>
            </a:r>
            <a:r>
              <a:rPr lang="ru-RU" sz="2000" dirty="0">
                <a:latin typeface="Times New Roman" panose="02020603050405020304" pitchFamily="18" charset="0"/>
                <a:cs typeface="Times New Roman" panose="02020603050405020304" pitchFamily="18" charset="0"/>
              </a:rPr>
              <a:t> Об установке светофоров прикрытия объявляется приказом начальника региональной дирекции инфраструктуры на основании проектной документации, и в этом случае предупреждения на поезда не выдаются.</a:t>
            </a:r>
          </a:p>
        </p:txBody>
      </p:sp>
      <p:sp>
        <p:nvSpPr>
          <p:cNvPr id="5" name="Прямоугольник 4"/>
          <p:cNvSpPr/>
          <p:nvPr/>
        </p:nvSpPr>
        <p:spPr>
          <a:xfrm>
            <a:off x="179512" y="116632"/>
            <a:ext cx="576064" cy="49815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Подзаголовок 2"/>
          <p:cNvSpPr txBox="1">
            <a:spLocks/>
          </p:cNvSpPr>
          <p:nvPr/>
        </p:nvSpPr>
        <p:spPr>
          <a:xfrm>
            <a:off x="0" y="9964"/>
            <a:ext cx="9144000" cy="402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1600" b="1" dirty="0" smtClean="0">
                <a:latin typeface="Times New Roman" panose="02020603050405020304" pitchFamily="18" charset="0"/>
                <a:cs typeface="Times New Roman" panose="02020603050405020304" pitchFamily="18" charset="0"/>
              </a:rPr>
              <a:t>Ограждение мест препятствий для движения поездов и мест производства работ на перегонах</a:t>
            </a:r>
            <a:endParaRPr lang="ru-RU" sz="1600" b="1" dirty="0">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8180400" y="6550223"/>
            <a:ext cx="966931" cy="307777"/>
          </a:xfrm>
          <a:prstGeom prst="rect">
            <a:avLst/>
          </a:prstGeom>
          <a:solidFill>
            <a:schemeClr val="bg1"/>
          </a:solidFill>
          <a:ln>
            <a:solidFill>
              <a:schemeClr val="tx1"/>
            </a:solidFill>
          </a:ln>
        </p:spPr>
        <p:txBody>
          <a:bodyPr wrap="none">
            <a:spAutoFit/>
          </a:bodyPr>
          <a:lstStyle/>
          <a:p>
            <a:r>
              <a:rPr lang="ru-RU" sz="1400" b="1" dirty="0" smtClean="0">
                <a:latin typeface="Times New Roman" panose="02020603050405020304" pitchFamily="18" charset="0"/>
                <a:cs typeface="Times New Roman" panose="02020603050405020304" pitchFamily="18" charset="0"/>
              </a:rPr>
              <a:t>ИСИ п.46</a:t>
            </a:r>
            <a:endParaRPr lang="ru-RU" sz="1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730211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p:cNvSpPr/>
          <p:nvPr/>
        </p:nvSpPr>
        <p:spPr>
          <a:xfrm>
            <a:off x="0" y="3734639"/>
            <a:ext cx="9084095" cy="2862322"/>
          </a:xfrm>
          <a:prstGeom prst="rect">
            <a:avLst/>
          </a:prstGeom>
        </p:spPr>
        <p:txBody>
          <a:bodyPr wrap="square">
            <a:spAutoFit/>
          </a:bodyPr>
          <a:lstStyle/>
          <a:p>
            <a:pPr algn="just"/>
            <a:r>
              <a:rPr lang="ru-RU" sz="2000" dirty="0" smtClean="0">
                <a:latin typeface="Times New Roman" panose="02020603050405020304" pitchFamily="18" charset="0"/>
                <a:cs typeface="Times New Roman" panose="02020603050405020304" pitchFamily="18" charset="0"/>
              </a:rPr>
              <a:t>      Места </a:t>
            </a:r>
            <a:r>
              <a:rPr lang="ru-RU" sz="2000" dirty="0">
                <a:latin typeface="Times New Roman" panose="02020603050405020304" pitchFamily="18" charset="0"/>
                <a:cs typeface="Times New Roman" panose="02020603050405020304" pitchFamily="18" charset="0"/>
              </a:rPr>
              <a:t>производства работ на пути, </a:t>
            </a:r>
            <a:r>
              <a:rPr lang="ru-RU" sz="2000" b="1" dirty="0">
                <a:solidFill>
                  <a:srgbClr val="002060"/>
                </a:solidFill>
                <a:latin typeface="Times New Roman" panose="02020603050405020304" pitchFamily="18" charset="0"/>
                <a:cs typeface="Times New Roman" panose="02020603050405020304" pitchFamily="18" charset="0"/>
              </a:rPr>
              <a:t>не требующие ограждения сигналами остановки или уменьшения скорости</a:t>
            </a:r>
            <a:r>
              <a:rPr lang="ru-RU" sz="2000" dirty="0">
                <a:latin typeface="Times New Roman" panose="02020603050405020304" pitchFamily="18" charset="0"/>
                <a:cs typeface="Times New Roman" panose="02020603050405020304" pitchFamily="18" charset="0"/>
              </a:rPr>
              <a:t>, но требующие предупреждения работающих о приближении поезда, ограждаются переносными сигнальными знаками </a:t>
            </a:r>
            <a:r>
              <a:rPr lang="ru-RU" sz="2000" b="1" dirty="0">
                <a:solidFill>
                  <a:srgbClr val="C00000"/>
                </a:solidFill>
                <a:latin typeface="Times New Roman" panose="02020603050405020304" pitchFamily="18" charset="0"/>
                <a:cs typeface="Times New Roman" panose="02020603050405020304" pitchFamily="18" charset="0"/>
              </a:rPr>
              <a:t>«С»</a:t>
            </a:r>
            <a:r>
              <a:rPr lang="ru-RU" sz="2000" dirty="0">
                <a:latin typeface="Times New Roman" panose="02020603050405020304" pitchFamily="18" charset="0"/>
                <a:cs typeface="Times New Roman" panose="02020603050405020304" pitchFamily="18" charset="0"/>
              </a:rPr>
              <a:t> — </a:t>
            </a:r>
            <a:r>
              <a:rPr lang="ru-RU" sz="2000" b="1" dirty="0">
                <a:solidFill>
                  <a:srgbClr val="C00000"/>
                </a:solidFill>
                <a:latin typeface="Times New Roman" panose="02020603050405020304" pitchFamily="18" charset="0"/>
                <a:cs typeface="Times New Roman" panose="02020603050405020304" pitchFamily="18" charset="0"/>
              </a:rPr>
              <a:t>подача свистка</a:t>
            </a:r>
            <a:r>
              <a:rPr lang="ru-RU" sz="2000" dirty="0">
                <a:latin typeface="Times New Roman" panose="02020603050405020304" pitchFamily="18" charset="0"/>
                <a:cs typeface="Times New Roman" panose="02020603050405020304" pitchFamily="18" charset="0"/>
              </a:rPr>
              <a:t>, которые устанавливаются у пути, где производятся работы, а также у каждого смежного главного пути на расстоянии 500 – 1500 м от границ участка работ. </a:t>
            </a:r>
          </a:p>
          <a:p>
            <a:pPr algn="just"/>
            <a:r>
              <a:rPr lang="ru-RU" sz="2000" dirty="0" smtClean="0">
                <a:latin typeface="Times New Roman" panose="02020603050405020304" pitchFamily="18" charset="0"/>
                <a:cs typeface="Times New Roman" panose="02020603050405020304" pitchFamily="18" charset="0"/>
              </a:rPr>
              <a:t>     На </a:t>
            </a:r>
            <a:r>
              <a:rPr lang="ru-RU" sz="2000" dirty="0">
                <a:latin typeface="Times New Roman" panose="02020603050405020304" pitchFamily="18" charset="0"/>
                <a:cs typeface="Times New Roman" panose="02020603050405020304" pitchFamily="18" charset="0"/>
              </a:rPr>
              <a:t>перегонах, где обращаются поезда со скоростью более 120 км/ч, переносные сигнальные знаки «С» устанавливаются на расстоянии 800 — 1500 м от границ участка работ.</a:t>
            </a:r>
          </a:p>
        </p:txBody>
      </p:sp>
      <p:pic>
        <p:nvPicPr>
          <p:cNvPr id="12" name="Рисунок 11"/>
          <p:cNvPicPr>
            <a:picLocks noChangeAspect="1"/>
          </p:cNvPicPr>
          <p:nvPr/>
        </p:nvPicPr>
        <p:blipFill rotWithShape="1">
          <a:blip r:embed="rId2"/>
          <a:srcRect b="33421"/>
          <a:stretch/>
        </p:blipFill>
        <p:spPr>
          <a:xfrm>
            <a:off x="988649" y="504531"/>
            <a:ext cx="6879041" cy="3294116"/>
          </a:xfrm>
          <a:prstGeom prst="rect">
            <a:avLst/>
          </a:prstGeom>
        </p:spPr>
      </p:pic>
      <p:sp>
        <p:nvSpPr>
          <p:cNvPr id="9" name="Подзаголовок 2"/>
          <p:cNvSpPr txBox="1">
            <a:spLocks/>
          </p:cNvSpPr>
          <p:nvPr/>
        </p:nvSpPr>
        <p:spPr>
          <a:xfrm>
            <a:off x="0" y="9964"/>
            <a:ext cx="9144000" cy="402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1600" b="1" dirty="0" smtClean="0">
                <a:latin typeface="Times New Roman" panose="02020603050405020304" pitchFamily="18" charset="0"/>
                <a:cs typeface="Times New Roman" panose="02020603050405020304" pitchFamily="18" charset="0"/>
              </a:rPr>
              <a:t>Ограждение мест препятствий для движения поездов и мест производства работ на перегонах</a:t>
            </a:r>
            <a:endParaRPr lang="ru-RU" sz="1600" b="1"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8180400" y="6550223"/>
            <a:ext cx="966931" cy="307777"/>
          </a:xfrm>
          <a:prstGeom prst="rect">
            <a:avLst/>
          </a:prstGeom>
          <a:solidFill>
            <a:schemeClr val="bg1"/>
          </a:solidFill>
          <a:ln>
            <a:solidFill>
              <a:schemeClr val="tx1"/>
            </a:solidFill>
          </a:ln>
        </p:spPr>
        <p:txBody>
          <a:bodyPr wrap="none">
            <a:spAutoFit/>
          </a:bodyPr>
          <a:lstStyle/>
          <a:p>
            <a:r>
              <a:rPr lang="ru-RU" sz="1400" b="1" dirty="0" smtClean="0">
                <a:latin typeface="Times New Roman" panose="02020603050405020304" pitchFamily="18" charset="0"/>
                <a:cs typeface="Times New Roman" panose="02020603050405020304" pitchFamily="18" charset="0"/>
              </a:rPr>
              <a:t>ИСИ п.49</a:t>
            </a:r>
            <a:endParaRPr lang="ru-RU" sz="1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111309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711524" y="412382"/>
            <a:ext cx="2938433" cy="400110"/>
          </a:xfrm>
          <a:prstGeom prst="rect">
            <a:avLst/>
          </a:prstGeom>
        </p:spPr>
        <p:txBody>
          <a:bodyPr wrap="none">
            <a:spAutoFit/>
          </a:bodyPr>
          <a:lstStyle/>
          <a:p>
            <a:r>
              <a:rPr lang="ru-RU" sz="2000" b="1" u="sng" dirty="0" smtClean="0">
                <a:solidFill>
                  <a:srgbClr val="002060"/>
                </a:solidFill>
                <a:latin typeface="Times New Roman" panose="02020603050405020304" pitchFamily="18" charset="0"/>
                <a:cs typeface="Times New Roman" panose="02020603050405020304" pitchFamily="18" charset="0"/>
              </a:rPr>
              <a:t>Закрепление материала</a:t>
            </a:r>
            <a:endParaRPr lang="ru-RU" sz="2000" u="sng" dirty="0">
              <a:solidFill>
                <a:srgbClr val="002060"/>
              </a:solidFill>
            </a:endParaRPr>
          </a:p>
        </p:txBody>
      </p:sp>
      <p:sp>
        <p:nvSpPr>
          <p:cNvPr id="3" name="Подзаголовок 2"/>
          <p:cNvSpPr txBox="1">
            <a:spLocks/>
          </p:cNvSpPr>
          <p:nvPr/>
        </p:nvSpPr>
        <p:spPr>
          <a:xfrm>
            <a:off x="0" y="9964"/>
            <a:ext cx="9144000" cy="402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1600" b="1" dirty="0" smtClean="0">
                <a:latin typeface="Times New Roman" panose="02020603050405020304" pitchFamily="18" charset="0"/>
                <a:cs typeface="Times New Roman" panose="02020603050405020304" pitchFamily="18" charset="0"/>
              </a:rPr>
              <a:t>Ограждение мест препятствий для движения поездов и мест производства работ на перегонах</a:t>
            </a:r>
            <a:endParaRPr lang="ru-RU" sz="1600" b="1" dirty="0">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0" y="3776472"/>
            <a:ext cx="9144000" cy="2862322"/>
          </a:xfrm>
          <a:prstGeom prst="rect">
            <a:avLst/>
          </a:prstGeom>
        </p:spPr>
        <p:txBody>
          <a:bodyPr wrap="square">
            <a:spAutoFit/>
          </a:bodyPr>
          <a:lstStyle/>
          <a:p>
            <a:pPr marL="342900" indent="-342900" algn="just">
              <a:buAutoNum type="arabicPeriod"/>
            </a:pPr>
            <a:r>
              <a:rPr lang="ru-RU" sz="2000" b="1" dirty="0" smtClean="0">
                <a:latin typeface="Times New Roman" panose="02020603050405020304" pitchFamily="18" charset="0"/>
                <a:ea typeface="Calibri" panose="020F0502020204030204" pitchFamily="34" charset="0"/>
                <a:cs typeface="Times New Roman" panose="02020603050405020304" pitchFamily="18" charset="0"/>
              </a:rPr>
              <a:t>Что </a:t>
            </a:r>
            <a:r>
              <a:rPr lang="ru-RU" sz="2000" b="1" dirty="0">
                <a:latin typeface="Times New Roman" panose="02020603050405020304" pitchFamily="18" charset="0"/>
                <a:ea typeface="Calibri" panose="020F0502020204030204" pitchFamily="34" charset="0"/>
                <a:cs typeface="Times New Roman" panose="02020603050405020304" pitchFamily="18" charset="0"/>
              </a:rPr>
              <a:t>запрещается при производстве работ или устранению препятствия на перегоне? </a:t>
            </a:r>
            <a:endParaRPr lang="ru-RU" sz="2000" b="1" dirty="0" smtClean="0">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buAutoNum type="arabicPeriod"/>
            </a:pPr>
            <a:r>
              <a:rPr lang="ru-RU" sz="2000" b="1" dirty="0">
                <a:latin typeface="Times New Roman" panose="02020603050405020304" pitchFamily="18" charset="0"/>
                <a:cs typeface="Times New Roman" panose="02020603050405020304" pitchFamily="18" charset="0"/>
              </a:rPr>
              <a:t>Назовите переносные сигналы, применяемые на ж.-д. транспорте. </a:t>
            </a:r>
            <a:endParaRPr lang="ru-RU" sz="2000" b="1" dirty="0" smtClean="0">
              <a:latin typeface="Times New Roman" panose="02020603050405020304" pitchFamily="18" charset="0"/>
              <a:cs typeface="Times New Roman" panose="02020603050405020304" pitchFamily="18" charset="0"/>
            </a:endParaRPr>
          </a:p>
          <a:p>
            <a:pPr marL="342900" indent="-342900" algn="just">
              <a:buAutoNum type="arabicPeriod"/>
            </a:pPr>
            <a:r>
              <a:rPr lang="ru-RU" sz="2000" b="1" dirty="0">
                <a:latin typeface="Times New Roman" panose="02020603050405020304" pitchFamily="18" charset="0"/>
                <a:cs typeface="Times New Roman" panose="02020603050405020304" pitchFamily="18" charset="0"/>
              </a:rPr>
              <a:t>Назовите переносные сигнальные знаки</a:t>
            </a:r>
            <a:r>
              <a:rPr lang="ru-RU" sz="2000" b="1" dirty="0" smtClean="0">
                <a:latin typeface="Times New Roman" panose="02020603050405020304" pitchFamily="18" charset="0"/>
                <a:cs typeface="Times New Roman" panose="02020603050405020304" pitchFamily="18" charset="0"/>
              </a:rPr>
              <a:t>.</a:t>
            </a:r>
          </a:p>
          <a:p>
            <a:pPr marL="342900" indent="-342900" algn="just">
              <a:buAutoNum type="arabicPeriod"/>
            </a:pPr>
            <a:r>
              <a:rPr lang="ru-RU" sz="2000" b="1" dirty="0">
                <a:latin typeface="Times New Roman" panose="02020603050405020304" pitchFamily="18" charset="0"/>
                <a:cs typeface="Times New Roman" panose="02020603050405020304" pitchFamily="18" charset="0"/>
              </a:rPr>
              <a:t>Назовите постоянные сигналы уменьшения скорости и их значение. </a:t>
            </a:r>
            <a:endParaRPr lang="ru-RU" sz="2000" b="1" dirty="0" smtClean="0">
              <a:latin typeface="Times New Roman" panose="02020603050405020304" pitchFamily="18" charset="0"/>
              <a:cs typeface="Times New Roman" panose="02020603050405020304" pitchFamily="18" charset="0"/>
            </a:endParaRPr>
          </a:p>
          <a:p>
            <a:pPr marL="342900" indent="-342900" algn="just">
              <a:buAutoNum type="arabicPeriod"/>
            </a:pPr>
            <a:r>
              <a:rPr lang="ru-RU" sz="2000" b="1" dirty="0">
                <a:latin typeface="Times New Roman" panose="02020603050405020304" pitchFamily="18" charset="0"/>
                <a:cs typeface="Times New Roman" panose="02020603050405020304" pitchFamily="18" charset="0"/>
              </a:rPr>
              <a:t>От чего будет зависеть схема ограждения места производства работ? </a:t>
            </a:r>
            <a:endParaRPr lang="ru-RU" sz="2000" b="1" dirty="0" smtClean="0">
              <a:latin typeface="Times New Roman" panose="02020603050405020304" pitchFamily="18" charset="0"/>
              <a:cs typeface="Times New Roman" panose="02020603050405020304" pitchFamily="18" charset="0"/>
            </a:endParaRPr>
          </a:p>
          <a:p>
            <a:pPr marL="342900" indent="-342900" algn="just">
              <a:buAutoNum type="arabicPeriod"/>
            </a:pPr>
            <a:r>
              <a:rPr lang="ru-RU" sz="2000" b="1" dirty="0">
                <a:latin typeface="Times New Roman" panose="02020603050405020304" pitchFamily="18" charset="0"/>
                <a:cs typeface="Times New Roman" panose="02020603050405020304" pitchFamily="18" charset="0"/>
              </a:rPr>
              <a:t>В каких случаях устанавливается сигнальный знак “С</a:t>
            </a:r>
            <a:r>
              <a:rPr lang="ru-RU" sz="2000" b="1" dirty="0" smtClean="0">
                <a:latin typeface="Times New Roman" panose="02020603050405020304" pitchFamily="18" charset="0"/>
                <a:cs typeface="Times New Roman" panose="02020603050405020304" pitchFamily="18" charset="0"/>
              </a:rPr>
              <a:t>”?</a:t>
            </a:r>
          </a:p>
          <a:p>
            <a:pPr marL="342900" indent="-342900" algn="just">
              <a:buAutoNum type="arabicPeriod"/>
            </a:pPr>
            <a:r>
              <a:rPr lang="ru-RU" sz="2000" b="1" dirty="0">
                <a:latin typeface="Times New Roman" panose="02020603050405020304" pitchFamily="18" charset="0"/>
                <a:cs typeface="Times New Roman" panose="02020603050405020304" pitchFamily="18" charset="0"/>
              </a:rPr>
              <a:t>В каких случаях место производства работ на перегоне должно быть ограждено? </a:t>
            </a:r>
          </a:p>
        </p:txBody>
      </p:sp>
      <p:pic>
        <p:nvPicPr>
          <p:cNvPr id="1032" name="Picture 8" descr="Picture background"/>
          <p:cNvPicPr>
            <a:picLocks noChangeAspect="1" noChangeArrowheads="1"/>
          </p:cNvPicPr>
          <p:nvPr/>
        </p:nvPicPr>
        <p:blipFill rotWithShape="1">
          <a:blip r:embed="rId2">
            <a:extLst>
              <a:ext uri="{28A0092B-C50C-407E-A947-70E740481C1C}">
                <a14:useLocalDpi xmlns:a14="http://schemas.microsoft.com/office/drawing/2010/main" val="0"/>
              </a:ext>
            </a:extLst>
          </a:blip>
          <a:srcRect b="4736"/>
          <a:stretch/>
        </p:blipFill>
        <p:spPr bwMode="auto">
          <a:xfrm>
            <a:off x="23188" y="1040061"/>
            <a:ext cx="9130659" cy="27364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21111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004" y="69302"/>
            <a:ext cx="9144000" cy="2487167"/>
          </a:xfrm>
          <a:ln>
            <a:noFill/>
          </a:ln>
        </p:spPr>
        <p:txBody>
          <a:bodyPr>
            <a:normAutofit fontScale="92500"/>
          </a:bodyPr>
          <a:lstStyle/>
          <a:p>
            <a:pPr marL="0" indent="0" algn="ctr">
              <a:lnSpc>
                <a:spcPct val="100000"/>
              </a:lnSpc>
              <a:buNone/>
            </a:pPr>
            <a:r>
              <a:rPr lang="ru-RU" sz="2000" b="1" i="1" u="sng" dirty="0" smtClean="0">
                <a:solidFill>
                  <a:srgbClr val="C00000"/>
                </a:solidFill>
                <a:latin typeface="Times New Roman" panose="02020603050405020304" pitchFamily="18" charset="0"/>
                <a:cs typeface="Times New Roman" panose="02020603050405020304" pitchFamily="18" charset="0"/>
              </a:rPr>
              <a:t>Актуализация </a:t>
            </a:r>
            <a:r>
              <a:rPr lang="ru-RU" sz="2000" b="1" i="1" u="sng" dirty="0">
                <a:solidFill>
                  <a:srgbClr val="C00000"/>
                </a:solidFill>
                <a:latin typeface="Times New Roman" panose="02020603050405020304" pitchFamily="18" charset="0"/>
                <a:cs typeface="Times New Roman" panose="02020603050405020304" pitchFamily="18" charset="0"/>
              </a:rPr>
              <a:t>домашнего задания: </a:t>
            </a:r>
            <a:endParaRPr lang="ru-RU" sz="2000" b="1" i="1" u="sng" dirty="0" smtClean="0">
              <a:solidFill>
                <a:srgbClr val="C00000"/>
              </a:solidFill>
              <a:latin typeface="Times New Roman" panose="02020603050405020304" pitchFamily="18" charset="0"/>
              <a:cs typeface="Times New Roman" panose="02020603050405020304" pitchFamily="18" charset="0"/>
            </a:endParaRPr>
          </a:p>
          <a:p>
            <a:pPr marL="0" indent="0" algn="just">
              <a:lnSpc>
                <a:spcPct val="100000"/>
              </a:lnSpc>
              <a:buNone/>
            </a:pPr>
            <a:r>
              <a:rPr lang="ru-RU" sz="2000" b="1" i="1" dirty="0">
                <a:solidFill>
                  <a:srgbClr val="002060"/>
                </a:solidFill>
                <a:latin typeface="Times New Roman" panose="02020603050405020304" pitchFamily="18" charset="0"/>
                <a:cs typeface="Times New Roman" panose="02020603050405020304" pitchFamily="18" charset="0"/>
              </a:rPr>
              <a:t>ИСИ Раздел IV. п. 40-49 Сигналы ограждения на железнодорожном транспорте</a:t>
            </a:r>
          </a:p>
          <a:p>
            <a:pPr marL="0" indent="0" algn="just">
              <a:lnSpc>
                <a:spcPct val="100000"/>
              </a:lnSpc>
              <a:buNone/>
            </a:pPr>
            <a:r>
              <a:rPr lang="ru-RU" sz="2000" b="1" dirty="0" smtClean="0">
                <a:latin typeface="Times New Roman" panose="02020603050405020304" pitchFamily="18" charset="0"/>
                <a:cs typeface="Times New Roman" panose="02020603050405020304" pitchFamily="18" charset="0"/>
              </a:rPr>
              <a:t>Проработка конспекта занятия и специальной </a:t>
            </a:r>
            <a:r>
              <a:rPr lang="ru-RU" sz="2000" b="1" dirty="0">
                <a:latin typeface="Times New Roman" panose="02020603050405020304" pitchFamily="18" charset="0"/>
                <a:cs typeface="Times New Roman" panose="02020603050405020304" pitchFamily="18" charset="0"/>
              </a:rPr>
              <a:t>технической литературы.</a:t>
            </a:r>
          </a:p>
          <a:p>
            <a:pPr marL="0" indent="0" algn="just">
              <a:lnSpc>
                <a:spcPct val="100000"/>
              </a:lnSpc>
              <a:buNone/>
            </a:pPr>
            <a:r>
              <a:rPr lang="ru-RU" sz="2000" dirty="0">
                <a:latin typeface="Times New Roman" panose="02020603050405020304" pitchFamily="18" charset="0"/>
                <a:cs typeface="Times New Roman" panose="02020603050405020304" pitchFamily="18" charset="0"/>
              </a:rPr>
              <a:t>Составить конспект по теме:</a:t>
            </a:r>
          </a:p>
          <a:p>
            <a:pPr marL="0" indent="0" algn="just">
              <a:lnSpc>
                <a:spcPct val="100000"/>
              </a:lnSpc>
              <a:buNone/>
            </a:pPr>
            <a:r>
              <a:rPr lang="ru-RU" sz="2000" dirty="0">
                <a:latin typeface="Times New Roman" panose="02020603050405020304" pitchFamily="18" charset="0"/>
                <a:cs typeface="Times New Roman" panose="02020603050405020304" pitchFamily="18" charset="0"/>
              </a:rPr>
              <a:t>- Схема ограждения мест производства работ на </a:t>
            </a:r>
            <a:r>
              <a:rPr lang="ru-RU" sz="2000" dirty="0" smtClean="0">
                <a:latin typeface="Times New Roman" panose="02020603050405020304" pitchFamily="18" charset="0"/>
                <a:cs typeface="Times New Roman" panose="02020603050405020304" pitchFamily="18" charset="0"/>
              </a:rPr>
              <a:t>перегонах. </a:t>
            </a:r>
            <a:endParaRPr lang="ru-RU" sz="2000" dirty="0">
              <a:latin typeface="Times New Roman" panose="02020603050405020304" pitchFamily="18" charset="0"/>
              <a:cs typeface="Times New Roman" panose="02020603050405020304" pitchFamily="18" charset="0"/>
            </a:endParaRPr>
          </a:p>
          <a:p>
            <a:pPr marL="0" indent="0" algn="just">
              <a:lnSpc>
                <a:spcPct val="100000"/>
              </a:lnSpc>
              <a:buNone/>
            </a:pPr>
            <a:r>
              <a:rPr lang="ru-RU" sz="2000" dirty="0">
                <a:latin typeface="Times New Roman" panose="02020603050405020304" pitchFamily="18" charset="0"/>
                <a:cs typeface="Times New Roman" panose="02020603050405020304" pitchFamily="18" charset="0"/>
              </a:rPr>
              <a:t>Подготовка к практическому занятию №</a:t>
            </a:r>
            <a:r>
              <a:rPr lang="ru-RU" sz="2000" dirty="0" smtClean="0">
                <a:latin typeface="Times New Roman" panose="02020603050405020304" pitchFamily="18" charset="0"/>
                <a:cs typeface="Times New Roman" panose="02020603050405020304" pitchFamily="18" charset="0"/>
              </a:rPr>
              <a:t>4.</a:t>
            </a:r>
            <a:endParaRPr lang="ru-RU" sz="2000" dirty="0">
              <a:latin typeface="Times New Roman" panose="02020603050405020304" pitchFamily="18" charset="0"/>
              <a:cs typeface="Times New Roman" panose="02020603050405020304" pitchFamily="18" charset="0"/>
            </a:endParaRPr>
          </a:p>
        </p:txBody>
      </p:sp>
      <p:sp>
        <p:nvSpPr>
          <p:cNvPr id="7" name="Заголовок 1"/>
          <p:cNvSpPr>
            <a:spLocks noGrp="1"/>
          </p:cNvSpPr>
          <p:nvPr>
            <p:ph type="title"/>
          </p:nvPr>
        </p:nvSpPr>
        <p:spPr>
          <a:xfrm>
            <a:off x="1789938" y="2480482"/>
            <a:ext cx="6140196" cy="445493"/>
          </a:xfrm>
        </p:spPr>
        <p:txBody>
          <a:bodyPr>
            <a:normAutofit/>
          </a:bodyPr>
          <a:lstStyle/>
          <a:p>
            <a:r>
              <a:rPr lang="ru-RU" sz="2000" b="1" u="sng" dirty="0">
                <a:solidFill>
                  <a:srgbClr val="C00000"/>
                </a:solidFill>
                <a:latin typeface="Times New Roman" panose="02020603050405020304" pitchFamily="18" charset="0"/>
                <a:cs typeface="Times New Roman" panose="02020603050405020304" pitchFamily="18" charset="0"/>
              </a:rPr>
              <a:t>Опережающее задание по следующей теме:</a:t>
            </a:r>
          </a:p>
        </p:txBody>
      </p:sp>
      <p:sp>
        <p:nvSpPr>
          <p:cNvPr id="8" name="Прямоугольник 7"/>
          <p:cNvSpPr/>
          <p:nvPr/>
        </p:nvSpPr>
        <p:spPr>
          <a:xfrm>
            <a:off x="950976" y="2751621"/>
            <a:ext cx="7580757" cy="707886"/>
          </a:xfrm>
          <a:prstGeom prst="rect">
            <a:avLst/>
          </a:prstGeom>
        </p:spPr>
        <p:txBody>
          <a:bodyPr wrap="square">
            <a:spAutoFit/>
          </a:bodyPr>
          <a:lstStyle/>
          <a:p>
            <a:pPr algn="ctr"/>
            <a:r>
              <a:rPr lang="ru-RU" sz="2000" b="1" dirty="0">
                <a:solidFill>
                  <a:srgbClr val="002060"/>
                </a:solidFill>
                <a:latin typeface="Times New Roman" panose="02020603050405020304" pitchFamily="18" charset="0"/>
                <a:cs typeface="Times New Roman" panose="02020603050405020304" pitchFamily="18" charset="0"/>
              </a:rPr>
              <a:t>Ограждение мест препятствий для движения поездов и мест производства работ на железнодорожных станциях</a:t>
            </a:r>
          </a:p>
        </p:txBody>
      </p:sp>
      <p:sp>
        <p:nvSpPr>
          <p:cNvPr id="9" name="Прямоугольник 8"/>
          <p:cNvSpPr/>
          <p:nvPr/>
        </p:nvSpPr>
        <p:spPr>
          <a:xfrm>
            <a:off x="32004" y="3316278"/>
            <a:ext cx="9075420" cy="3477875"/>
          </a:xfrm>
          <a:prstGeom prst="rect">
            <a:avLst/>
          </a:prstGeom>
        </p:spPr>
        <p:txBody>
          <a:bodyPr wrap="square">
            <a:spAutoFit/>
          </a:bodyPr>
          <a:lstStyle/>
          <a:p>
            <a:pPr marL="457200" indent="-457200" algn="just">
              <a:buAutoNum type="arabicPeriod"/>
            </a:pPr>
            <a:r>
              <a:rPr lang="ru-RU" sz="2000" b="1" dirty="0">
                <a:latin typeface="Times New Roman" panose="02020603050405020304" pitchFamily="18" charset="0"/>
                <a:cs typeface="Times New Roman" panose="02020603050405020304" pitchFamily="18" charset="0"/>
              </a:rPr>
              <a:t>Ограждение мест препятствий для движения поездов и мест производства работ на железнодорожных станциях: установка стрелок, их запирание или зашивание костылями, установка переносных сигналов на железнодорожном пути, на стрелочном переводе, вблизи стрелочного перевода, на входной стрелке, между входной стрелкой и входным сигналом. </a:t>
            </a:r>
            <a:endParaRPr lang="ru-RU" sz="2000" b="1" dirty="0" smtClean="0">
              <a:latin typeface="Times New Roman" panose="02020603050405020304" pitchFamily="18" charset="0"/>
              <a:cs typeface="Times New Roman" panose="02020603050405020304" pitchFamily="18" charset="0"/>
            </a:endParaRPr>
          </a:p>
          <a:p>
            <a:pPr marL="457200" indent="-457200" algn="just">
              <a:buAutoNum type="arabicPeriod"/>
            </a:pPr>
            <a:r>
              <a:rPr lang="ru-RU" sz="2000" b="1" dirty="0" smtClean="0">
                <a:latin typeface="Times New Roman" panose="02020603050405020304" pitchFamily="18" charset="0"/>
                <a:cs typeface="Times New Roman" panose="02020603050405020304" pitchFamily="18" charset="0"/>
              </a:rPr>
              <a:t>Ограждение </a:t>
            </a:r>
            <a:r>
              <a:rPr lang="ru-RU" sz="2000" b="1" dirty="0">
                <a:latin typeface="Times New Roman" panose="02020603050405020304" pitchFamily="18" charset="0"/>
                <a:cs typeface="Times New Roman" panose="02020603050405020304" pitchFamily="18" charset="0"/>
              </a:rPr>
              <a:t>мест, требующих уменьшения скорости на главных и на станционных железнодорожных путях. </a:t>
            </a:r>
            <a:endParaRPr lang="ru-RU" sz="2000" b="1" dirty="0" smtClean="0">
              <a:latin typeface="Times New Roman" panose="02020603050405020304" pitchFamily="18" charset="0"/>
              <a:cs typeface="Times New Roman" panose="02020603050405020304" pitchFamily="18" charset="0"/>
            </a:endParaRPr>
          </a:p>
          <a:p>
            <a:pPr marL="457200" indent="-457200" algn="just">
              <a:buAutoNum type="arabicPeriod"/>
            </a:pPr>
            <a:r>
              <a:rPr lang="ru-RU" sz="2000" b="1" dirty="0" smtClean="0">
                <a:latin typeface="Times New Roman" panose="02020603050405020304" pitchFamily="18" charset="0"/>
                <a:cs typeface="Times New Roman" panose="02020603050405020304" pitchFamily="18" charset="0"/>
              </a:rPr>
              <a:t>Ограждение </a:t>
            </a:r>
            <a:r>
              <a:rPr lang="ru-RU" sz="2000" b="1" dirty="0">
                <a:latin typeface="Times New Roman" panose="02020603050405020304" pitchFamily="18" charset="0"/>
                <a:cs typeface="Times New Roman" panose="02020603050405020304" pitchFamily="18" charset="0"/>
              </a:rPr>
              <a:t>железнодорожного подвижного состава на станционных железнодорожных путях. </a:t>
            </a:r>
            <a:endParaRPr lang="ru-RU" sz="2000" b="1" dirty="0" smtClean="0">
              <a:latin typeface="Times New Roman" panose="02020603050405020304" pitchFamily="18" charset="0"/>
              <a:cs typeface="Times New Roman" panose="02020603050405020304" pitchFamily="18" charset="0"/>
            </a:endParaRPr>
          </a:p>
          <a:p>
            <a:pPr marL="457200" indent="-457200" algn="just">
              <a:buAutoNum type="arabicPeriod"/>
            </a:pPr>
            <a:r>
              <a:rPr lang="ru-RU" sz="2000" b="1" dirty="0" smtClean="0">
                <a:latin typeface="Times New Roman" panose="02020603050405020304" pitchFamily="18" charset="0"/>
                <a:cs typeface="Times New Roman" panose="02020603050405020304" pitchFamily="18" charset="0"/>
              </a:rPr>
              <a:t>Ограждение </a:t>
            </a:r>
            <a:r>
              <a:rPr lang="ru-RU" sz="2000" b="1" dirty="0">
                <a:latin typeface="Times New Roman" panose="02020603050405020304" pitchFamily="18" charset="0"/>
                <a:cs typeface="Times New Roman" panose="02020603050405020304" pitchFamily="18" charset="0"/>
              </a:rPr>
              <a:t>поезда при вынужденной остановке на перегоне.</a:t>
            </a:r>
          </a:p>
        </p:txBody>
      </p:sp>
    </p:spTree>
    <p:extLst>
      <p:ext uri="{BB962C8B-B14F-4D97-AF65-F5344CB8AC3E}">
        <p14:creationId xmlns:p14="http://schemas.microsoft.com/office/powerpoint/2010/main" val="11616319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4" name="Прямоугольник 3"/>
          <p:cNvSpPr/>
          <p:nvPr/>
        </p:nvSpPr>
        <p:spPr>
          <a:xfrm>
            <a:off x="1248484" y="0"/>
            <a:ext cx="6882590" cy="923330"/>
          </a:xfrm>
          <a:prstGeom prst="rect">
            <a:avLst/>
          </a:prstGeom>
        </p:spPr>
        <p:txBody>
          <a:bodyPr wrap="none">
            <a:spAutoFit/>
          </a:bodyPr>
          <a:lstStyle/>
          <a:p>
            <a:r>
              <a:rPr lang="ru-RU" sz="5400" b="1" i="1" dirty="0" smtClean="0">
                <a:solidFill>
                  <a:srgbClr val="C00000"/>
                </a:solidFill>
                <a:latin typeface="Times New Roman" panose="02020603050405020304" pitchFamily="18" charset="0"/>
                <a:cs typeface="Times New Roman" panose="02020603050405020304" pitchFamily="18" charset="0"/>
              </a:rPr>
              <a:t>Спасибо за внимание</a:t>
            </a:r>
            <a:endParaRPr lang="ru-RU" sz="5400" i="1" dirty="0">
              <a:solidFill>
                <a:srgbClr val="C00000"/>
              </a:solidFill>
            </a:endParaRPr>
          </a:p>
        </p:txBody>
      </p:sp>
      <p:pic>
        <p:nvPicPr>
          <p:cNvPr id="3" name="Рисунок 2"/>
          <p:cNvPicPr>
            <a:picLocks noChangeAspect="1"/>
          </p:cNvPicPr>
          <p:nvPr/>
        </p:nvPicPr>
        <p:blipFill>
          <a:blip r:embed="rId2"/>
          <a:stretch>
            <a:fillRect/>
          </a:stretch>
        </p:blipFill>
        <p:spPr>
          <a:xfrm>
            <a:off x="0" y="853236"/>
            <a:ext cx="9144000" cy="5143500"/>
          </a:xfrm>
          <a:prstGeom prst="rect">
            <a:avLst/>
          </a:prstGeom>
        </p:spPr>
      </p:pic>
    </p:spTree>
    <p:extLst>
      <p:ext uri="{BB962C8B-B14F-4D97-AF65-F5344CB8AC3E}">
        <p14:creationId xmlns:p14="http://schemas.microsoft.com/office/powerpoint/2010/main" val="7187849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00312" y="1019306"/>
            <a:ext cx="6392168" cy="5368793"/>
          </a:xfrm>
        </p:spPr>
        <p:txBody>
          <a:bodyPr>
            <a:noAutofit/>
          </a:bodyPr>
          <a:lstStyle/>
          <a:p>
            <a:pPr marL="0" indent="0" algn="just">
              <a:buNone/>
            </a:pPr>
            <a:r>
              <a:rPr lang="ru-RU" sz="2000" b="1" dirty="0" smtClean="0">
                <a:solidFill>
                  <a:srgbClr val="C00000"/>
                </a:solidFill>
                <a:latin typeface="Times New Roman" panose="02020603050405020304" pitchFamily="18" charset="0"/>
                <a:cs typeface="Times New Roman" panose="02020603050405020304" pitchFamily="18" charset="0"/>
              </a:rPr>
              <a:t>Диском </a:t>
            </a:r>
            <a:r>
              <a:rPr lang="ru-RU" sz="2000" b="1" dirty="0">
                <a:solidFill>
                  <a:srgbClr val="C00000"/>
                </a:solidFill>
                <a:latin typeface="Times New Roman" panose="02020603050405020304" pitchFamily="18" charset="0"/>
                <a:cs typeface="Times New Roman" panose="02020603050405020304" pitchFamily="18" charset="0"/>
              </a:rPr>
              <a:t>желтого цвета </a:t>
            </a:r>
            <a:r>
              <a:rPr lang="ru-RU" sz="2000" dirty="0">
                <a:latin typeface="Times New Roman" panose="02020603050405020304" pitchFamily="18" charset="0"/>
                <a:cs typeface="Times New Roman" panose="02020603050405020304" pitchFamily="18" charset="0"/>
              </a:rPr>
              <a:t>подается </a:t>
            </a:r>
            <a:r>
              <a:rPr lang="ru-RU" sz="2000" dirty="0" smtClean="0">
                <a:latin typeface="Times New Roman" panose="02020603050405020304" pitchFamily="18" charset="0"/>
                <a:cs typeface="Times New Roman" panose="02020603050405020304" pitchFamily="18" charset="0"/>
              </a:rPr>
              <a:t>сигнал - разрешается </a:t>
            </a:r>
            <a:r>
              <a:rPr lang="ru-RU" sz="2000" dirty="0">
                <a:latin typeface="Times New Roman" panose="02020603050405020304" pitchFamily="18" charset="0"/>
                <a:cs typeface="Times New Roman" panose="02020603050405020304" pitchFamily="18" charset="0"/>
              </a:rPr>
              <a:t>движение с уменьшением скорости и готовностью проследовать опасное место, огражденное </a:t>
            </a:r>
            <a:endParaRPr lang="ru-RU" sz="2000" dirty="0" smtClean="0">
              <a:latin typeface="Times New Roman" panose="02020603050405020304" pitchFamily="18" charset="0"/>
              <a:cs typeface="Times New Roman" panose="02020603050405020304" pitchFamily="18" charset="0"/>
            </a:endParaRPr>
          </a:p>
          <a:p>
            <a:pPr marL="0" indent="0" algn="just">
              <a:buNone/>
            </a:pPr>
            <a:r>
              <a:rPr lang="ru-RU" sz="2000" b="1" u="sng" dirty="0" smtClean="0">
                <a:solidFill>
                  <a:srgbClr val="002060"/>
                </a:solidFill>
                <a:latin typeface="Times New Roman" panose="02020603050405020304" pitchFamily="18" charset="0"/>
                <a:cs typeface="Times New Roman" panose="02020603050405020304" pitchFamily="18" charset="0"/>
              </a:rPr>
              <a:t>сигнальными </a:t>
            </a:r>
            <a:r>
              <a:rPr lang="ru-RU" sz="2000" b="1" u="sng" dirty="0">
                <a:solidFill>
                  <a:srgbClr val="002060"/>
                </a:solidFill>
                <a:latin typeface="Times New Roman" panose="02020603050405020304" pitchFamily="18" charset="0"/>
                <a:cs typeface="Times New Roman" panose="02020603050405020304" pitchFamily="18" charset="0"/>
              </a:rPr>
              <a:t>знаками </a:t>
            </a:r>
            <a:endParaRPr lang="ru-RU" sz="2000" b="1" u="sng" dirty="0" smtClean="0">
              <a:solidFill>
                <a:srgbClr val="002060"/>
              </a:solidFill>
              <a:latin typeface="Times New Roman" panose="02020603050405020304" pitchFamily="18" charset="0"/>
              <a:cs typeface="Times New Roman" panose="02020603050405020304" pitchFamily="18" charset="0"/>
            </a:endParaRPr>
          </a:p>
          <a:p>
            <a:pPr marL="0" indent="0" algn="just">
              <a:buNone/>
            </a:pPr>
            <a:r>
              <a:rPr lang="ru-RU" sz="2000" b="1" dirty="0" smtClean="0">
                <a:solidFill>
                  <a:srgbClr val="C00000"/>
                </a:solidFill>
                <a:latin typeface="Times New Roman" panose="02020603050405020304" pitchFamily="18" charset="0"/>
                <a:cs typeface="Times New Roman" panose="02020603050405020304" pitchFamily="18" charset="0"/>
              </a:rPr>
              <a:t>«</a:t>
            </a:r>
            <a:r>
              <a:rPr lang="ru-RU" sz="2000" b="1" dirty="0">
                <a:solidFill>
                  <a:srgbClr val="C00000"/>
                </a:solidFill>
                <a:latin typeface="Times New Roman" panose="02020603050405020304" pitchFamily="18" charset="0"/>
                <a:cs typeface="Times New Roman" panose="02020603050405020304" pitchFamily="18" charset="0"/>
              </a:rPr>
              <a:t>Начало опасного места» </a:t>
            </a:r>
          </a:p>
          <a:p>
            <a:pPr marL="0" indent="0" algn="just">
              <a:buNone/>
            </a:pPr>
            <a:endParaRPr lang="ru-RU" sz="2000" dirty="0" smtClean="0">
              <a:latin typeface="Times New Roman" panose="02020603050405020304" pitchFamily="18" charset="0"/>
              <a:cs typeface="Times New Roman" panose="02020603050405020304" pitchFamily="18" charset="0"/>
            </a:endParaRPr>
          </a:p>
          <a:p>
            <a:pPr marL="0" indent="0" algn="just">
              <a:buNone/>
            </a:pPr>
            <a:r>
              <a:rPr lang="ru-RU" sz="2000" b="1" dirty="0" smtClean="0">
                <a:latin typeface="Times New Roman" panose="02020603050405020304" pitchFamily="18" charset="0"/>
                <a:cs typeface="Times New Roman" panose="02020603050405020304" pitchFamily="18" charset="0"/>
              </a:rPr>
              <a:t>и</a:t>
            </a:r>
          </a:p>
          <a:p>
            <a:pPr marL="0" indent="0" algn="just">
              <a:buNone/>
            </a:pPr>
            <a:endParaRPr lang="ru-RU" sz="2000" b="1" dirty="0" smtClean="0">
              <a:solidFill>
                <a:srgbClr val="C00000"/>
              </a:solidFill>
              <a:latin typeface="Times New Roman" panose="02020603050405020304" pitchFamily="18" charset="0"/>
              <a:cs typeface="Times New Roman" panose="02020603050405020304" pitchFamily="18" charset="0"/>
            </a:endParaRPr>
          </a:p>
          <a:p>
            <a:pPr marL="0" indent="0" algn="just">
              <a:buNone/>
            </a:pPr>
            <a:r>
              <a:rPr lang="ru-RU" sz="2000" b="1" dirty="0" smtClean="0">
                <a:solidFill>
                  <a:srgbClr val="C00000"/>
                </a:solidFill>
                <a:latin typeface="Times New Roman" panose="02020603050405020304" pitchFamily="18" charset="0"/>
                <a:cs typeface="Times New Roman" panose="02020603050405020304" pitchFamily="18" charset="0"/>
              </a:rPr>
              <a:t>«</a:t>
            </a:r>
            <a:r>
              <a:rPr lang="ru-RU" sz="2000" b="1" dirty="0">
                <a:solidFill>
                  <a:srgbClr val="C00000"/>
                </a:solidFill>
                <a:latin typeface="Times New Roman" panose="02020603050405020304" pitchFamily="18" charset="0"/>
                <a:cs typeface="Times New Roman" panose="02020603050405020304" pitchFamily="18" charset="0"/>
              </a:rPr>
              <a:t>Конец опасного места» </a:t>
            </a:r>
          </a:p>
          <a:p>
            <a:pPr marL="0" indent="0" algn="just">
              <a:buNone/>
            </a:pPr>
            <a:endParaRPr lang="ru-RU" sz="2000" dirty="0" smtClean="0">
              <a:latin typeface="Times New Roman" panose="02020603050405020304" pitchFamily="18" charset="0"/>
              <a:cs typeface="Times New Roman" panose="02020603050405020304" pitchFamily="18" charset="0"/>
            </a:endParaRPr>
          </a:p>
          <a:p>
            <a:pPr marL="0" indent="0" algn="just">
              <a:buNone/>
            </a:pPr>
            <a:r>
              <a:rPr lang="ru-RU" sz="2000" b="1" dirty="0">
                <a:solidFill>
                  <a:srgbClr val="C00000"/>
                </a:solidFill>
                <a:latin typeface="Times New Roman" panose="02020603050405020304" pitchFamily="18" charset="0"/>
                <a:cs typeface="Times New Roman" panose="02020603050405020304" pitchFamily="18" charset="0"/>
              </a:rPr>
              <a:t>Диском зеленого цвета </a:t>
            </a:r>
            <a:r>
              <a:rPr lang="ru-RU" sz="2000" dirty="0">
                <a:latin typeface="Times New Roman" panose="02020603050405020304" pitchFamily="18" charset="0"/>
                <a:cs typeface="Times New Roman" panose="02020603050405020304" pitchFamily="18" charset="0"/>
              </a:rPr>
              <a:t>подается </a:t>
            </a:r>
            <a:r>
              <a:rPr lang="ru-RU" sz="2000" dirty="0" smtClean="0">
                <a:latin typeface="Times New Roman" panose="02020603050405020304" pitchFamily="18" charset="0"/>
                <a:cs typeface="Times New Roman" panose="02020603050405020304" pitchFamily="18" charset="0"/>
              </a:rPr>
              <a:t>сигнал - поезд </a:t>
            </a:r>
            <a:r>
              <a:rPr lang="ru-RU" sz="2000" dirty="0">
                <a:latin typeface="Times New Roman" panose="02020603050405020304" pitchFamily="18" charset="0"/>
                <a:cs typeface="Times New Roman" panose="02020603050405020304" pitchFamily="18" charset="0"/>
              </a:rPr>
              <a:t>проследовал опасное </a:t>
            </a:r>
            <a:r>
              <a:rPr lang="ru-RU" sz="2000" dirty="0" smtClean="0">
                <a:latin typeface="Times New Roman" panose="02020603050405020304" pitchFamily="18" charset="0"/>
                <a:cs typeface="Times New Roman" panose="02020603050405020304" pitchFamily="18" charset="0"/>
              </a:rPr>
              <a:t>место.</a:t>
            </a:r>
          </a:p>
          <a:p>
            <a:pPr marL="0" indent="0" algn="just">
              <a:buNone/>
            </a:pPr>
            <a:r>
              <a:rPr lang="ru-RU" sz="2000" dirty="0" smtClean="0">
                <a:latin typeface="Times New Roman" panose="02020603050405020304" pitchFamily="18" charset="0"/>
                <a:cs typeface="Times New Roman" panose="02020603050405020304" pitchFamily="18" charset="0"/>
              </a:rPr>
              <a:t>     На </a:t>
            </a:r>
            <a:r>
              <a:rPr lang="ru-RU" sz="2000" dirty="0">
                <a:latin typeface="Times New Roman" panose="02020603050405020304" pitchFamily="18" charset="0"/>
                <a:cs typeface="Times New Roman" panose="02020603050405020304" pitchFamily="18" charset="0"/>
              </a:rPr>
              <a:t>однопутных участках такой сигнал должен располагаться с левой стороны по направлению движения.</a:t>
            </a:r>
          </a:p>
        </p:txBody>
      </p:sp>
      <p:pic>
        <p:nvPicPr>
          <p:cNvPr id="9"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b="38649"/>
          <a:stretch>
            <a:fillRect/>
          </a:stretch>
        </p:blipFill>
        <p:spPr bwMode="auto">
          <a:xfrm>
            <a:off x="214313" y="428625"/>
            <a:ext cx="1500187" cy="288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0"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b="38649"/>
          <a:stretch>
            <a:fillRect/>
          </a:stretch>
        </p:blipFill>
        <p:spPr bwMode="auto">
          <a:xfrm>
            <a:off x="214313" y="3500438"/>
            <a:ext cx="1500187" cy="2887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1" name="Picture 1"/>
          <p:cNvPicPr>
            <a:picLocks noChangeAspect="1" noChangeArrowheads="1"/>
          </p:cNvPicPr>
          <p:nvPr/>
        </p:nvPicPr>
        <p:blipFill>
          <a:blip r:embed="rId4" cstate="print">
            <a:extLst>
              <a:ext uri="{28A0092B-C50C-407E-A947-70E740481C1C}">
                <a14:useLocalDpi xmlns:a14="http://schemas.microsoft.com/office/drawing/2010/main" val="0"/>
              </a:ext>
            </a:extLst>
          </a:blip>
          <a:srcRect b="37640"/>
          <a:stretch>
            <a:fillRect/>
          </a:stretch>
        </p:blipFill>
        <p:spPr bwMode="auto">
          <a:xfrm>
            <a:off x="1691679" y="1682446"/>
            <a:ext cx="785813" cy="170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2"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b="37640"/>
          <a:stretch>
            <a:fillRect/>
          </a:stretch>
        </p:blipFill>
        <p:spPr bwMode="auto">
          <a:xfrm>
            <a:off x="1691680" y="3532796"/>
            <a:ext cx="785812" cy="170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3" name="Подзаголовок 2"/>
          <p:cNvSpPr txBox="1">
            <a:spLocks/>
          </p:cNvSpPr>
          <p:nvPr/>
        </p:nvSpPr>
        <p:spPr>
          <a:xfrm>
            <a:off x="0" y="9964"/>
            <a:ext cx="9144000" cy="402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1600" b="1" smtClean="0">
                <a:latin typeface="Times New Roman" panose="02020603050405020304" pitchFamily="18" charset="0"/>
                <a:cs typeface="Times New Roman" panose="02020603050405020304" pitchFamily="18" charset="0"/>
              </a:rPr>
              <a:t>Ограждение мест препятствий для движения поездов и мест производства работ на перегонах</a:t>
            </a:r>
            <a:endParaRPr lang="ru-RU" sz="1600" b="1" dirty="0">
              <a:latin typeface="Times New Roman" panose="02020603050405020304" pitchFamily="18" charset="0"/>
              <a:cs typeface="Times New Roman" panose="02020603050405020304" pitchFamily="18" charset="0"/>
            </a:endParaRPr>
          </a:p>
        </p:txBody>
      </p:sp>
      <p:sp>
        <p:nvSpPr>
          <p:cNvPr id="14" name="Прямоугольник 13"/>
          <p:cNvSpPr/>
          <p:nvPr/>
        </p:nvSpPr>
        <p:spPr>
          <a:xfrm>
            <a:off x="2051720" y="583897"/>
            <a:ext cx="4882856" cy="369332"/>
          </a:xfrm>
          <a:prstGeom prst="rect">
            <a:avLst/>
          </a:prstGeom>
        </p:spPr>
        <p:txBody>
          <a:bodyPr wrap="square">
            <a:spAutoFit/>
          </a:bodyPr>
          <a:lstStyle/>
          <a:p>
            <a:r>
              <a:rPr lang="ru-RU" altLang="ru-RU" b="1" u="sng" dirty="0">
                <a:solidFill>
                  <a:srgbClr val="7030A0"/>
                </a:solidFill>
                <a:latin typeface="Times New Roman" panose="02020603050405020304" pitchFamily="18" charset="0"/>
                <a:cs typeface="Times New Roman" panose="02020603050405020304" pitchFamily="18" charset="0"/>
              </a:rPr>
              <a:t>Постоянные сигналы уменьшения </a:t>
            </a:r>
            <a:r>
              <a:rPr lang="ru-RU" altLang="ru-RU" b="1" u="sng" dirty="0" smtClean="0">
                <a:solidFill>
                  <a:srgbClr val="7030A0"/>
                </a:solidFill>
                <a:latin typeface="Times New Roman" panose="02020603050405020304" pitchFamily="18" charset="0"/>
                <a:cs typeface="Times New Roman" panose="02020603050405020304" pitchFamily="18" charset="0"/>
              </a:rPr>
              <a:t>скорости </a:t>
            </a:r>
            <a:endParaRPr lang="ru-RU" b="1" u="sng" dirty="0">
              <a:solidFill>
                <a:srgbClr val="7030A0"/>
              </a:solidFill>
              <a:latin typeface="Times New Roman" panose="02020603050405020304" pitchFamily="18" charset="0"/>
              <a:cs typeface="Times New Roman" panose="02020603050405020304" pitchFamily="18" charset="0"/>
            </a:endParaRPr>
          </a:p>
        </p:txBody>
      </p:sp>
      <p:sp>
        <p:nvSpPr>
          <p:cNvPr id="16" name="Прямоугольник 15"/>
          <p:cNvSpPr/>
          <p:nvPr/>
        </p:nvSpPr>
        <p:spPr>
          <a:xfrm>
            <a:off x="8180400" y="6550223"/>
            <a:ext cx="966931" cy="307777"/>
          </a:xfrm>
          <a:prstGeom prst="rect">
            <a:avLst/>
          </a:prstGeom>
          <a:solidFill>
            <a:schemeClr val="bg1"/>
          </a:solidFill>
          <a:ln>
            <a:solidFill>
              <a:schemeClr val="tx1"/>
            </a:solidFill>
          </a:ln>
        </p:spPr>
        <p:txBody>
          <a:bodyPr wrap="none">
            <a:spAutoFit/>
          </a:bodyPr>
          <a:lstStyle/>
          <a:p>
            <a:r>
              <a:rPr lang="ru-RU" sz="1400" b="1" dirty="0" smtClean="0">
                <a:latin typeface="Times New Roman" panose="02020603050405020304" pitchFamily="18" charset="0"/>
                <a:cs typeface="Times New Roman" panose="02020603050405020304" pitchFamily="18" charset="0"/>
              </a:rPr>
              <a:t>ИСИ п.41</a:t>
            </a:r>
            <a:endParaRPr lang="ru-RU" sz="1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031709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fill="hold" nodeType="withEffect">
                                  <p:stCondLst>
                                    <p:cond delay="0"/>
                                  </p:stCondLst>
                                  <p:childTnLst>
                                    <p:set>
                                      <p:cBhvr additive="repl">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additive="repl">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additive="repl">
                                        <p:cTn id="14" dur="1" fill="hold">
                                          <p:stCondLst>
                                            <p:cond delay="0"/>
                                          </p:stCondLst>
                                        </p:cTn>
                                        <p:tgtEl>
                                          <p:spTgt spid="11"/>
                                        </p:tgtEl>
                                        <p:attrNameLst>
                                          <p:attrName>style.visibility</p:attrName>
                                        </p:attrNameLst>
                                      </p:cBhvr>
                                      <p:to>
                                        <p:strVal val="visible"/>
                                      </p:to>
                                    </p:set>
                                  </p:childTnLst>
                                </p:cTn>
                              </p:par>
                              <p:par>
                                <p:cTn id="15" presetID="1" presetClass="entr" fill="hold" nodeType="withEffect">
                                  <p:stCondLst>
                                    <p:cond delay="0"/>
                                  </p:stCondLst>
                                  <p:childTnLst>
                                    <p:set>
                                      <p:cBhvr additive="repl">
                                        <p:cTn id="1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5513832"/>
            <a:ext cx="9144000" cy="1197864"/>
          </a:xfrm>
        </p:spPr>
        <p:txBody>
          <a:bodyPr>
            <a:normAutofit/>
          </a:bodyPr>
          <a:lstStyle/>
          <a:p>
            <a:pPr marL="0" indent="0" algn="just">
              <a:buNone/>
            </a:pPr>
            <a:r>
              <a:rPr lang="ru-RU" sz="2000" dirty="0" smtClean="0">
                <a:latin typeface="Times New Roman" panose="02020603050405020304" pitchFamily="18" charset="0"/>
                <a:cs typeface="Times New Roman" panose="02020603050405020304" pitchFamily="18" charset="0"/>
              </a:rPr>
              <a:t>   Места, требующие </a:t>
            </a:r>
            <a:r>
              <a:rPr lang="ru-RU" sz="2000" dirty="0">
                <a:latin typeface="Times New Roman" panose="02020603050405020304" pitchFamily="18" charset="0"/>
                <a:cs typeface="Times New Roman" panose="02020603050405020304" pitchFamily="18" charset="0"/>
              </a:rPr>
              <a:t>постоянного уменьшения скорости, ограждаются с обеих сторон </a:t>
            </a:r>
            <a:r>
              <a:rPr lang="ru-RU" sz="2000" b="1" dirty="0">
                <a:solidFill>
                  <a:srgbClr val="C00000"/>
                </a:solidFill>
                <a:latin typeface="Times New Roman" panose="02020603050405020304" pitchFamily="18" charset="0"/>
                <a:cs typeface="Times New Roman" panose="02020603050405020304" pitchFamily="18" charset="0"/>
              </a:rPr>
              <a:t>на </a:t>
            </a:r>
            <a:r>
              <a:rPr lang="ru-RU" sz="2000" b="1" dirty="0" smtClean="0">
                <a:solidFill>
                  <a:srgbClr val="C00000"/>
                </a:solidFill>
                <a:latin typeface="Times New Roman" panose="02020603050405020304" pitchFamily="18" charset="0"/>
                <a:cs typeface="Times New Roman" panose="02020603050405020304" pitchFamily="18" charset="0"/>
              </a:rPr>
              <a:t>путях </a:t>
            </a:r>
            <a:r>
              <a:rPr lang="ru-RU" sz="2000" b="1" dirty="0">
                <a:solidFill>
                  <a:srgbClr val="C00000"/>
                </a:solidFill>
                <a:latin typeface="Times New Roman" panose="02020603050405020304" pitchFamily="18" charset="0"/>
                <a:cs typeface="Times New Roman" panose="02020603050405020304" pitchFamily="18" charset="0"/>
              </a:rPr>
              <a:t>общего пользования на расстоянии не менее 50 м</a:t>
            </a:r>
            <a:r>
              <a:rPr lang="ru-RU" sz="2000" dirty="0">
                <a:latin typeface="Times New Roman" panose="02020603050405020304" pitchFamily="18" charset="0"/>
                <a:cs typeface="Times New Roman" panose="02020603050405020304" pitchFamily="18" charset="0"/>
              </a:rPr>
              <a:t>, а </a:t>
            </a:r>
            <a:r>
              <a:rPr lang="ru-RU" sz="2000" b="1" dirty="0">
                <a:solidFill>
                  <a:srgbClr val="002060"/>
                </a:solidFill>
                <a:latin typeface="Times New Roman" panose="02020603050405020304" pitchFamily="18" charset="0"/>
                <a:cs typeface="Times New Roman" panose="02020603050405020304" pitchFamily="18" charset="0"/>
              </a:rPr>
              <a:t>на </a:t>
            </a:r>
            <a:r>
              <a:rPr lang="ru-RU" sz="2000" b="1" dirty="0" smtClean="0">
                <a:solidFill>
                  <a:srgbClr val="002060"/>
                </a:solidFill>
                <a:latin typeface="Times New Roman" panose="02020603050405020304" pitchFamily="18" charset="0"/>
                <a:cs typeface="Times New Roman" panose="02020603050405020304" pitchFamily="18" charset="0"/>
              </a:rPr>
              <a:t>путях </a:t>
            </a:r>
            <a:r>
              <a:rPr lang="ru-RU" sz="2000" b="1" dirty="0">
                <a:solidFill>
                  <a:srgbClr val="002060"/>
                </a:solidFill>
                <a:latin typeface="Times New Roman" panose="02020603050405020304" pitchFamily="18" charset="0"/>
                <a:cs typeface="Times New Roman" panose="02020603050405020304" pitchFamily="18" charset="0"/>
              </a:rPr>
              <a:t>необщего пользования – не менее 15 м </a:t>
            </a:r>
            <a:r>
              <a:rPr lang="ru-RU" sz="2000" dirty="0">
                <a:latin typeface="Times New Roman" panose="02020603050405020304" pitchFamily="18" charset="0"/>
                <a:cs typeface="Times New Roman" panose="02020603050405020304" pitchFamily="18" charset="0"/>
              </a:rPr>
              <a:t>от границ опасного места постоянными сигнальными знаками «Начало опасного места» и «Конец опасного места». </a:t>
            </a:r>
          </a:p>
        </p:txBody>
      </p:sp>
      <p:sp>
        <p:nvSpPr>
          <p:cNvPr id="6" name="Подзаголовок 2"/>
          <p:cNvSpPr txBox="1">
            <a:spLocks/>
          </p:cNvSpPr>
          <p:nvPr/>
        </p:nvSpPr>
        <p:spPr>
          <a:xfrm>
            <a:off x="0" y="9964"/>
            <a:ext cx="9144000" cy="402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1600" b="1" smtClean="0">
                <a:latin typeface="Times New Roman" panose="02020603050405020304" pitchFamily="18" charset="0"/>
                <a:cs typeface="Times New Roman" panose="02020603050405020304" pitchFamily="18" charset="0"/>
              </a:rPr>
              <a:t>Ограждение мест препятствий для движения поездов и мест производства работ на перегонах</a:t>
            </a:r>
            <a:endParaRPr lang="ru-RU" sz="1600" b="1" dirty="0">
              <a:latin typeface="Times New Roman" panose="02020603050405020304" pitchFamily="18" charset="0"/>
              <a:cs typeface="Times New Roman" panose="02020603050405020304" pitchFamily="18" charset="0"/>
            </a:endParaRPr>
          </a:p>
        </p:txBody>
      </p:sp>
      <p:pic>
        <p:nvPicPr>
          <p:cNvPr id="8194" name="Picture 2" descr="Picture background"/>
          <p:cNvPicPr>
            <a:picLocks noChangeAspect="1" noChangeArrowheads="1"/>
          </p:cNvPicPr>
          <p:nvPr/>
        </p:nvPicPr>
        <p:blipFill rotWithShape="1">
          <a:blip r:embed="rId2">
            <a:extLst>
              <a:ext uri="{28A0092B-C50C-407E-A947-70E740481C1C}">
                <a14:useLocalDpi xmlns:a14="http://schemas.microsoft.com/office/drawing/2010/main" val="0"/>
              </a:ext>
            </a:extLst>
          </a:blip>
          <a:srcRect t="8786" r="900" b="60947"/>
          <a:stretch/>
        </p:blipFill>
        <p:spPr bwMode="auto">
          <a:xfrm>
            <a:off x="-3331" y="3438144"/>
            <a:ext cx="9061704" cy="2075688"/>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Picture background"/>
          <p:cNvPicPr>
            <a:picLocks noChangeAspect="1" noChangeArrowheads="1"/>
          </p:cNvPicPr>
          <p:nvPr/>
        </p:nvPicPr>
        <p:blipFill rotWithShape="1">
          <a:blip r:embed="rId3">
            <a:extLst>
              <a:ext uri="{28A0092B-C50C-407E-A947-70E740481C1C}">
                <a14:useLocalDpi xmlns:a14="http://schemas.microsoft.com/office/drawing/2010/main" val="0"/>
              </a:ext>
            </a:extLst>
          </a:blip>
          <a:srcRect t="7186" b="54014"/>
          <a:stretch/>
        </p:blipFill>
        <p:spPr bwMode="auto">
          <a:xfrm>
            <a:off x="0" y="630936"/>
            <a:ext cx="9144000" cy="2660904"/>
          </a:xfrm>
          <a:prstGeom prst="rect">
            <a:avLst/>
          </a:prstGeom>
          <a:noFill/>
          <a:extLst>
            <a:ext uri="{909E8E84-426E-40DD-AFC4-6F175D3DCCD1}">
              <a14:hiddenFill xmlns:a14="http://schemas.microsoft.com/office/drawing/2010/main">
                <a:solidFill>
                  <a:srgbClr val="FFFFFF"/>
                </a:solidFill>
              </a14:hiddenFill>
            </a:ext>
          </a:extLst>
        </p:spPr>
      </p:pic>
      <p:sp>
        <p:nvSpPr>
          <p:cNvPr id="2" name="Овал 1"/>
          <p:cNvSpPr/>
          <p:nvPr/>
        </p:nvSpPr>
        <p:spPr>
          <a:xfrm>
            <a:off x="3246120" y="2595994"/>
            <a:ext cx="914400" cy="914400"/>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Овал 8"/>
          <p:cNvSpPr/>
          <p:nvPr/>
        </p:nvSpPr>
        <p:spPr>
          <a:xfrm>
            <a:off x="4962144" y="2488070"/>
            <a:ext cx="914400" cy="914400"/>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Овал 9"/>
          <p:cNvSpPr/>
          <p:nvPr/>
        </p:nvSpPr>
        <p:spPr>
          <a:xfrm>
            <a:off x="3246120" y="4502518"/>
            <a:ext cx="914400" cy="914400"/>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Овал 10"/>
          <p:cNvSpPr/>
          <p:nvPr/>
        </p:nvSpPr>
        <p:spPr>
          <a:xfrm>
            <a:off x="4888992" y="4453128"/>
            <a:ext cx="914400" cy="914400"/>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Прямоугольник 11"/>
          <p:cNvSpPr/>
          <p:nvPr/>
        </p:nvSpPr>
        <p:spPr>
          <a:xfrm>
            <a:off x="8180400" y="6550223"/>
            <a:ext cx="966931" cy="307777"/>
          </a:xfrm>
          <a:prstGeom prst="rect">
            <a:avLst/>
          </a:prstGeom>
          <a:solidFill>
            <a:schemeClr val="bg1"/>
          </a:solidFill>
          <a:ln>
            <a:solidFill>
              <a:schemeClr val="tx1"/>
            </a:solidFill>
          </a:ln>
        </p:spPr>
        <p:txBody>
          <a:bodyPr wrap="none">
            <a:spAutoFit/>
          </a:bodyPr>
          <a:lstStyle/>
          <a:p>
            <a:r>
              <a:rPr lang="ru-RU" sz="1400" b="1" dirty="0" smtClean="0">
                <a:latin typeface="Times New Roman" panose="02020603050405020304" pitchFamily="18" charset="0"/>
                <a:cs typeface="Times New Roman" panose="02020603050405020304" pitchFamily="18" charset="0"/>
              </a:rPr>
              <a:t>ИСИ п.41</a:t>
            </a:r>
            <a:endParaRPr lang="ru-RU" sz="1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561917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одзаголовок 2"/>
          <p:cNvSpPr txBox="1">
            <a:spLocks/>
          </p:cNvSpPr>
          <p:nvPr/>
        </p:nvSpPr>
        <p:spPr>
          <a:xfrm>
            <a:off x="0" y="9964"/>
            <a:ext cx="9144000" cy="402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1600" b="1" smtClean="0">
                <a:latin typeface="Times New Roman" panose="02020603050405020304" pitchFamily="18" charset="0"/>
                <a:cs typeface="Times New Roman" panose="02020603050405020304" pitchFamily="18" charset="0"/>
              </a:rPr>
              <a:t>Ограждение мест препятствий для движения поездов и мест производства работ на перегонах</a:t>
            </a:r>
            <a:endParaRPr lang="ru-RU" sz="1600" b="1" dirty="0">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rotWithShape="1">
          <a:blip r:embed="rId2"/>
          <a:srcRect r="2568" b="6353"/>
          <a:stretch/>
        </p:blipFill>
        <p:spPr>
          <a:xfrm>
            <a:off x="64051" y="492720"/>
            <a:ext cx="9015898" cy="3923832"/>
          </a:xfrm>
          <a:prstGeom prst="rect">
            <a:avLst/>
          </a:prstGeom>
        </p:spPr>
      </p:pic>
      <p:sp>
        <p:nvSpPr>
          <p:cNvPr id="8" name="Прямоугольник 7"/>
          <p:cNvSpPr/>
          <p:nvPr/>
        </p:nvSpPr>
        <p:spPr>
          <a:xfrm>
            <a:off x="-1" y="4496890"/>
            <a:ext cx="9079949" cy="1855893"/>
          </a:xfrm>
          <a:prstGeom prst="rect">
            <a:avLst/>
          </a:prstGeom>
        </p:spPr>
        <p:txBody>
          <a:bodyPr wrap="square">
            <a:spAutoFit/>
          </a:bodyPr>
          <a:lstStyle/>
          <a:p>
            <a:pPr indent="270510" algn="just">
              <a:lnSpc>
                <a:spcPct val="107000"/>
              </a:lnSpc>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От этих сигнальных знаков </a:t>
            </a:r>
            <a:r>
              <a:rPr lang="ru-RU"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на расстоянии А</a:t>
            </a:r>
            <a:r>
              <a:rPr lang="ru-RU" dirty="0">
                <a:latin typeface="Times New Roman" panose="02020603050405020304" pitchFamily="18" charset="0"/>
                <a:ea typeface="Calibri" panose="020F0502020204030204" pitchFamily="34" charset="0"/>
                <a:cs typeface="Times New Roman" panose="02020603050405020304" pitchFamily="18" charset="0"/>
              </a:rPr>
              <a:t>, указанном в графе 3 таблицы 1, </a:t>
            </a:r>
            <a:r>
              <a:rPr lang="ru-RU"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в зависимости от руководящего уклона </a:t>
            </a:r>
            <a:r>
              <a:rPr lang="ru-RU" dirty="0">
                <a:latin typeface="Times New Roman" panose="02020603050405020304" pitchFamily="18" charset="0"/>
                <a:ea typeface="Calibri" panose="020F0502020204030204" pitchFamily="34" charset="0"/>
                <a:cs typeface="Times New Roman" panose="02020603050405020304" pitchFamily="18" charset="0"/>
              </a:rPr>
              <a:t>при движении на спуск </a:t>
            </a:r>
            <a:r>
              <a:rPr lang="ru-RU" b="1" dirty="0" smtClean="0">
                <a:latin typeface="Times New Roman" panose="02020603050405020304" pitchFamily="18" charset="0"/>
                <a:ea typeface="Calibri" panose="020F0502020204030204" pitchFamily="34" charset="0"/>
                <a:cs typeface="Times New Roman" panose="02020603050405020304" pitchFamily="18" charset="0"/>
              </a:rPr>
              <a:t>и</a:t>
            </a:r>
            <a:r>
              <a:rPr lang="ru-RU" dirty="0" smtClean="0">
                <a:latin typeface="Times New Roman" panose="02020603050405020304" pitchFamily="18" charset="0"/>
                <a:ea typeface="Calibri" panose="020F0502020204030204" pitchFamily="34" charset="0"/>
                <a:cs typeface="Times New Roman" panose="02020603050405020304" pitchFamily="18" charset="0"/>
              </a:rPr>
              <a:t> </a:t>
            </a:r>
            <a:r>
              <a:rPr lang="ru-RU"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максимальной допускаемой скорости движения поездов</a:t>
            </a:r>
            <a:r>
              <a:rPr lang="ru-RU" dirty="0">
                <a:latin typeface="Times New Roman" panose="02020603050405020304" pitchFamily="18" charset="0"/>
                <a:ea typeface="Calibri" panose="020F0502020204030204" pitchFamily="34" charset="0"/>
                <a:cs typeface="Times New Roman" panose="02020603050405020304" pitchFamily="18" charset="0"/>
              </a:rPr>
              <a:t> на </a:t>
            </a:r>
            <a:r>
              <a:rPr lang="ru-RU" dirty="0" smtClean="0">
                <a:latin typeface="Times New Roman" panose="02020603050405020304" pitchFamily="18" charset="0"/>
                <a:ea typeface="Calibri" panose="020F0502020204030204" pitchFamily="34" charset="0"/>
                <a:cs typeface="Times New Roman" panose="02020603050405020304" pitchFamily="18" charset="0"/>
              </a:rPr>
              <a:t>путях </a:t>
            </a:r>
            <a:r>
              <a:rPr lang="ru-RU" dirty="0">
                <a:latin typeface="Times New Roman" panose="02020603050405020304" pitchFamily="18" charset="0"/>
                <a:ea typeface="Calibri" panose="020F0502020204030204" pitchFamily="34" charset="0"/>
                <a:cs typeface="Times New Roman" panose="02020603050405020304" pitchFamily="18" charset="0"/>
              </a:rPr>
              <a:t>общего пользования </a:t>
            </a:r>
            <a:r>
              <a:rPr lang="ru-RU" b="1" dirty="0">
                <a:latin typeface="Times New Roman" panose="02020603050405020304" pitchFamily="18" charset="0"/>
                <a:ea typeface="Calibri" panose="020F0502020204030204" pitchFamily="34" charset="0"/>
                <a:cs typeface="Times New Roman" panose="02020603050405020304" pitchFamily="18" charset="0"/>
              </a:rPr>
              <a:t>устанавливаются постоянные сигналы уменьшения скорости</a:t>
            </a:r>
            <a:r>
              <a:rPr lang="ru-RU" dirty="0">
                <a:latin typeface="Times New Roman" panose="02020603050405020304" pitchFamily="18" charset="0"/>
                <a:ea typeface="Calibri" panose="020F0502020204030204" pitchFamily="34" charset="0"/>
                <a:cs typeface="Times New Roman" panose="02020603050405020304" pitchFamily="18" charset="0"/>
              </a:rPr>
              <a:t>, а на </a:t>
            </a:r>
            <a:r>
              <a:rPr lang="ru-RU" dirty="0" smtClean="0">
                <a:latin typeface="Times New Roman" panose="02020603050405020304" pitchFamily="18" charset="0"/>
                <a:ea typeface="Calibri" panose="020F0502020204030204" pitchFamily="34" charset="0"/>
                <a:cs typeface="Times New Roman" panose="02020603050405020304" pitchFamily="18" charset="0"/>
              </a:rPr>
              <a:t>путях </a:t>
            </a:r>
            <a:r>
              <a:rPr lang="ru-RU" dirty="0">
                <a:latin typeface="Times New Roman" panose="02020603050405020304" pitchFamily="18" charset="0"/>
                <a:ea typeface="Calibri" panose="020F0502020204030204" pitchFamily="34" charset="0"/>
                <a:cs typeface="Times New Roman" panose="02020603050405020304" pitchFamily="18" charset="0"/>
              </a:rPr>
              <a:t>необщего пользования – на расстоянии величины тормозного </a:t>
            </a:r>
            <a:r>
              <a:rPr lang="ru-RU" dirty="0" smtClean="0">
                <a:latin typeface="Times New Roman" panose="02020603050405020304" pitchFamily="18" charset="0"/>
                <a:ea typeface="Calibri" panose="020F0502020204030204" pitchFamily="34" charset="0"/>
                <a:cs typeface="Times New Roman" panose="02020603050405020304" pitchFamily="18" charset="0"/>
              </a:rPr>
              <a:t>пути (</a:t>
            </a:r>
            <a:r>
              <a:rPr lang="ru-RU" i="1" dirty="0">
                <a:latin typeface="Times New Roman" panose="02020603050405020304" pitchFamily="18" charset="0"/>
                <a:ea typeface="Calibri" panose="020F0502020204030204" pitchFamily="34" charset="0"/>
                <a:cs typeface="Times New Roman" panose="02020603050405020304" pitchFamily="18" charset="0"/>
              </a:rPr>
              <a:t>далее – расстояние </a:t>
            </a:r>
            <a:r>
              <a:rPr lang="ru-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«Т</a:t>
            </a:r>
            <a:r>
              <a:rPr lang="ru-RU"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a:t>
            </a:r>
            <a:r>
              <a:rPr lang="ru-RU" dirty="0" smtClean="0">
                <a:latin typeface="Times New Roman" panose="02020603050405020304" pitchFamily="18" charset="0"/>
                <a:ea typeface="Calibri" panose="020F0502020204030204" pitchFamily="34" charset="0"/>
                <a:cs typeface="Times New Roman" panose="02020603050405020304" pitchFamily="18" charset="0"/>
              </a:rPr>
              <a:t>) </a:t>
            </a:r>
            <a:r>
              <a:rPr lang="ru-RU" dirty="0">
                <a:latin typeface="Times New Roman" panose="02020603050405020304" pitchFamily="18" charset="0"/>
                <a:ea typeface="Calibri" panose="020F0502020204030204" pitchFamily="34" charset="0"/>
                <a:cs typeface="Times New Roman" panose="02020603050405020304" pitchFamily="18" charset="0"/>
              </a:rPr>
              <a:t>– сигналы уменьшения скорости.</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Прямоугольник 9"/>
          <p:cNvSpPr/>
          <p:nvPr/>
        </p:nvSpPr>
        <p:spPr>
          <a:xfrm>
            <a:off x="8180400" y="6550223"/>
            <a:ext cx="966931" cy="307777"/>
          </a:xfrm>
          <a:prstGeom prst="rect">
            <a:avLst/>
          </a:prstGeom>
          <a:solidFill>
            <a:schemeClr val="bg1"/>
          </a:solidFill>
          <a:ln>
            <a:solidFill>
              <a:schemeClr val="tx1"/>
            </a:solidFill>
          </a:ln>
        </p:spPr>
        <p:txBody>
          <a:bodyPr wrap="none">
            <a:spAutoFit/>
          </a:bodyPr>
          <a:lstStyle/>
          <a:p>
            <a:r>
              <a:rPr lang="ru-RU" sz="1400" b="1" dirty="0" smtClean="0">
                <a:latin typeface="Times New Roman" panose="02020603050405020304" pitchFamily="18" charset="0"/>
                <a:cs typeface="Times New Roman" panose="02020603050405020304" pitchFamily="18" charset="0"/>
              </a:rPr>
              <a:t>ИСИ п.41</a:t>
            </a:r>
            <a:endParaRPr lang="ru-RU" sz="1400" b="1" dirty="0">
              <a:latin typeface="Times New Roman" panose="02020603050405020304" pitchFamily="18" charset="0"/>
              <a:cs typeface="Times New Roman" panose="02020603050405020304" pitchFamily="18" charset="0"/>
            </a:endParaRPr>
          </a:p>
        </p:txBody>
      </p:sp>
      <p:cxnSp>
        <p:nvCxnSpPr>
          <p:cNvPr id="11" name="Прямая соединительная линия 10"/>
          <p:cNvCxnSpPr/>
          <p:nvPr/>
        </p:nvCxnSpPr>
        <p:spPr>
          <a:xfrm flipV="1">
            <a:off x="3895725" y="723900"/>
            <a:ext cx="2162175" cy="9525"/>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33444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3798146"/>
            <a:ext cx="9061704" cy="1170341"/>
          </a:xfrm>
        </p:spPr>
        <p:txBody>
          <a:bodyPr>
            <a:noAutofit/>
          </a:bodyPr>
          <a:lstStyle/>
          <a:p>
            <a:pPr marL="0" indent="0" algn="just">
              <a:buNone/>
            </a:pPr>
            <a:r>
              <a:rPr lang="ru-RU" sz="2000" b="1" dirty="0" smtClean="0">
                <a:latin typeface="Times New Roman" panose="02020603050405020304" pitchFamily="18" charset="0"/>
                <a:cs typeface="Times New Roman" panose="02020603050405020304" pitchFamily="18" charset="0"/>
              </a:rPr>
              <a:t>   Схема </a:t>
            </a:r>
            <a:r>
              <a:rPr lang="ru-RU" sz="2000" b="1" dirty="0">
                <a:latin typeface="Times New Roman" panose="02020603050405020304" pitchFamily="18" charset="0"/>
                <a:cs typeface="Times New Roman" panose="02020603050405020304" pitchFamily="18" charset="0"/>
              </a:rPr>
              <a:t>установки </a:t>
            </a:r>
            <a:r>
              <a:rPr lang="ru-RU" sz="2000" dirty="0">
                <a:latin typeface="Times New Roman" panose="02020603050405020304" pitchFamily="18" charset="0"/>
                <a:cs typeface="Times New Roman" panose="02020603050405020304" pitchFamily="18" charset="0"/>
              </a:rPr>
              <a:t>постоянных дисков уменьшения скорости и сигнальных знаков «Начало опасного места» и «Конец опасного места» </a:t>
            </a:r>
            <a:r>
              <a:rPr lang="ru-RU" sz="2000" b="1" dirty="0">
                <a:solidFill>
                  <a:srgbClr val="002060"/>
                </a:solidFill>
                <a:latin typeface="Times New Roman" panose="02020603050405020304" pitchFamily="18" charset="0"/>
                <a:cs typeface="Times New Roman" panose="02020603050405020304" pitchFamily="18" charset="0"/>
              </a:rPr>
              <a:t>на однопутном </a:t>
            </a:r>
            <a:r>
              <a:rPr lang="ru-RU" sz="2000" b="1" dirty="0" smtClean="0">
                <a:solidFill>
                  <a:srgbClr val="002060"/>
                </a:solidFill>
                <a:latin typeface="Times New Roman" panose="02020603050405020304" pitchFamily="18" charset="0"/>
                <a:cs typeface="Times New Roman" panose="02020603050405020304" pitchFamily="18" charset="0"/>
              </a:rPr>
              <a:t>участке</a:t>
            </a:r>
            <a:r>
              <a:rPr lang="ru-RU" sz="2000" dirty="0" smtClean="0">
                <a:latin typeface="Times New Roman" panose="02020603050405020304" pitchFamily="18" charset="0"/>
                <a:cs typeface="Times New Roman" panose="02020603050405020304" pitchFamily="18" charset="0"/>
              </a:rPr>
              <a:t>. На </a:t>
            </a:r>
            <a:r>
              <a:rPr lang="ru-RU" sz="2000" dirty="0">
                <a:latin typeface="Times New Roman" panose="02020603050405020304" pitchFamily="18" charset="0"/>
                <a:cs typeface="Times New Roman" panose="02020603050405020304" pitchFamily="18" charset="0"/>
              </a:rPr>
              <a:t>однопутных участках машинист видит </a:t>
            </a:r>
            <a:r>
              <a:rPr lang="ru-RU" sz="2000" dirty="0" smtClean="0">
                <a:latin typeface="Times New Roman" panose="02020603050405020304" pitchFamily="18" charset="0"/>
                <a:cs typeface="Times New Roman" panose="02020603050405020304" pitchFamily="18" charset="0"/>
              </a:rPr>
              <a:t>диск </a:t>
            </a:r>
            <a:r>
              <a:rPr lang="ru-RU" sz="2000" dirty="0">
                <a:latin typeface="Times New Roman" panose="02020603050405020304" pitchFamily="18" charset="0"/>
                <a:cs typeface="Times New Roman" panose="02020603050405020304" pitchFamily="18" charset="0"/>
              </a:rPr>
              <a:t>зелёного </a:t>
            </a:r>
            <a:r>
              <a:rPr lang="ru-RU" sz="2000" dirty="0" smtClean="0">
                <a:latin typeface="Times New Roman" panose="02020603050405020304" pitchFamily="18" charset="0"/>
                <a:cs typeface="Times New Roman" panose="02020603050405020304" pitchFamily="18" charset="0"/>
              </a:rPr>
              <a:t>цвета с </a:t>
            </a:r>
            <a:r>
              <a:rPr lang="ru-RU" sz="2000" dirty="0">
                <a:latin typeface="Times New Roman" panose="02020603050405020304" pitchFamily="18" charset="0"/>
                <a:cs typeface="Times New Roman" panose="02020603050405020304" pitchFamily="18" charset="0"/>
              </a:rPr>
              <a:t>левой стороны по направлению движения</a:t>
            </a:r>
            <a:r>
              <a:rPr lang="ru-RU" sz="2000" dirty="0" smtClean="0">
                <a:latin typeface="Times New Roman" panose="02020603050405020304" pitchFamily="18" charset="0"/>
                <a:cs typeface="Times New Roman" panose="02020603050405020304" pitchFamily="18" charset="0"/>
              </a:rPr>
              <a:t>.</a:t>
            </a:r>
          </a:p>
          <a:p>
            <a:pPr marL="0" indent="0">
              <a:buNone/>
            </a:pPr>
            <a:endParaRPr lang="ru-RU" sz="2400"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1359072" y="1034352"/>
            <a:ext cx="7128792" cy="400110"/>
          </a:xfrm>
          <a:prstGeom prst="rect">
            <a:avLst/>
          </a:prstGeom>
        </p:spPr>
        <p:txBody>
          <a:bodyPr wrap="square">
            <a:spAutoFit/>
          </a:bodyPr>
          <a:lstStyle/>
          <a:p>
            <a:r>
              <a:rPr lang="ru-RU" altLang="ru-RU" sz="2000" b="1" u="sng" dirty="0">
                <a:solidFill>
                  <a:srgbClr val="7030A0"/>
                </a:solidFill>
                <a:latin typeface="Times New Roman" panose="02020603050405020304" pitchFamily="18" charset="0"/>
                <a:cs typeface="Times New Roman" panose="02020603050405020304" pitchFamily="18" charset="0"/>
              </a:rPr>
              <a:t>Схемы установки постоянных дисков уменьшения</a:t>
            </a:r>
          </a:p>
        </p:txBody>
      </p:sp>
      <p:pic>
        <p:nvPicPr>
          <p:cNvPr id="3074" name="Picture 2" descr="http://ok-t.ru/studopediaru/baza8/491997887305.files/image009.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395"/>
          <a:stretch/>
        </p:blipFill>
        <p:spPr bwMode="auto">
          <a:xfrm>
            <a:off x="170334" y="1416139"/>
            <a:ext cx="8803332" cy="2200275"/>
          </a:xfrm>
          <a:prstGeom prst="rect">
            <a:avLst/>
          </a:prstGeom>
          <a:noFill/>
          <a:extLst>
            <a:ext uri="{909E8E84-426E-40DD-AFC4-6F175D3DCCD1}">
              <a14:hiddenFill xmlns:a14="http://schemas.microsoft.com/office/drawing/2010/main">
                <a:solidFill>
                  <a:srgbClr val="FFFFFF"/>
                </a:solidFill>
              </a14:hiddenFill>
            </a:ext>
          </a:extLst>
        </p:spPr>
      </p:pic>
      <p:sp>
        <p:nvSpPr>
          <p:cNvPr id="8" name="Подзаголовок 2"/>
          <p:cNvSpPr txBox="1">
            <a:spLocks/>
          </p:cNvSpPr>
          <p:nvPr/>
        </p:nvSpPr>
        <p:spPr>
          <a:xfrm>
            <a:off x="0" y="9964"/>
            <a:ext cx="9144000" cy="402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1600" b="1" smtClean="0">
                <a:latin typeface="Times New Roman" panose="02020603050405020304" pitchFamily="18" charset="0"/>
                <a:cs typeface="Times New Roman" panose="02020603050405020304" pitchFamily="18" charset="0"/>
              </a:rPr>
              <a:t>Ограждение мест препятствий для движения поездов и мест производства работ на перегонах</a:t>
            </a:r>
            <a:endParaRPr lang="ru-RU" sz="1600" b="1" dirty="0">
              <a:latin typeface="Times New Roman" panose="02020603050405020304" pitchFamily="18" charset="0"/>
              <a:cs typeface="Times New Roman" panose="02020603050405020304" pitchFamily="18" charset="0"/>
            </a:endParaRPr>
          </a:p>
        </p:txBody>
      </p:sp>
      <p:sp>
        <p:nvSpPr>
          <p:cNvPr id="9" name="Прямоугольник 8"/>
          <p:cNvSpPr/>
          <p:nvPr/>
        </p:nvSpPr>
        <p:spPr>
          <a:xfrm>
            <a:off x="8180400" y="6550223"/>
            <a:ext cx="966931" cy="307777"/>
          </a:xfrm>
          <a:prstGeom prst="rect">
            <a:avLst/>
          </a:prstGeom>
          <a:solidFill>
            <a:schemeClr val="bg1"/>
          </a:solidFill>
          <a:ln>
            <a:solidFill>
              <a:schemeClr val="tx1"/>
            </a:solidFill>
          </a:ln>
        </p:spPr>
        <p:txBody>
          <a:bodyPr wrap="none">
            <a:spAutoFit/>
          </a:bodyPr>
          <a:lstStyle/>
          <a:p>
            <a:r>
              <a:rPr lang="ru-RU" sz="1400" b="1" dirty="0" smtClean="0">
                <a:latin typeface="Times New Roman" panose="02020603050405020304" pitchFamily="18" charset="0"/>
                <a:cs typeface="Times New Roman" panose="02020603050405020304" pitchFamily="18" charset="0"/>
              </a:rPr>
              <a:t>ИСИ п.41</a:t>
            </a:r>
            <a:endParaRPr lang="ru-RU" sz="1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338418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9923" y="4507992"/>
            <a:ext cx="9043416" cy="1060704"/>
          </a:xfrm>
        </p:spPr>
        <p:txBody>
          <a:bodyPr>
            <a:noAutofit/>
          </a:bodyPr>
          <a:lstStyle/>
          <a:p>
            <a:pPr marL="0" indent="0" algn="just">
              <a:buNone/>
            </a:pPr>
            <a:r>
              <a:rPr lang="ru-RU" sz="2000" b="1" dirty="0" smtClean="0">
                <a:latin typeface="Times New Roman" panose="02020603050405020304" pitchFamily="18" charset="0"/>
                <a:cs typeface="Times New Roman" panose="02020603050405020304" pitchFamily="18" charset="0"/>
              </a:rPr>
              <a:t>    Схема </a:t>
            </a:r>
            <a:r>
              <a:rPr lang="ru-RU" sz="2000" b="1" dirty="0">
                <a:latin typeface="Times New Roman" panose="02020603050405020304" pitchFamily="18" charset="0"/>
                <a:cs typeface="Times New Roman" panose="02020603050405020304" pitchFamily="18" charset="0"/>
              </a:rPr>
              <a:t>установки </a:t>
            </a:r>
            <a:r>
              <a:rPr lang="ru-RU" sz="2000" dirty="0">
                <a:latin typeface="Times New Roman" panose="02020603050405020304" pitchFamily="18" charset="0"/>
                <a:cs typeface="Times New Roman" panose="02020603050405020304" pitchFamily="18" charset="0"/>
              </a:rPr>
              <a:t>постоянных дисков уменьшения скорости и сигнальных знаков «Начало опасного места» и «Конец опасного места» </a:t>
            </a:r>
            <a:r>
              <a:rPr lang="ru-RU" sz="2000" b="1" dirty="0">
                <a:solidFill>
                  <a:srgbClr val="002060"/>
                </a:solidFill>
                <a:latin typeface="Times New Roman" panose="02020603050405020304" pitchFamily="18" charset="0"/>
                <a:cs typeface="Times New Roman" panose="02020603050405020304" pitchFamily="18" charset="0"/>
              </a:rPr>
              <a:t>на одном из путей двухпутного участка</a:t>
            </a:r>
            <a:r>
              <a:rPr lang="ru-RU" sz="2000" b="1" dirty="0" smtClean="0">
                <a:solidFill>
                  <a:srgbClr val="002060"/>
                </a:solidFill>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p:txBody>
      </p:sp>
      <p:pic>
        <p:nvPicPr>
          <p:cNvPr id="4098" name="Picture 2" descr="http://ok-t.ru/studopediaru/baza8/491997887305.files/image011.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191" t="10388"/>
          <a:stretch/>
        </p:blipFill>
        <p:spPr bwMode="auto">
          <a:xfrm>
            <a:off x="69783" y="1824192"/>
            <a:ext cx="8943695" cy="2500920"/>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1359072" y="1034352"/>
            <a:ext cx="7128792" cy="400110"/>
          </a:xfrm>
          <a:prstGeom prst="rect">
            <a:avLst/>
          </a:prstGeom>
        </p:spPr>
        <p:txBody>
          <a:bodyPr wrap="square">
            <a:spAutoFit/>
          </a:bodyPr>
          <a:lstStyle/>
          <a:p>
            <a:r>
              <a:rPr lang="ru-RU" altLang="ru-RU" sz="2000" b="1" u="sng" dirty="0">
                <a:solidFill>
                  <a:srgbClr val="7030A0"/>
                </a:solidFill>
                <a:latin typeface="Times New Roman" panose="02020603050405020304" pitchFamily="18" charset="0"/>
                <a:cs typeface="Times New Roman" panose="02020603050405020304" pitchFamily="18" charset="0"/>
              </a:rPr>
              <a:t>Схемы установки постоянных дисков уменьшения</a:t>
            </a:r>
          </a:p>
        </p:txBody>
      </p:sp>
      <p:sp>
        <p:nvSpPr>
          <p:cNvPr id="9" name="Подзаголовок 2"/>
          <p:cNvSpPr txBox="1">
            <a:spLocks/>
          </p:cNvSpPr>
          <p:nvPr/>
        </p:nvSpPr>
        <p:spPr>
          <a:xfrm>
            <a:off x="0" y="9964"/>
            <a:ext cx="9144000" cy="402418"/>
          </a:xfrm>
          <a:prstGeom prst="rect">
            <a:avLst/>
          </a:prstGeom>
          <a:solidFill>
            <a:schemeClr val="accent6">
              <a:lumMod val="20000"/>
              <a:lumOff val="80000"/>
            </a:schemeClr>
          </a:solidFill>
          <a:ln>
            <a:solidFill>
              <a:schemeClr val="accent6">
                <a:lumMod val="50000"/>
              </a:schemeClr>
            </a:solidFill>
          </a:ln>
          <a:effectLst/>
          <a:scene3d>
            <a:camera prst="orthographicFront">
              <a:rot lat="0" lon="0" rev="0"/>
            </a:camera>
            <a:lightRig rig="balanced" dir="t">
              <a:rot lat="0" lon="0" rev="8700000"/>
            </a:lightRig>
          </a:scene3d>
          <a:sp3d>
            <a:bevelT w="190500" h="38100"/>
          </a:sp3d>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ru-RU" sz="1600" b="1" smtClean="0">
                <a:latin typeface="Times New Roman" panose="02020603050405020304" pitchFamily="18" charset="0"/>
                <a:cs typeface="Times New Roman" panose="02020603050405020304" pitchFamily="18" charset="0"/>
              </a:rPr>
              <a:t>Ограждение мест препятствий для движения поездов и мест производства работ на перегонах</a:t>
            </a:r>
            <a:endParaRPr lang="ru-RU" sz="1600" b="1" dirty="0">
              <a:latin typeface="Times New Roman" panose="02020603050405020304" pitchFamily="18" charset="0"/>
              <a:cs typeface="Times New Roman" panose="02020603050405020304" pitchFamily="18" charset="0"/>
            </a:endParaRPr>
          </a:p>
        </p:txBody>
      </p:sp>
      <p:sp>
        <p:nvSpPr>
          <p:cNvPr id="10" name="Прямоугольник 9"/>
          <p:cNvSpPr/>
          <p:nvPr/>
        </p:nvSpPr>
        <p:spPr>
          <a:xfrm>
            <a:off x="8180400" y="6550223"/>
            <a:ext cx="966931" cy="307777"/>
          </a:xfrm>
          <a:prstGeom prst="rect">
            <a:avLst/>
          </a:prstGeom>
          <a:solidFill>
            <a:schemeClr val="bg1"/>
          </a:solidFill>
          <a:ln>
            <a:solidFill>
              <a:schemeClr val="tx1"/>
            </a:solidFill>
          </a:ln>
        </p:spPr>
        <p:txBody>
          <a:bodyPr wrap="none">
            <a:spAutoFit/>
          </a:bodyPr>
          <a:lstStyle/>
          <a:p>
            <a:r>
              <a:rPr lang="ru-RU" sz="1400" b="1" dirty="0" smtClean="0">
                <a:latin typeface="Times New Roman" panose="02020603050405020304" pitchFamily="18" charset="0"/>
                <a:cs typeface="Times New Roman" panose="02020603050405020304" pitchFamily="18" charset="0"/>
              </a:rPr>
              <a:t>ИСИ п.41</a:t>
            </a:r>
            <a:endParaRPr lang="ru-RU" sz="1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454690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3139</TotalTime>
  <Words>3302</Words>
  <Application>Microsoft Office PowerPoint</Application>
  <PresentationFormat>Экран (4:3)</PresentationFormat>
  <Paragraphs>226</Paragraphs>
  <Slides>47</Slides>
  <Notes>3</Notes>
  <HiddenSlides>0</HiddenSlides>
  <MMClips>3</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47</vt:i4>
      </vt:variant>
    </vt:vector>
  </HeadingPairs>
  <TitlesOfParts>
    <vt:vector size="55" baseType="lpstr">
      <vt:lpstr>Arial Unicode MS</vt:lpstr>
      <vt:lpstr>Microsoft YaHei</vt:lpstr>
      <vt:lpstr>Arial</vt:lpstr>
      <vt:lpstr>Calibri</vt:lpstr>
      <vt:lpstr>Calibri Light</vt:lpstr>
      <vt:lpstr>Times New Roman</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1 мин 16 сек</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Опережающее задание по следующей теме:</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Ли Н.Г.</dc:creator>
  <cp:lastModifiedBy>Наталья</cp:lastModifiedBy>
  <cp:revision>437</cp:revision>
  <cp:lastPrinted>2025-06-15T09:19:49Z</cp:lastPrinted>
  <dcterms:created xsi:type="dcterms:W3CDTF">2020-04-22T10:21:16Z</dcterms:created>
  <dcterms:modified xsi:type="dcterms:W3CDTF">2025-08-24T03:44:07Z</dcterms:modified>
</cp:coreProperties>
</file>