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304" r:id="rId2"/>
    <p:sldId id="309" r:id="rId3"/>
    <p:sldId id="313" r:id="rId4"/>
    <p:sldId id="314" r:id="rId5"/>
    <p:sldId id="315" r:id="rId6"/>
    <p:sldId id="316" r:id="rId7"/>
    <p:sldId id="306" r:id="rId8"/>
    <p:sldId id="317" r:id="rId9"/>
    <p:sldId id="318" r:id="rId10"/>
    <p:sldId id="310" r:id="rId11"/>
    <p:sldId id="319" r:id="rId12"/>
    <p:sldId id="311" r:id="rId13"/>
    <p:sldId id="323" r:id="rId14"/>
    <p:sldId id="343" r:id="rId15"/>
    <p:sldId id="322" r:id="rId16"/>
    <p:sldId id="344" r:id="rId17"/>
    <p:sldId id="325" r:id="rId18"/>
    <p:sldId id="326" r:id="rId19"/>
    <p:sldId id="321" r:id="rId20"/>
    <p:sldId id="331" r:id="rId21"/>
    <p:sldId id="332" r:id="rId22"/>
    <p:sldId id="334" r:id="rId23"/>
    <p:sldId id="333" r:id="rId24"/>
    <p:sldId id="324" r:id="rId25"/>
    <p:sldId id="330" r:id="rId26"/>
    <p:sldId id="335" r:id="rId27"/>
    <p:sldId id="329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27" r:id="rId36"/>
    <p:sldId id="320" r:id="rId37"/>
    <p:sldId id="312" r:id="rId38"/>
    <p:sldId id="30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18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39933"/>
            <a:ext cx="9144000" cy="80483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</a:t>
            </a: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6542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9" y="3739896"/>
            <a:ext cx="9144000" cy="25692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препятствия или производства работ, требующее остановки поезда, находится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выходной стрелке двухпутного участка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перегона оно ограждается по правильному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закрытым входным светофором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неправильному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переносным красным сигналом, устанавливаемым в створе с сигнальным знаком «Граница станции»,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переносными красными сигналами, устанавливаемыми на оси каждого из сходящихся железнодорожных путей напротив предельного столбика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Спаренный стрелочный перевод запирается или зашивается по направлению, исключающему выезд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на место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Место производства работ на стрелочном перев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9980"/>
            <a:ext cx="9129341" cy="30099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4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02156"/>
            <a:ext cx="9144000" cy="17945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место препятствия или производства работ находится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входной стрелкой и входным светофором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оно ограждается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перегона закрытым входным светофором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переносным красным сигналом, установленным между остряками входной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26" r="10439"/>
          <a:stretch/>
        </p:blipFill>
        <p:spPr>
          <a:xfrm>
            <a:off x="0" y="1142371"/>
            <a:ext cx="9144000" cy="23389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1004" r="31100"/>
          <a:stretch/>
        </p:blipFill>
        <p:spPr>
          <a:xfrm>
            <a:off x="5669786" y="1093222"/>
            <a:ext cx="3474214" cy="243722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53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Место производства работ на стрелочном переводе. Ограждение места работ. Ограждение места производства работ. Место ограждения путевых работ. Схема ограждения места производства рабо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2" t="48033" r="10815" b="39469"/>
          <a:stretch/>
        </p:blipFill>
        <p:spPr bwMode="auto">
          <a:xfrm>
            <a:off x="0" y="834628"/>
            <a:ext cx="9111769" cy="270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3423878"/>
            <a:ext cx="9111769" cy="238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место препятствия или производства работ 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требующее остановки поезда, находится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выходной стрелкой и сигнальным знаком «Граница станции»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оно ограждается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стороны перегона по правильному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закрытым входным светофором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неправильному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переносным красным сигналом, устанавливаемым в створе с сигнальным знаком «Граница станции»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стороны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переносным красным сигналом, установленным между остряками входной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стрелки.</a:t>
            </a:r>
            <a:endParaRPr lang="ru-RU" sz="20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6040" y="722376"/>
            <a:ext cx="81381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868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93" y="3019584"/>
            <a:ext cx="8239365" cy="27947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93" y="428829"/>
            <a:ext cx="8239366" cy="26524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0" y="568844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Место, требующее уменьшения скорости, расположенное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главном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пути станции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ограждается переносными сигналами уменьшения скорости и сигнальными знаками «Начало опасного места» и «Конец опасного места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08784" y="380212"/>
            <a:ext cx="8820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Главный путь станции однопутного участка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280371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240" y="-3813"/>
            <a:ext cx="517664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Главный путь станции однопутного участка</a:t>
            </a:r>
            <a:endParaRPr lang="ru-RU" b="1" u="sng" dirty="0"/>
          </a:p>
        </p:txBody>
      </p:sp>
      <p:pic>
        <p:nvPicPr>
          <p:cNvPr id="10" name="(1,31мин) Ограждение сигналами уменьшения скорости на станции однопутного перегона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3202" y="396297"/>
            <a:ext cx="7974997" cy="5980703"/>
          </a:xfrm>
        </p:spPr>
      </p:pic>
      <p:sp>
        <p:nvSpPr>
          <p:cNvPr id="11" name="Прямоугольник 10"/>
          <p:cNvSpPr/>
          <p:nvPr/>
        </p:nvSpPr>
        <p:spPr>
          <a:xfrm>
            <a:off x="8377443" y="6139697"/>
            <a:ext cx="766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мин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сек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073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8784" y="380212"/>
            <a:ext cx="8820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Главный путь станции двухпутного участка</a:t>
            </a:r>
            <a:endParaRPr lang="ru-RU" b="1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50" y="811847"/>
            <a:ext cx="7048500" cy="27241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050" y="3567522"/>
            <a:ext cx="7048500" cy="297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669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377443" y="6139697"/>
            <a:ext cx="766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мин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сек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1,26мин) Ограждение сигналами уменьшения скорости-на станции 2х путного перегона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9330" y="449778"/>
            <a:ext cx="7819659" cy="5864211"/>
          </a:xfrm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9668" y="0"/>
            <a:ext cx="512178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Главный путь станции </a:t>
            </a:r>
            <a:r>
              <a:rPr lang="ru-RU" sz="2000" b="1" u="sng" dirty="0" smtClean="0">
                <a:solidFill>
                  <a:srgbClr val="7030A0"/>
                </a:solidFill>
              </a:rPr>
              <a:t>двухпутного </a:t>
            </a:r>
            <a:r>
              <a:rPr lang="ru-RU" sz="2000" b="1" u="sng" dirty="0" smtClean="0">
                <a:solidFill>
                  <a:srgbClr val="7030A0"/>
                </a:solidFill>
              </a:rPr>
              <a:t>участка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911674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206240"/>
            <a:ext cx="9144000" cy="12070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Место, требующее уменьшения скорости, расположенное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стрелочном переводе, расположенном на главном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станции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ограждается переносными сигналами уменьшения скорости и сигнальными знаками «Начало опасного места» и «Конец опасного места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0" b="11371"/>
          <a:stretch/>
        </p:blipFill>
        <p:spPr bwMode="auto">
          <a:xfrm>
            <a:off x="9271" y="686701"/>
            <a:ext cx="9134729" cy="309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705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08" y="4581128"/>
            <a:ext cx="8928992" cy="106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Если место, требующее уменьшения скорости, расположено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 главных станционных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путях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 оно ограждается только переносными сигналами уменьшения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87"/>
          <a:stretch/>
        </p:blipFill>
        <p:spPr>
          <a:xfrm>
            <a:off x="35496" y="1052736"/>
            <a:ext cx="9081208" cy="35127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376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443984"/>
            <a:ext cx="9144000" cy="174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станции места внезапно возникшего препятствия или неисправности,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угрожающей безопасности движения, дорожный мастер (или бригадир пути) немедленно ограждает место сигналами остановки или сигналами уменьшения скорости и сообщает ДНЦ. В Журнале осмотра формы ДУ-46 делается запись о немедленном закрытии движения по месту препятствия или ограничению скорости по неисправности пути или стрелочных переводов.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758"/>
            <a:ext cx="4995799" cy="374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75" y="1158186"/>
            <a:ext cx="3840607" cy="268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505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79333" y="544449"/>
            <a:ext cx="8864083" cy="493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IV.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50-58 Сигналы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 на железнодорожном транспорте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290" y="3279702"/>
            <a:ext cx="90754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железнодорожных станциях: установка стрелок, их запирание или зашивание костылями, установка переносных сигналов на железнодорожном пути, на стрелочном переводе, вблизи стрелочного перевода, на входной стрелке, между входной стрелкой и входным сигналом.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мест, требующих уменьшения скорости на главных и на станционных железнодорожных путях.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на станционных железнодорожных путях.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при вынужденной остановке на перегоне.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1" t="65186" b="6681"/>
          <a:stretch/>
        </p:blipFill>
        <p:spPr bwMode="auto">
          <a:xfrm>
            <a:off x="9144" y="1038224"/>
            <a:ext cx="9134856" cy="224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930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144" y="3517016"/>
            <a:ext cx="913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путей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оборудованных устройствами электрической централизации стрелок и светофоров, в случае остановки поезда в горловине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отсутствия прохода по смежным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выходы с этих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ограждаются сигналами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249" y="1017551"/>
            <a:ext cx="6016752" cy="225669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91680" y="441709"/>
            <a:ext cx="528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вагонов на станционных путях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6" y="1017552"/>
            <a:ext cx="3052532" cy="2256693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179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867" y="4740778"/>
            <a:ext cx="9158579" cy="19116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Вагоны, ремонтируемые на станционных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путях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вагоны с опасными грузами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1 (взрывчатые материалы)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стоящие на отдельных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переносными красными сигналами, устанавливаемыми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на оси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– не менее 15 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сквозных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 обеих сторон, а на тупиковых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 стороны стрелочного перевода).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562"/>
          <a:stretch/>
        </p:blipFill>
        <p:spPr>
          <a:xfrm>
            <a:off x="142213" y="771832"/>
            <a:ext cx="8952755" cy="15141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441709"/>
            <a:ext cx="528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вагонов на станционных путях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1269"/>
          <a:stretch/>
        </p:blipFill>
        <p:spPr>
          <a:xfrm>
            <a:off x="852848" y="2482256"/>
            <a:ext cx="8242120" cy="9735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650" name="Picture 2" descr="https://img-fotki.yandex.ru/get/5821/85840468.33/0_6c765_fc63241e_X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6" t="11092" b="12358"/>
          <a:stretch/>
        </p:blipFill>
        <p:spPr bwMode="auto">
          <a:xfrm>
            <a:off x="142213" y="1672361"/>
            <a:ext cx="1780318" cy="17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4327" t="33643" r="3538" b="34058"/>
          <a:stretch/>
        </p:blipFill>
        <p:spPr>
          <a:xfrm>
            <a:off x="2014109" y="3506961"/>
            <a:ext cx="5208961" cy="13006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39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08" t="1546" r="6685" b="-1546"/>
          <a:stretch/>
        </p:blipFill>
        <p:spPr>
          <a:xfrm>
            <a:off x="-11901" y="892105"/>
            <a:ext cx="9155901" cy="1615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3917" r="9584" b="11214"/>
          <a:stretch/>
        </p:blipFill>
        <p:spPr>
          <a:xfrm>
            <a:off x="3201007" y="2507197"/>
            <a:ext cx="5942993" cy="3354108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0" y="2662486"/>
            <a:ext cx="3090672" cy="37979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нахождении крайнего вагона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путях общего пользования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менее 50 м от предельного столбика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путях необщего пользования – менее 15 м, переносной красный сигнал с этой стороны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на оси пути напротив предельного столбика.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1680" y="441709"/>
            <a:ext cx="528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вагонов на станционных путях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71" r="16283" b="23473"/>
          <a:stretch/>
        </p:blipFill>
        <p:spPr bwMode="auto">
          <a:xfrm>
            <a:off x="5870661" y="918402"/>
            <a:ext cx="3273339" cy="12609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41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441709"/>
            <a:ext cx="528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вагонов на станционных путях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6" y="5076783"/>
            <a:ext cx="9125714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и необщего пользования места проведения погрузочно-разгрузочных работ и промывки вагонов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ограждаются переносными красными сигналами, установленными на расстоянии не менее 10 м от крайнего вагона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(на сквозных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путях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 обеих сторон, а на тупиковых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путях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со стороны стрелочного перевода).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10"/>
          <a:stretch/>
        </p:blipFill>
        <p:spPr bwMode="auto">
          <a:xfrm>
            <a:off x="1536192" y="871146"/>
            <a:ext cx="6455663" cy="388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03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798899"/>
            <a:ext cx="9144000" cy="128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нахождении крайнего вагона на местах проведения погрузочно-разгрузочных работ и промывки вагонов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менее 10 м от предельного столбика,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переносной красный сигнал с этой стороны устанавливается на оси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 предельного столбика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6"/>
          <a:stretch/>
        </p:blipFill>
        <p:spPr bwMode="auto">
          <a:xfrm>
            <a:off x="0" y="594700"/>
            <a:ext cx="2277519" cy="273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70" r="16283" b="28018"/>
          <a:stretch/>
        </p:blipFill>
        <p:spPr bwMode="auto">
          <a:xfrm>
            <a:off x="2368296" y="918402"/>
            <a:ext cx="6775705" cy="23346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96677" y="2669045"/>
            <a:ext cx="1511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cs typeface="Times New Roman" panose="02020603050405020304" pitchFamily="18" charset="0"/>
              </a:rPr>
              <a:t>менее 10 м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11186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133088"/>
            <a:ext cx="9144000" cy="2002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станциях, оборудованных устройствами электрической централизации, пути, на которых производится очистка вагонов, устранение коммерческого брака,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безотцепочный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вагонов, техническое обслуживание и др., оборудуются устройствами ограждения, исключающими въезд подвижного состава на эти пути; при этом может применяться ограждение постоянными сигналами в порядке, установленном ТРА станции.</a:t>
            </a:r>
          </a:p>
        </p:txBody>
      </p:sp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184" y="637673"/>
            <a:ext cx="4171314" cy="312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" y="637673"/>
            <a:ext cx="4690438" cy="312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8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78" y="3196401"/>
            <a:ext cx="9110844" cy="320842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вынужденной остановке на перегоне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должно производиться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проводником последнего пассажирского вагона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указанию машиниста в случаях: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затребования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восстановительного или пожарного поезда, а также вспомогательного локомотива, если помощь оказывается с хвоста поезда;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поезд был отправлен при перерыве действия всех средств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интервального регулирования движения поездов и связи по правильному железнодорожному пути на двухпутный перегон или однопутный перегон с извещением об отправлении за ним другого поезда.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myslide.ru/documents_3/43ffd9626b0fa126e1fed6f7bd4f38c9/img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38552"/>
          <a:stretch/>
        </p:blipFill>
        <p:spPr bwMode="auto">
          <a:xfrm>
            <a:off x="357954" y="412382"/>
            <a:ext cx="7620000" cy="278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01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7" t="32710" r="11125" b="26987"/>
          <a:stretch/>
        </p:blipFill>
        <p:spPr bwMode="auto">
          <a:xfrm>
            <a:off x="3560890" y="5202934"/>
            <a:ext cx="3924827" cy="155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110413"/>
            <a:ext cx="9144000" cy="16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Проводник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последнего пассажирского вагона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ограждающий остановившийся поезд, приводит в действие ручной тормоз, укладывает на расстоянии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800 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хвоста поезда петарды, после чего отходит от места уложенных петард обратно к поезду на расстояние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20 до 25 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показывает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красный сигнал в сторону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перегона.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r="15326"/>
          <a:stretch/>
        </p:blipFill>
        <p:spPr bwMode="auto">
          <a:xfrm>
            <a:off x="484632" y="521221"/>
            <a:ext cx="3392424" cy="348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5" r="16269" b="29307"/>
          <a:stretch/>
        </p:blipFill>
        <p:spPr bwMode="auto">
          <a:xfrm>
            <a:off x="4059935" y="521220"/>
            <a:ext cx="5019157" cy="348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063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6790" y="662004"/>
            <a:ext cx="5337209" cy="34042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вынужденной остановке на перегоне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ограждаются в случаях, когда отправление было произведено в условиях перерыва действия всех средств интервального регулирования движения поездов и связи по 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двухпутный перегон или однопутный перегон с выдачей извещения об отправлении за ним другого поезда. 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63556" b="38963"/>
          <a:stretch/>
        </p:blipFill>
        <p:spPr>
          <a:xfrm>
            <a:off x="246888" y="514955"/>
            <a:ext cx="3559902" cy="3396438"/>
          </a:xfrm>
          <a:prstGeom prst="rect">
            <a:avLst/>
          </a:prstGeom>
        </p:spPr>
      </p:pic>
      <p:sp>
        <p:nvSpPr>
          <p:cNvPr id="7" name="Прямоугольный треугольник 6"/>
          <p:cNvSpPr/>
          <p:nvPr/>
        </p:nvSpPr>
        <p:spPr>
          <a:xfrm rot="16200000">
            <a:off x="1328217" y="1432819"/>
            <a:ext cx="1150355" cy="3806791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" y="3892898"/>
            <a:ext cx="91439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ограждение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помощником машиниста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немедленно после остановки переходит в хвост поезда, проверяет наличие поездного сигнала, наблюдает за перегоном и в случае появления следом идущего поезда принимает меры к его остановке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сообщении о вынужденной остановке поезда должны быть указаны точно причина и условия остановки, сведения о том, может ли продолжать поезд движение и через какое время, и другие сведения.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7115" t="65549" r="89059"/>
          <a:stretch/>
        </p:blipFill>
        <p:spPr>
          <a:xfrm flipH="1">
            <a:off x="1043608" y="2655416"/>
            <a:ext cx="45719" cy="413544"/>
          </a:xfrm>
          <a:prstGeom prst="rect">
            <a:avLst/>
          </a:prstGeom>
        </p:spPr>
      </p:pic>
      <p:sp>
        <p:nvSpPr>
          <p:cNvPr id="11" name="Блок-схема: перфолента 10"/>
          <p:cNvSpPr/>
          <p:nvPr/>
        </p:nvSpPr>
        <p:spPr>
          <a:xfrm>
            <a:off x="866364" y="2646608"/>
            <a:ext cx="177242" cy="288031"/>
          </a:xfrm>
          <a:prstGeom prst="flowChartPunchedTap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305785" y="2407314"/>
            <a:ext cx="176144" cy="164569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454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2111" y="1348804"/>
            <a:ext cx="9081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 вагона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ограждающий хвост остановившегося на перегоне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пассажирского поезда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возвращается к составу только после подхода и остановки восстановительного, или пожарного поезда, вспомогательного локомотива либо при передаче ограждения работнику, уполномоченному владельцем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подошедшему к месту остановки пассажирского поезда.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53890"/>
            <a:ext cx="2703187" cy="400679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87523" y="1244427"/>
            <a:ext cx="83187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l="7143" r="7143" b="14735"/>
          <a:stretch/>
        </p:blipFill>
        <p:spPr>
          <a:xfrm>
            <a:off x="3403646" y="673741"/>
            <a:ext cx="333160" cy="5496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897" y="795213"/>
            <a:ext cx="4082578" cy="44921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5983" y="3731691"/>
            <a:ext cx="89515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машиниста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находящийся у хвоста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поезда, отправленного при перерыве действия всех средств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интервального регулирования движения поездов и связи, возвращается на локомотив только после подхода и остановки следом идущего поезда или по сигналу машиниста, подаваемому свистком локомотива, после снятия ограждения.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t="18176" b="34198"/>
          <a:stretch/>
        </p:blipFill>
        <p:spPr>
          <a:xfrm>
            <a:off x="149820" y="3256790"/>
            <a:ext cx="3499277" cy="416612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 flipV="1">
            <a:off x="95534" y="3642395"/>
            <a:ext cx="8546742" cy="648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6806" y="3115570"/>
            <a:ext cx="335309" cy="54868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7"/>
          <a:srcRect r="31538"/>
          <a:stretch/>
        </p:blipFill>
        <p:spPr>
          <a:xfrm>
            <a:off x="5015311" y="3203969"/>
            <a:ext cx="2683768" cy="46943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796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07154"/>
            <a:ext cx="9144000" cy="1848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ограждении на станционном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препятствия или производства работ сигналами остановки все ведущие к этому месту стрелки устанавливаются в такое положение, чтобы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исключить выезд на место препятствия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запираются, или их остряки (подвижные сердечники крестовин) механически закрепляются костылями (зашиваются). На месте препятствия или производства работ на оси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переносной красный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2423"/>
            <a:ext cx="9144000" cy="25567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032" y="689657"/>
            <a:ext cx="395536" cy="402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566" t="76412" r="7618"/>
          <a:stretch/>
        </p:blipFill>
        <p:spPr>
          <a:xfrm>
            <a:off x="5401172" y="4956046"/>
            <a:ext cx="3672408" cy="15280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128" r="5110" b="4758"/>
          <a:stretch/>
        </p:blipFill>
        <p:spPr>
          <a:xfrm>
            <a:off x="59031" y="4956047"/>
            <a:ext cx="5271721" cy="1528035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86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32" y="505502"/>
            <a:ext cx="8195404" cy="4679069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314656" y="3954925"/>
            <a:ext cx="927900" cy="166421"/>
            <a:chOff x="7709616" y="5890871"/>
            <a:chExt cx="927900" cy="166421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9616" y="5949280"/>
              <a:ext cx="265120" cy="72008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07571" y="5890871"/>
              <a:ext cx="147510" cy="166421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90006" y="5890871"/>
              <a:ext cx="147510" cy="16642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50535" y="5894813"/>
              <a:ext cx="144016" cy="162479"/>
            </a:xfrm>
            <a:prstGeom prst="rect">
              <a:avLst/>
            </a:prstGeom>
          </p:spPr>
        </p:pic>
      </p:grpSp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122162"/>
            <a:ext cx="914400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вынужденной остановке поезда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двухпутном или многопутном перегоне вследствие схода с рельсов, столкновения, развалившегося груза и случаях, когда требуется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оградить место препятствия для движения поездов, возникшее на смежном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машинист подает сигнал общей тревоги.</a:t>
            </a:r>
            <a:endParaRPr lang="ru-RU" sz="20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385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34015"/>
            <a:ext cx="9144000" cy="12975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остановки пассажирского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производится укладкой петард на расстоянии не менее 1000 м от головы и хвоста поезда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головы поезда помощником машиниста, а с хвоста поезда – проводником последнего пассажирского вагона.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358" t="8420" r="1284" b="43700"/>
          <a:stretch/>
        </p:blipFill>
        <p:spPr>
          <a:xfrm>
            <a:off x="0" y="654084"/>
            <a:ext cx="9144000" cy="32382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4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" y="4226808"/>
            <a:ext cx="9018242" cy="19819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остановке других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производится помощником машиниста укладкой петард на смежном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ожидаемого по этому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на расстоянии не менее 1000 м от места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препятствия.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Если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поезда находится на расстоянии более 1000 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места препятствия, петарды на смежном железнодорожном пути укладываются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https://topuch.ru/uchebnoe-posobie-dlya-podgotovki-lokomotivnih-brigad-po-predme-v2/11553_html_78e04f1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r="2754"/>
          <a:stretch/>
        </p:blipFill>
        <p:spPr bwMode="auto">
          <a:xfrm>
            <a:off x="36576" y="774108"/>
            <a:ext cx="9023711" cy="329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76672" y="3118104"/>
            <a:ext cx="155448" cy="64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736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16724"/>
            <a:ext cx="9018242" cy="18227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машинистом поезда будет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получено сообщение о том, что по смежному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 поезд по неправильному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по радиосвязи или свистком локомотива вызывает помощника машиниста для укладки петард на таком же расстоянии от места препятствия с противоположной стороны, 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для ограждения препятствия – с противоположной стороны.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https://topuch.ru/uchebnoe-posobie-dlya-podgotovki-lokomotivnih-brigad-po-predme-v2/11553_html_78e04f1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0"/>
          <a:stretch/>
        </p:blipFill>
        <p:spPr bwMode="auto">
          <a:xfrm>
            <a:off x="251520" y="656844"/>
            <a:ext cx="8047373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AutoShape 9"/>
          <p:cNvCxnSpPr>
            <a:cxnSpLocks noChangeShapeType="1"/>
          </p:cNvCxnSpPr>
          <p:nvPr/>
        </p:nvCxnSpPr>
        <p:spPr bwMode="auto">
          <a:xfrm flipH="1" flipV="1">
            <a:off x="8062915" y="2418663"/>
            <a:ext cx="1045589" cy="2225"/>
          </a:xfrm>
          <a:prstGeom prst="straightConnector1">
            <a:avLst/>
          </a:prstGeom>
          <a:noFill/>
          <a:ln w="38100">
            <a:solidFill>
              <a:srgbClr val="C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единительная линия 10"/>
          <p:cNvCxnSpPr/>
          <p:nvPr/>
        </p:nvCxnSpPr>
        <p:spPr>
          <a:xfrm>
            <a:off x="5004048" y="1700808"/>
            <a:ext cx="0" cy="16826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41" y="1639125"/>
            <a:ext cx="129692" cy="1233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277" y="1628613"/>
            <a:ext cx="128027" cy="1219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05" y="1844824"/>
            <a:ext cx="128027" cy="121931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7836887" y="1750544"/>
            <a:ext cx="0" cy="1678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24328" y="1966755"/>
            <a:ext cx="19990" cy="1416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236296" y="1762491"/>
            <a:ext cx="28425" cy="1620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004048" y="3180379"/>
            <a:ext cx="223224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244290" y="3180379"/>
            <a:ext cx="5925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0" name="Прямая со стрелкой 35839"/>
          <p:cNvCxnSpPr/>
          <p:nvPr/>
        </p:nvCxnSpPr>
        <p:spPr>
          <a:xfrm flipH="1">
            <a:off x="7836887" y="3180379"/>
            <a:ext cx="46200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3" name="Прямоугольник 35842"/>
          <p:cNvSpPr/>
          <p:nvPr/>
        </p:nvSpPr>
        <p:spPr>
          <a:xfrm>
            <a:off x="7164288" y="287812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20</a:t>
            </a:r>
            <a:endParaRPr lang="ru-RU" b="1" i="1" dirty="0"/>
          </a:p>
        </p:txBody>
      </p:sp>
      <p:pic>
        <p:nvPicPr>
          <p:cNvPr id="35844" name="Рисунок 358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0424" y="2850103"/>
            <a:ext cx="518205" cy="493819"/>
          </a:xfrm>
          <a:prstGeom prst="rect">
            <a:avLst/>
          </a:prstGeom>
        </p:spPr>
      </p:pic>
      <p:sp>
        <p:nvSpPr>
          <p:cNvPr id="35846" name="Прямоугольник 35845"/>
          <p:cNvSpPr/>
          <p:nvPr/>
        </p:nvSpPr>
        <p:spPr>
          <a:xfrm>
            <a:off x="5759789" y="2836676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1000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80686" b="80653"/>
          <a:stretch/>
        </p:blipFill>
        <p:spPr>
          <a:xfrm>
            <a:off x="7307983" y="730006"/>
            <a:ext cx="1490122" cy="449655"/>
          </a:xfrm>
          <a:prstGeom prst="rect">
            <a:avLst/>
          </a:prstGeom>
        </p:spPr>
      </p:pic>
      <p:sp>
        <p:nvSpPr>
          <p:cNvPr id="35861" name="Прямоугольник 35860"/>
          <p:cNvSpPr/>
          <p:nvPr/>
        </p:nvSpPr>
        <p:spPr>
          <a:xfrm>
            <a:off x="5076056" y="1330256"/>
            <a:ext cx="2016224" cy="298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56" name="Рисунок 358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605" y="1172206"/>
            <a:ext cx="518205" cy="493819"/>
          </a:xfrm>
          <a:prstGeom prst="rect">
            <a:avLst/>
          </a:prstGeom>
        </p:spPr>
      </p:pic>
      <p:cxnSp>
        <p:nvCxnSpPr>
          <p:cNvPr id="35850" name="Прямая соединительная линия 35849"/>
          <p:cNvCxnSpPr/>
          <p:nvPr/>
        </p:nvCxnSpPr>
        <p:spPr>
          <a:xfrm>
            <a:off x="7236296" y="1196752"/>
            <a:ext cx="0" cy="42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8" name="Прямая соединительная линия 35847"/>
          <p:cNvCxnSpPr/>
          <p:nvPr/>
        </p:nvCxnSpPr>
        <p:spPr>
          <a:xfrm>
            <a:off x="6884616" y="1340768"/>
            <a:ext cx="0" cy="2983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7" name="Блок-схема: узел 35856"/>
          <p:cNvSpPr/>
          <p:nvPr/>
        </p:nvSpPr>
        <p:spPr>
          <a:xfrm>
            <a:off x="6815380" y="1321296"/>
            <a:ext cx="122595" cy="823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852" name="Прямая со стрелкой 35851"/>
          <p:cNvCxnSpPr/>
          <p:nvPr/>
        </p:nvCxnSpPr>
        <p:spPr>
          <a:xfrm flipV="1">
            <a:off x="6864824" y="1514272"/>
            <a:ext cx="397068" cy="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0" name="Прямоугольник 35859"/>
          <p:cNvSpPr/>
          <p:nvPr/>
        </p:nvSpPr>
        <p:spPr>
          <a:xfrm>
            <a:off x="6035999" y="11967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ТЧМП</a:t>
            </a:r>
            <a:endParaRPr lang="ru-RU" b="1" dirty="0"/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840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150" t="19519" r="3139" b="4055"/>
          <a:stretch/>
        </p:blipFill>
        <p:spPr>
          <a:xfrm>
            <a:off x="798988" y="412382"/>
            <a:ext cx="7510400" cy="43059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463554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где обращаются пассажирские поезда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свыше 120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расстояния укладки петард устанавливаются локальным нормативным актом владельца инфраструктуры.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укладки петард помощник машиниста и проводник вагона отходят от места уложенных петард обратно к поезду на расстояние от 20 до 25 м и показывают красный сигнал в сторону возможного приближения поезда.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579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489704"/>
            <a:ext cx="9144000" cy="2212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вынужденной остановки поезда на перегоне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ограждения хвоста и головы поезда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мест препятствий для движения поездов на смежном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двухпутного или многопутного перегона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распоряжению машиниста ведущего локомотива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привлекаются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локомотивной бригады, проводники пассажирских вагонов, кондукторы, а также работники других служб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переезду, бригадиры пути, электромеханики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32" t="20065" r="639" b="14199"/>
          <a:stretch/>
        </p:blipFill>
        <p:spPr>
          <a:xfrm>
            <a:off x="658368" y="485534"/>
            <a:ext cx="7969992" cy="40041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26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1524" y="412382"/>
            <a:ext cx="29384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</a:t>
            </a:r>
            <a:endParaRPr lang="ru-RU" sz="2000" u="sng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593592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каких случаях производится ограждение пассажирского поезда при вынужденной остановке на перегоне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ограждения пассажирского поезда на перегоне в вышеперечисленных случаях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ограждения других поездов на перегоне в вышеперечисленных случаях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внезапного препятствия на перегоне и отсутствии необходимых переносных сигналов на месте препятствия какой сигнал остановки должен быть немедленно установлен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расстояние должно быть между петардами?</a:t>
            </a:r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2"/>
          <a:stretch/>
        </p:blipFill>
        <p:spPr bwMode="auto">
          <a:xfrm>
            <a:off x="484442" y="812492"/>
            <a:ext cx="4454163" cy="282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3" b="41043"/>
          <a:stretch/>
        </p:blipFill>
        <p:spPr bwMode="auto">
          <a:xfrm>
            <a:off x="5294376" y="827719"/>
            <a:ext cx="2990754" cy="275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793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" y="137161"/>
            <a:ext cx="9144000" cy="2487167"/>
          </a:xfrm>
          <a:ln>
            <a:noFill/>
          </a:ln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IV. п. 50-58 Сигналы ограждения на железнодорожном транспорте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 по теме: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Схема ограждения мест производства работ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практическому занятию 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844802" y="2933669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5911" y="3349056"/>
            <a:ext cx="75807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Ручные сигналы. Сигнальные указатели и знаки на железнодорожном транспорте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056942"/>
            <a:ext cx="9075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ручным сигналам при приеме, пропуске, отправлении поездов, при опробовании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автотормозов. 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в обязанность которых вменяется подача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маршрутные, стрелочные, устройств сбрасывания и путевого заграждения и прочие; показания и место установки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и временные сигнальные знаки, их назначение и места установки.</a:t>
            </a:r>
          </a:p>
        </p:txBody>
      </p:sp>
    </p:spTree>
    <p:extLst>
      <p:ext uri="{BB962C8B-B14F-4D97-AF65-F5344CB8AC3E}">
        <p14:creationId xmlns:p14="http://schemas.microsoft.com/office/powerpoint/2010/main" val="2718803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" y="822746"/>
            <a:ext cx="9034272" cy="597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111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339" t="6746"/>
          <a:stretch/>
        </p:blipFill>
        <p:spPr>
          <a:xfrm>
            <a:off x="37220" y="920180"/>
            <a:ext cx="9070204" cy="170741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6599" y="3474609"/>
            <a:ext cx="914400" cy="451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65286"/>
            <a:ext cx="9107424" cy="19170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остряков стрелок, ведущих к месту препятствия и не изолирующих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сторону места препятствия или производства работ, место препятствия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двух сторон ограждается переносными красными сигналами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устанавливаемыми на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на расстоянии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 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–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15 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места препятствия или производства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5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0251" r="6594"/>
          <a:stretch/>
        </p:blipFill>
        <p:spPr>
          <a:xfrm>
            <a:off x="122803" y="978297"/>
            <a:ext cx="8541062" cy="19403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752" y="3576984"/>
            <a:ext cx="90364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Когда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остряки стрелок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расположены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ближе чем на 50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 чем на 15 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места препятствия или производства работ,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остряками каждой такой стрелки устанавливается переносной красный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066" y="963093"/>
            <a:ext cx="914400" cy="451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100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926"/>
          <a:stretch/>
        </p:blipFill>
        <p:spPr>
          <a:xfrm>
            <a:off x="94252" y="884932"/>
            <a:ext cx="8955496" cy="23610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609521"/>
            <a:ext cx="9036495" cy="109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  </a:t>
            </a:r>
            <a:r>
              <a:rPr lang="ru-RU" dirty="0" smtClean="0"/>
              <a:t>                                                   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287" y="3652563"/>
            <a:ext cx="9125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ограждении переносными красными сигналами места препятствия или производства работ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стрелочном переводе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устанавливаются: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крестовины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напротив предельного столбика на оси каждого из сходящихся железнодорожных путей;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4252" y="943590"/>
            <a:ext cx="549020" cy="567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843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7" y="3758182"/>
            <a:ext cx="9144000" cy="1929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ограждении переносными красными сигналами места препятствия или производства работ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стрелочном переводе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устанавливаются: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противоположной стороны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 расстоянии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50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15 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остряка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1" r="8306"/>
          <a:stretch/>
        </p:blipFill>
        <p:spPr bwMode="auto">
          <a:xfrm>
            <a:off x="38883" y="687958"/>
            <a:ext cx="9066234" cy="296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75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86098"/>
            <a:ext cx="91440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вблизи от стрелочного перевода, подлежащего ограждению, расположен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стрелочный перевод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позволяющий исключить выезд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на стрелочный перевод, где имеется препятствие, то второй стрелочный перевод устанавливается в такое же положение 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запирается или зашивается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этом случае переносной красный сигнал со стороны второй изолирующей стрелки не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ставится.    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6926" y="701399"/>
            <a:ext cx="412626" cy="567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675"/>
          <a:stretch/>
        </p:blipFill>
        <p:spPr>
          <a:xfrm>
            <a:off x="0" y="866420"/>
            <a:ext cx="9144000" cy="25100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01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13"/>
          <a:stretch/>
        </p:blipFill>
        <p:spPr>
          <a:xfrm>
            <a:off x="78858" y="1055742"/>
            <a:ext cx="9065142" cy="19624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27432" y="3460753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место препятствия или производства работ находится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входной стрелке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перегона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ограждается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закрытым входным светофором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переносными красными сигналами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устанавливаемыми на оси каждого из сходящихся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 предельного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столбика.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0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п.50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9964"/>
            <a:ext cx="9144000" cy="4024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мест препятствий для движения поездов и мест производства работ на станциях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99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3270</TotalTime>
  <Words>2397</Words>
  <Application>Microsoft Office PowerPoint</Application>
  <PresentationFormat>Экран (4:3)</PresentationFormat>
  <Paragraphs>153</Paragraphs>
  <Slides>38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428</cp:revision>
  <cp:lastPrinted>2025-06-15T09:19:49Z</cp:lastPrinted>
  <dcterms:created xsi:type="dcterms:W3CDTF">2020-04-22T10:21:16Z</dcterms:created>
  <dcterms:modified xsi:type="dcterms:W3CDTF">2025-08-22T12:51:46Z</dcterms:modified>
</cp:coreProperties>
</file>