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34"/>
  </p:notesMasterIdLst>
  <p:sldIdLst>
    <p:sldId id="256" r:id="rId3"/>
    <p:sldId id="291" r:id="rId4"/>
    <p:sldId id="258" r:id="rId5"/>
    <p:sldId id="259" r:id="rId6"/>
    <p:sldId id="260" r:id="rId7"/>
    <p:sldId id="262" r:id="rId8"/>
    <p:sldId id="263" r:id="rId9"/>
    <p:sldId id="294" r:id="rId10"/>
    <p:sldId id="265" r:id="rId11"/>
    <p:sldId id="266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9" r:id="rId28"/>
    <p:sldId id="290" r:id="rId29"/>
    <p:sldId id="284" r:id="rId30"/>
    <p:sldId id="285" r:id="rId31"/>
    <p:sldId id="286" r:id="rId32"/>
    <p:sldId id="287" r:id="rId33"/>
    <p:sldId id="288" r:id="rId35"/>
    <p:sldId id="293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E5933-C49B-412C-BA69-B21E7726B6BA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2962ED-E150-4C65-AE3A-42122990261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962ED-E150-4C65-AE3A-421229902615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E691-9497-499C-BA8D-B6C7F05F0761}" type="datetime1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95C0D-8074-4944-BDCA-D6E429524AFE}" type="datetime1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47595-94B4-47BE-9694-075155B0EECE}" type="datetime1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C8E32-B0CB-443C-B42B-4CB38D128633}" type="datetime1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D677-6154-41C6-8897-0D98FAEF066D}" type="datetime1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50D2-69B8-48A5-9CC4-FA046707FAD4}" type="datetime1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29B29-E427-454B-9A15-D6768FF8261F}" type="datetime1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49A1-5538-4074-95C1-CB092666F7F4}" type="datetime1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254EE-5425-43AC-93F0-4739DB6D5B73}" type="datetime1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3815-E66D-4C88-B96A-865E4BEEF584}" type="datetime1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403D-A565-4E43-839E-7AA5B8D3A7F6}" type="datetime1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B0E2723-AB19-4F26-86D6-C41EC902443D}" type="datetime1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2636912"/>
            <a:ext cx="8424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Станционные пути</a:t>
            </a:r>
            <a:endParaRPr lang="ru-RU" sz="4400" b="1" cap="all" dirty="0" smtClean="0">
              <a:ln w="9000" cmpd="sng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7060" y="2348880"/>
            <a:ext cx="8280920" cy="1512168"/>
          </a:xfrm>
          <a:prstGeom prst="rect">
            <a:avLst/>
          </a:prstGeom>
          <a:ln>
            <a:noFill/>
          </a:ln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</p:spPr>
        <p:style>
          <a:lnRef idx="0">
            <a:schemeClr val="accent5"/>
          </a:lnRef>
          <a:fillRef idx="1002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станционных путей в плане и профиле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1357298"/>
            <a:ext cx="4572000" cy="1384995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1002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расположения станционной площадки в профиле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1691680" y="3013482"/>
            <a:ext cx="1440160" cy="15121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4572000" y="2941474"/>
            <a:ext cx="0" cy="16561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6156176" y="3013482"/>
            <a:ext cx="1368152" cy="14401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95536" y="4669666"/>
            <a:ext cx="2376264" cy="792088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1002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«на горбе»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419872" y="4669666"/>
            <a:ext cx="2376264" cy="792088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1002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«в яме»</a:t>
            </a:r>
            <a:endParaRPr lang="ru-RU" sz="2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444208" y="4669666"/>
            <a:ext cx="2376264" cy="792088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1002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на уступе</a:t>
            </a:r>
            <a:endParaRPr lang="ru-RU" sz="2800" b="1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14356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станционной площадки на возвышенности «на горбе»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l="2672" t="45328" r="48780" b="33002"/>
          <a:stretch>
            <a:fillRect/>
          </a:stretch>
        </p:blipFill>
        <p:spPr bwMode="auto">
          <a:xfrm>
            <a:off x="1071538" y="1714488"/>
            <a:ext cx="7143800" cy="270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57158" y="4500570"/>
            <a:ext cx="8501122" cy="19389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17970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беспечивает благоприятные условия для замедления поездов на подходе к раздельному пункту, а также для разгона после остановки, безопасность одновременного приема на однопутных линиях, но при этом ухудшаются условия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трогания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поезда, задержанного перед входным сигналом.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филиал </a:t>
            </a:r>
            <a:r>
              <a:rPr lang="ru-RU" dirty="0" err="1" smtClean="0"/>
              <a:t>СамГУПС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00042"/>
            <a:ext cx="68116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станционной площадки в углублениях профиля «в  яме»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1" cstate="print"/>
          <a:srcRect l="54066" t="44897" b="31412"/>
          <a:stretch>
            <a:fillRect/>
          </a:stretch>
        </p:blipFill>
        <p:spPr bwMode="auto">
          <a:xfrm>
            <a:off x="857224" y="1571612"/>
            <a:ext cx="801697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642910" y="4857760"/>
            <a:ext cx="8215370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17970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худшает условия разгона поездов после остановки и условия одновременного приема поездов на однопутных линиях, но устраняется опасность ухода вагонов с роликовыми подшипниками на перегон.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428604"/>
            <a:ext cx="7500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станционной площадки на уступе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1" cstate="print"/>
          <a:srcRect l="29506" t="66037" r="22328" b="11928"/>
          <a:stretch>
            <a:fillRect/>
          </a:stretch>
        </p:blipFill>
        <p:spPr bwMode="auto">
          <a:xfrm>
            <a:off x="857224" y="1928802"/>
            <a:ext cx="7992888" cy="3121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57158" y="5429264"/>
            <a:ext cx="8572560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17970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анимает среднее положение по своим качествам между двумя предыдущими вариантами.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415333"/>
            <a:ext cx="81195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станционных путей в плане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79512" y="1357298"/>
            <a:ext cx="8964488" cy="489364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18288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Станции, разъезды и обгонные пункты, а также отдельные парки и вытяжные пути в плане следует располагать на прямых участках пути.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8288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трудных условиях допускается их размещать на кривых радиусом не менее: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 м — на скоростных линиях;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1500 м — на магистральных линиях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категорий;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1200 м — на линиях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особогрузонапряженных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категорий.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	В особо трудных топографических условиях допускается уменьшать радиус кривой до: 600 м на линиях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особогрузонапряженных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категории; в горных условиях — до 500 м.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8288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36912"/>
            <a:ext cx="7848872" cy="1512168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1002">
            <a:schemeClr val="lt1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Предельные столбики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525344"/>
          </a:xfrm>
        </p:spPr>
        <p:txBody>
          <a:bodyPr/>
          <a:lstStyle/>
          <a:p>
            <a:pPr algn="ctr">
              <a:buNone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Предельный столбик указывает границу, в пределах которой может находиться подвижной состав, не нарушая безопасности движения по соседнему пути.</a:t>
            </a:r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://www.studfiles.ru/html/2706/429/html_UcTQTu9GND.fZr0/htmlconvd-ZBGTlV_html_m460aea71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339752" y="2132856"/>
            <a:ext cx="4680520" cy="4510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8520" y="0"/>
            <a:ext cx="925252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Предельные столбики для путей станции устанавливаются после стрелочных переводов посередине междупутья в том месте, где расстояние между осями расходящихся путей равно 4,10 м (от предельного столбика до оси прямого пути 2,05м)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2" name="Picture 4" descr="http://fullref.ru/files/167/e91a99c38346efceb33085c608aa2955.html_files/rId61.jpg"/>
          <p:cNvPicPr>
            <a:picLocks noChangeAspect="1" noChangeArrowheads="1"/>
          </p:cNvPicPr>
          <p:nvPr/>
        </p:nvPicPr>
        <p:blipFill>
          <a:blip r:embed="rId1" cstate="print"/>
          <a:srcRect l="48812"/>
          <a:stretch>
            <a:fillRect/>
          </a:stretch>
        </p:blipFill>
        <p:spPr bwMode="auto">
          <a:xfrm>
            <a:off x="1835696" y="2276872"/>
            <a:ext cx="5328592" cy="4429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7" name="Прямая со стрелкой 6"/>
          <p:cNvCxnSpPr/>
          <p:nvPr/>
        </p:nvCxnSpPr>
        <p:spPr>
          <a:xfrm>
            <a:off x="2411760" y="6021288"/>
            <a:ext cx="201622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4716016" y="6021288"/>
            <a:ext cx="22322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059832" y="5589240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2,05 м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220072" y="5589240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2,05 м</a:t>
            </a:r>
            <a:endParaRPr lang="ru-RU" sz="2400" b="1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412776"/>
            <a:ext cx="77768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от центра стрелочного перевода до предельного столбика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между двумя расходящимися в разные стороны путями составит: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3933056"/>
            <a:ext cx="4896544" cy="923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=4,10/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tg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пути на станциях подразделяются на две группы: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1500" y="2721114"/>
            <a:ext cx="489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танционные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55976" y="2644251"/>
            <a:ext cx="49685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специального назначения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3967690"/>
            <a:ext cx="453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Станционные пути - пути, расположенные в границах раздельных пунктов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12570" y="3967690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специального назначения - предохранительные и улавливающие тупик, подъездные пут к предприятиям, карьерам и складам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643182"/>
            <a:ext cx="7920880" cy="1296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и их установка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93304"/>
            <a:ext cx="8229600" cy="62646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безопасности движения поездов и маневровой работы на станциях устанавливают следующие сигналы: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для ограждения станций со стороны перегонов;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разрешающие или запрещающие поезду отправиться на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разрешающие или запрещающие поезду проследовать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одного района станции в другой;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маневровые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разрешающие или запрещающие производство маневров.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64704"/>
            <a:ext cx="914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Минимальная ширина междупутья, в котором устанавливается сигнал, определяется по формуле: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установки мачтовых светофоров с лестницами требуется расстояние между осями путей не менее 5,20 м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установке мачтовых светофоров без лестниц требуется расстояние между осями путей 5,04 м.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85918" y="2000240"/>
            <a:ext cx="4896544" cy="129614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Е = Ь</a:t>
            </a:r>
            <a:r>
              <a:rPr lang="ru-RU" sz="44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+ 26</a:t>
            </a:r>
            <a:r>
              <a:rPr lang="ru-RU" sz="44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9597" y="692696"/>
            <a:ext cx="828680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 сигналы устанавливаются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если первый стрелочный перевод </a:t>
            </a:r>
            <a:r>
              <a:rPr lang="ru-RU" sz="26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противошерстный</a:t>
            </a:r>
            <a:r>
              <a:rPr lang="ru-RU" sz="2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(направление движения от остряков к крестовине) входные сигналы устанавливаются на расстоянии не менее 50 м при тепловозной тяге и не менее 300 м при электровозной тяге от начала остряков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03915" y="3014350"/>
            <a:ext cx="8584891" cy="3414264"/>
            <a:chOff x="755576" y="2996952"/>
            <a:chExt cx="7617306" cy="2821875"/>
          </a:xfrm>
        </p:grpSpPr>
        <p:pic>
          <p:nvPicPr>
            <p:cNvPr id="38914" name="Picture 2"/>
            <p:cNvPicPr>
              <a:picLocks noChangeAspect="1" noChangeArrowheads="1"/>
            </p:cNvPicPr>
            <p:nvPr/>
          </p:nvPicPr>
          <p:blipFill>
            <a:blip r:embed="rId1" cstate="print"/>
            <a:srcRect b="62303"/>
            <a:stretch>
              <a:fillRect/>
            </a:stretch>
          </p:blipFill>
          <p:spPr bwMode="auto">
            <a:xfrm>
              <a:off x="755576" y="3068960"/>
              <a:ext cx="7617306" cy="2749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827584" y="2996952"/>
              <a:ext cx="504056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00042"/>
            <a:ext cx="842968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первый стрелочный перевод </a:t>
            </a:r>
            <a:r>
              <a:rPr lang="ru-RU" sz="26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пошерстный</a:t>
            </a:r>
            <a:r>
              <a:rPr lang="ru-RU" sz="2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(движение подвижного состава направлено в крестовину), то сигнал устанавливается от предельного столбика на расстоянии не менее 50 м при тепловозной тяге и не менее 300 м при электровозной тяге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0" y="2852936"/>
            <a:ext cx="8858279" cy="3500462"/>
            <a:chOff x="1043608" y="2852936"/>
            <a:chExt cx="7553225" cy="3500462"/>
          </a:xfrm>
        </p:grpSpPr>
        <p:pic>
          <p:nvPicPr>
            <p:cNvPr id="39938" name="Picture 2"/>
            <p:cNvPicPr>
              <a:picLocks noChangeAspect="1" noChangeArrowheads="1"/>
            </p:cNvPicPr>
            <p:nvPr/>
          </p:nvPicPr>
          <p:blipFill rotWithShape="1">
            <a:blip r:embed="rId1" cstate="print"/>
            <a:srcRect l="2356" t="41043" b="14609"/>
            <a:stretch>
              <a:fillRect/>
            </a:stretch>
          </p:blipFill>
          <p:spPr bwMode="auto">
            <a:xfrm>
              <a:off x="1150585" y="3116709"/>
              <a:ext cx="7446248" cy="32366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1043608" y="2852936"/>
              <a:ext cx="504056" cy="5760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0661" y="582252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Выходные сигналы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1" cstate="print"/>
          <a:srcRect r="49138" b="42942"/>
          <a:stretch>
            <a:fillRect/>
          </a:stretch>
        </p:blipFill>
        <p:spPr bwMode="auto">
          <a:xfrm>
            <a:off x="4240137" y="1988840"/>
            <a:ext cx="469617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357158" y="1643050"/>
            <a:ext cx="4211960" cy="48320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231775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Случай 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предельный столбик, ограничивающий длину пути в данном конце станции (парка), располагается в одном междупутье с выходным сигналом с этого пути. Расстояние от центра стрелочного перевода до сигнала определяется таким же образом, как и до предельного столбика, но значение </a:t>
            </a:r>
            <a:r>
              <a:rPr kumimoji="0" lang="ru-RU" sz="22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следует брать равным половине междупутья, допускающего ус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тановку сигналов.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1" cstate="print"/>
          <a:srcRect l="51958" t="4200" r="-1229" b="53803"/>
          <a:stretch>
            <a:fillRect/>
          </a:stretch>
        </p:blipFill>
        <p:spPr bwMode="auto">
          <a:xfrm>
            <a:off x="3635896" y="1916832"/>
            <a:ext cx="5244583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8032" y="2143116"/>
            <a:ext cx="39239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Случай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сигнал, находящийся в разных междупутьях с предельным столбиком для данного пути, устанавливают в створе с изолирующим стыком, т.е. на расстоянии 3,50 м от предельного столбика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1" cstate="print"/>
          <a:srcRect l="39566" t="54411" r="14536" b="8490"/>
          <a:stretch>
            <a:fillRect/>
          </a:stretch>
        </p:blipFill>
        <p:spPr bwMode="auto">
          <a:xfrm>
            <a:off x="3441454" y="2060848"/>
            <a:ext cx="570254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Rectangle 3"/>
          <p:cNvSpPr>
            <a:spLocks noChangeArrowheads="1"/>
          </p:cNvSpPr>
          <p:nvPr/>
        </p:nvSpPr>
        <p:spPr bwMode="auto">
          <a:xfrm flipH="1">
            <a:off x="251520" y="2348880"/>
            <a:ext cx="3456384" cy="313932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17970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Случай 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выходной сигнал, за которым уложен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противошерстный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стрелочный перевод, может быть установлен в створе со стыком рамного рельса, т.е. на расстоянии 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центра стрелочного перевода.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348880"/>
            <a:ext cx="7992888" cy="15841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и полезная длина путей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1785926"/>
            <a:ext cx="6379642" cy="58477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Длина станционных путей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406060" y="2500306"/>
            <a:ext cx="1584176" cy="14401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5286380" y="2500306"/>
            <a:ext cx="1368152" cy="14401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357290" y="4068553"/>
            <a:ext cx="1944216" cy="58477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52120" y="4071942"/>
            <a:ext cx="2376264" cy="58477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Полезная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98148" y="5157192"/>
            <a:ext cx="3239557" cy="58477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Строительная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709852" y="3146748"/>
            <a:ext cx="0" cy="18503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34"/>
          <a:stretch>
            <a:fillRect/>
          </a:stretch>
        </p:blipFill>
        <p:spPr bwMode="auto">
          <a:xfrm>
            <a:off x="-1" y="751904"/>
            <a:ext cx="9143999" cy="4009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395536" y="4792801"/>
            <a:ext cx="108012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95536" y="5080833"/>
            <a:ext cx="108012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95536" y="5368865"/>
            <a:ext cx="108012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95536" y="5656897"/>
            <a:ext cx="108012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95536" y="5944929"/>
            <a:ext cx="108012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95536" y="6232961"/>
            <a:ext cx="1080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403648" y="4576777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Главный путь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403648" y="4864809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Приемо-отправочные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403648" y="5152841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Выставочный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403648" y="5440873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Вытяжной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403648" y="5728905"/>
            <a:ext cx="331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Предохранительный тупик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429298" y="5994707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Погрузочно-выгрузочный</a:t>
            </a:r>
            <a:endParaRPr lang="ru-RU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395536" y="6520993"/>
            <a:ext cx="108012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475656" y="633138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Подъездной путь</a:t>
            </a:r>
            <a:endParaRPr lang="ru-RU" dirty="0"/>
          </a:p>
        </p:txBody>
      </p:sp>
      <p:sp>
        <p:nvSpPr>
          <p:cNvPr id="21" name="Номер слайда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571480"/>
            <a:ext cx="8032976" cy="209288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17970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Полная длина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сквозного пути измеряется между остряками ведущих на него стрелочных переводов. Полная длина тупиковых путей измеряется между остряками стрелочных переводов, ведущих на этот путь, и упором. 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214414" y="3000372"/>
            <a:ext cx="6624736" cy="3106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 rotWithShape="1">
          <a:blip r:embed="rId1" cstate="print"/>
          <a:srcRect b="12549"/>
          <a:stretch>
            <a:fillRect/>
          </a:stretch>
        </p:blipFill>
        <p:spPr bwMode="auto">
          <a:xfrm>
            <a:off x="0" y="2996951"/>
            <a:ext cx="9117458" cy="388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95536" y="548680"/>
            <a:ext cx="824843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Полезная длина путей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часть полной длины, на которой устанавливается подвижной состав, не нарушая безопасности движения по соседним путям. Полезная длина путей может ограничиваться предельными столбиками, выходными или маневровыми сигналами, стрелочными переводами, упорами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132856"/>
            <a:ext cx="810441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Строительная длина путей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часть полной длины за вычетом суммарной длины стрелочных переводов, уложенных на этом пути. Строительная длина путей необходима при определении потребности в рельсах и шпалах для сооружения станций.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Контрольные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1.Приведите классификацию путей на станциях.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2.Для чего служат предохранительные и улавливающие тупики?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3.Что называется полной и полезной длиной станционных путей?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714356"/>
            <a:ext cx="8429684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пути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I)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станциях — это непосредственное продолжение путей перегона. Они, как правило, не откланяются на стрелочных переводах и предназначены в основном для пропуска поездов без остановки.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34"/>
          <a:stretch>
            <a:fillRect/>
          </a:stretch>
        </p:blipFill>
        <p:spPr bwMode="auto">
          <a:xfrm>
            <a:off x="500034" y="2571744"/>
            <a:ext cx="8460432" cy="3709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пути служат для приема, стоянки и отправления поездов.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34"/>
          <a:stretch>
            <a:fillRect/>
          </a:stretch>
        </p:blipFill>
        <p:spPr bwMode="auto">
          <a:xfrm>
            <a:off x="-13254" y="2276872"/>
            <a:ext cx="9143999" cy="4009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642918"/>
            <a:ext cx="858679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Погрузочно-выгрузочные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пути используют для постановки вагонов под погрузку или выгрузку. Рядом с ними располагают склады общего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кратковременного хранения грузов и склады, принадлежащие различным предприятиям.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34"/>
          <a:stretch>
            <a:fillRect/>
          </a:stretch>
        </p:blipFill>
        <p:spPr bwMode="auto">
          <a:xfrm>
            <a:off x="251520" y="2643182"/>
            <a:ext cx="8892480" cy="389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вытяжных путях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сортируют вагоны, по ним переставляют вагоны и составы с одного пути на другой.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34"/>
          <a:stretch>
            <a:fillRect/>
          </a:stretch>
        </p:blipFill>
        <p:spPr bwMode="auto">
          <a:xfrm>
            <a:off x="0" y="2848461"/>
            <a:ext cx="9143999" cy="4009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451" y="1052736"/>
            <a:ext cx="8229600" cy="9906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Предохранительный тупик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служит для предупреждения выхода подвижного состава на маршруты следования поездов, а улавливающие тупики- для остановки перед станцией потерявшего управление поезда или части поезда при движении по затяжному спуску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34"/>
          <a:stretch>
            <a:fillRect/>
          </a:stretch>
        </p:blipFill>
        <p:spPr bwMode="auto">
          <a:xfrm>
            <a:off x="14435" y="2564904"/>
            <a:ext cx="9143999" cy="4009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35824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kern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Границы территории станций, разъездов, обгонных пунктов : на однопутных линиях — входные светофоры</a:t>
            </a:r>
            <a:endParaRPr lang="ru-RU" sz="2400" kern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kern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двухпутных линиях</a:t>
            </a:r>
            <a:r>
              <a:rPr lang="ru-RU" sz="4400" b="1" kern="10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с одной стороны входные светофоры, с другой — специальные сигнальные знаки, устанавливаемые на расстоянии не менее 50 м за последним выходным стрелочным переводом.</a:t>
            </a:r>
            <a:endParaRPr lang="ru-RU" sz="2400" kern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34"/>
          <a:stretch>
            <a:fillRect/>
          </a:stretch>
        </p:blipFill>
        <p:spPr bwMode="auto">
          <a:xfrm>
            <a:off x="1" y="2852936"/>
            <a:ext cx="9143999" cy="3786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филиал СамГУПС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0</TotalTime>
  <Words>6873</Words>
  <Application>WPS Presentation</Application>
  <PresentationFormat>Экран (4:3)</PresentationFormat>
  <Paragraphs>280</Paragraphs>
  <Slides>33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1" baseType="lpstr">
      <vt:lpstr>Arial</vt:lpstr>
      <vt:lpstr>SimSun</vt:lpstr>
      <vt:lpstr>Wingdings</vt:lpstr>
      <vt:lpstr>Times New Roman</vt:lpstr>
      <vt:lpstr>微软雅黑</vt:lpstr>
      <vt:lpstr>Arial Unicode MS</vt:lpstr>
      <vt:lpstr>Calibri</vt:lpstr>
      <vt:lpstr>Тема1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	Предохранительный тупик служит для предупреждения выхода подвижного состава на маршруты следования поездов, а улавливающие тупики- для остановки перед станцией потерявшего управление поезда или части поезда при движении по затяжному спуску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Контрольные вопросы: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Станционные пути</dc:title>
  <dc:creator>admin</dc:creator>
  <cp:lastModifiedBy>oem</cp:lastModifiedBy>
  <cp:revision>71</cp:revision>
  <dcterms:created xsi:type="dcterms:W3CDTF">2025-11-14T05:50:45Z</dcterms:created>
  <dcterms:modified xsi:type="dcterms:W3CDTF">2025-11-14T05:50:45Z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1033-11.1.0.11698</vt:lpwstr>
  </property>
</Properties>
</file>