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99" r:id="rId2"/>
    <p:sldId id="258" r:id="rId3"/>
    <p:sldId id="259" r:id="rId4"/>
    <p:sldId id="262" r:id="rId5"/>
    <p:sldId id="261" r:id="rId6"/>
    <p:sldId id="265" r:id="rId7"/>
    <p:sldId id="264" r:id="rId8"/>
    <p:sldId id="263" r:id="rId9"/>
    <p:sldId id="260" r:id="rId10"/>
    <p:sldId id="291" r:id="rId11"/>
    <p:sldId id="271" r:id="rId12"/>
    <p:sldId id="292" r:id="rId13"/>
    <p:sldId id="270" r:id="rId14"/>
    <p:sldId id="300" r:id="rId15"/>
    <p:sldId id="269" r:id="rId16"/>
    <p:sldId id="268" r:id="rId17"/>
    <p:sldId id="267" r:id="rId18"/>
    <p:sldId id="293" r:id="rId19"/>
    <p:sldId id="266" r:id="rId20"/>
    <p:sldId id="302" r:id="rId21"/>
    <p:sldId id="273" r:id="rId22"/>
    <p:sldId id="274" r:id="rId23"/>
    <p:sldId id="275" r:id="rId24"/>
    <p:sldId id="280" r:id="rId25"/>
    <p:sldId id="279" r:id="rId26"/>
    <p:sldId id="278" r:id="rId27"/>
    <p:sldId id="282" r:id="rId28"/>
    <p:sldId id="303" r:id="rId29"/>
    <p:sldId id="294" r:id="rId30"/>
    <p:sldId id="281" r:id="rId31"/>
    <p:sldId id="277" r:id="rId32"/>
    <p:sldId id="295" r:id="rId33"/>
    <p:sldId id="284" r:id="rId34"/>
    <p:sldId id="304" r:id="rId35"/>
    <p:sldId id="285" r:id="rId36"/>
    <p:sldId id="305" r:id="rId37"/>
    <p:sldId id="306" r:id="rId38"/>
    <p:sldId id="283" r:id="rId39"/>
    <p:sldId id="287" r:id="rId40"/>
    <p:sldId id="296" r:id="rId41"/>
    <p:sldId id="276" r:id="rId42"/>
    <p:sldId id="307" r:id="rId43"/>
    <p:sldId id="289" r:id="rId44"/>
    <p:sldId id="297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3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Релейная централизация промежуточных станций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01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4" y="5346745"/>
            <a:ext cx="9116706" cy="1511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Если </a:t>
            </a:r>
            <a:r>
              <a:rPr lang="ru-RU" sz="2000" b="1" dirty="0"/>
              <a:t>участок приближения перед светофором </a:t>
            </a:r>
            <a:r>
              <a:rPr lang="ru-RU" sz="2000" b="1" dirty="0">
                <a:solidFill>
                  <a:srgbClr val="002060"/>
                </a:solidFill>
              </a:rPr>
              <a:t>свободен от подвижного состава</a:t>
            </a:r>
            <a:r>
              <a:rPr lang="ru-RU" sz="2000" dirty="0"/>
              <a:t>, то </a:t>
            </a:r>
            <a:r>
              <a:rPr lang="ru-RU" sz="2000" b="1" dirty="0"/>
              <a:t>с открытием светофора наступает </a:t>
            </a:r>
            <a:r>
              <a:rPr lang="ru-RU" sz="2000" b="1" dirty="0">
                <a:solidFill>
                  <a:srgbClr val="C00000"/>
                </a:solidFill>
              </a:rPr>
              <a:t>предварительное замыкание маршрута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  <a:r>
              <a:rPr lang="ru-RU" sz="2000" b="1" dirty="0"/>
              <a:t>Если участок приближения </a:t>
            </a:r>
            <a:r>
              <a:rPr lang="ru-RU" sz="2000" b="1" dirty="0">
                <a:solidFill>
                  <a:srgbClr val="002060"/>
                </a:solidFill>
              </a:rPr>
              <a:t>занят подвижным составом</a:t>
            </a:r>
            <a:r>
              <a:rPr lang="ru-RU" sz="2000" dirty="0"/>
              <a:t>, то </a:t>
            </a:r>
            <a:r>
              <a:rPr lang="ru-RU" sz="2000" b="1" dirty="0"/>
              <a:t>с момента открытия светофора наступает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полное замыкание маршрута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86822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3433" t="18889" r="20149" b="14246"/>
          <a:stretch/>
        </p:blipFill>
        <p:spPr>
          <a:xfrm>
            <a:off x="1856096" y="613092"/>
            <a:ext cx="7165073" cy="4776716"/>
          </a:xfrm>
          <a:prstGeom prst="rect">
            <a:avLst/>
          </a:prstGeom>
        </p:spPr>
      </p:pic>
      <p:pic>
        <p:nvPicPr>
          <p:cNvPr id="10" name="(40 сек) Участки приближения на пульт-табло ДСП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9833" b="39626"/>
          <a:stretch/>
        </p:blipFill>
        <p:spPr>
          <a:xfrm>
            <a:off x="103545" y="613092"/>
            <a:ext cx="4277388" cy="276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74358"/>
            <a:ext cx="9144000" cy="21836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Последним </a:t>
            </a:r>
            <a:r>
              <a:rPr lang="ru-RU" sz="2000" b="1" dirty="0">
                <a:solidFill>
                  <a:srgbClr val="002060"/>
                </a:solidFill>
              </a:rPr>
              <a:t>этапом работы релейной централизации является </a:t>
            </a:r>
            <a:r>
              <a:rPr lang="ru-RU" sz="2000" b="1" dirty="0">
                <a:solidFill>
                  <a:srgbClr val="C00000"/>
                </a:solidFill>
              </a:rPr>
              <a:t>размыкание маршрута.</a:t>
            </a:r>
            <a:r>
              <a:rPr lang="ru-RU" sz="2000" b="1" dirty="0"/>
              <a:t> </a:t>
            </a:r>
            <a:r>
              <a:rPr lang="ru-RU" sz="2000" dirty="0"/>
              <a:t>Оно может быть </a:t>
            </a:r>
            <a:r>
              <a:rPr lang="ru-RU" sz="2000" b="1" dirty="0">
                <a:solidFill>
                  <a:srgbClr val="C00000"/>
                </a:solidFill>
              </a:rPr>
              <a:t>автоматическим</a:t>
            </a:r>
            <a:r>
              <a:rPr lang="ru-RU" sz="2000" dirty="0"/>
              <a:t> при прохождении поезда по маршруту после полного освобождения им всех стрелок, входящих в маршрут, </a:t>
            </a:r>
            <a:r>
              <a:rPr lang="ru-RU" sz="2000" b="1" dirty="0">
                <a:solidFill>
                  <a:srgbClr val="002060"/>
                </a:solidFill>
              </a:rPr>
              <a:t>и </a:t>
            </a:r>
            <a:r>
              <a:rPr lang="ru-RU" sz="2000" b="1" dirty="0">
                <a:solidFill>
                  <a:srgbClr val="C00000"/>
                </a:solidFill>
              </a:rPr>
              <a:t>искусственным</a:t>
            </a:r>
            <a:r>
              <a:rPr lang="ru-RU" sz="2000" dirty="0"/>
              <a:t> (при отмене установленного маршрута, находящегося на полном замыкании, или тогда, когда не произошло автоматического размыкания после прохождения поезда из-за неисправности рельсовых цепей, входящих в маршрут).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40" b="6518"/>
          <a:stretch/>
        </p:blipFill>
        <p:spPr>
          <a:xfrm>
            <a:off x="954205" y="641866"/>
            <a:ext cx="7290179" cy="408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8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4" y="4701949"/>
            <a:ext cx="9116706" cy="16513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этом случае </a:t>
            </a:r>
            <a:r>
              <a:rPr lang="ru-RU" sz="2000" b="1" dirty="0"/>
              <a:t>после закрытия светофора и </a:t>
            </a:r>
            <a:r>
              <a:rPr lang="ru-RU" sz="2000" b="1" dirty="0">
                <a:solidFill>
                  <a:srgbClr val="C00000"/>
                </a:solidFill>
              </a:rPr>
              <a:t>при исправных </a:t>
            </a:r>
            <a:r>
              <a:rPr lang="ru-RU" sz="2000" b="1" dirty="0"/>
              <a:t>рельсовых цепях </a:t>
            </a:r>
            <a:r>
              <a:rPr lang="ru-RU" sz="2000" dirty="0"/>
              <a:t>происходит </a:t>
            </a:r>
            <a:r>
              <a:rPr lang="ru-RU" sz="2000" b="1" dirty="0">
                <a:solidFill>
                  <a:srgbClr val="002060"/>
                </a:solidFill>
              </a:rPr>
              <a:t>размыкание маршрута с выдержкой времени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При неисправных </a:t>
            </a:r>
            <a:r>
              <a:rPr lang="ru-RU" sz="2000" b="1" dirty="0"/>
              <a:t>рельсовых цепях после закрытия светофора </a:t>
            </a:r>
            <a:r>
              <a:rPr lang="ru-RU" sz="2000" dirty="0"/>
              <a:t>на пульте управления </a:t>
            </a:r>
            <a:r>
              <a:rPr lang="ru-RU" sz="2000" b="1" u="sng" dirty="0">
                <a:solidFill>
                  <a:srgbClr val="7030A0"/>
                </a:solidFill>
              </a:rPr>
              <a:t>дополнительно</a:t>
            </a:r>
            <a:r>
              <a:rPr lang="ru-RU" sz="2000" dirty="0"/>
              <a:t> нажимается кнопка разделки маршрута, после чего происходит </a:t>
            </a:r>
            <a:r>
              <a:rPr lang="ru-RU" sz="2000" b="1" dirty="0">
                <a:solidFill>
                  <a:srgbClr val="002060"/>
                </a:solidFill>
              </a:rPr>
              <a:t>размыкание этой части маршрута также с выдержкой времени.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547" b="19198"/>
          <a:stretch/>
        </p:blipFill>
        <p:spPr>
          <a:xfrm>
            <a:off x="703372" y="641866"/>
            <a:ext cx="7641718" cy="402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92301"/>
            <a:ext cx="9144000" cy="1699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Если </a:t>
            </a:r>
            <a:r>
              <a:rPr lang="ru-RU" sz="2000" dirty="0"/>
              <a:t>установленный маршрут необходимо переделать, то его отменяют. </a:t>
            </a:r>
            <a:r>
              <a:rPr lang="ru-RU" sz="2000" b="1" dirty="0">
                <a:solidFill>
                  <a:srgbClr val="002060"/>
                </a:solidFill>
              </a:rPr>
              <a:t>Отмена маршрута </a:t>
            </a:r>
            <a:r>
              <a:rPr lang="ru-RU" sz="2000" b="1" dirty="0">
                <a:solidFill>
                  <a:srgbClr val="7030A0"/>
                </a:solidFill>
              </a:rPr>
              <a:t>с предварительным замыканием </a:t>
            </a:r>
            <a:r>
              <a:rPr lang="ru-RU" sz="2000" b="1" dirty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свободном</a:t>
            </a:r>
            <a:r>
              <a:rPr lang="ru-RU" sz="2000" b="1" dirty="0">
                <a:solidFill>
                  <a:srgbClr val="002060"/>
                </a:solidFill>
              </a:rPr>
              <a:t> от поезда участке приближения происходит </a:t>
            </a:r>
            <a:r>
              <a:rPr lang="ru-RU" sz="2000" b="1" dirty="0">
                <a:solidFill>
                  <a:srgbClr val="C00000"/>
                </a:solidFill>
              </a:rPr>
              <a:t>без выдержки времени.</a:t>
            </a:r>
            <a:r>
              <a:rPr lang="ru-RU" sz="2000" dirty="0"/>
              <a:t> В этом случае ДСП вытягиванием сигнальной кнопки закрывает светофор, и маршрут сразу размыкается.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18" t="41765" r="16765" b="8628"/>
          <a:stretch/>
        </p:blipFill>
        <p:spPr>
          <a:xfrm>
            <a:off x="222858" y="641866"/>
            <a:ext cx="8752874" cy="4250435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868439" y="2162569"/>
            <a:ext cx="4346055" cy="31221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514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557348"/>
            <a:ext cx="9117106" cy="23006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Отмена </a:t>
            </a:r>
            <a:r>
              <a:rPr lang="ru-RU" sz="2000" b="1" dirty="0">
                <a:solidFill>
                  <a:srgbClr val="002060"/>
                </a:solidFill>
              </a:rPr>
              <a:t>маршрута </a:t>
            </a:r>
            <a:r>
              <a:rPr lang="ru-RU" sz="2000" b="1" dirty="0">
                <a:solidFill>
                  <a:srgbClr val="7030A0"/>
                </a:solidFill>
              </a:rPr>
              <a:t>с полным замыканием </a:t>
            </a:r>
            <a:r>
              <a:rPr lang="ru-RU" sz="2000" b="1" dirty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занятом</a:t>
            </a:r>
            <a:r>
              <a:rPr lang="ru-RU" sz="2000" b="1" dirty="0">
                <a:solidFill>
                  <a:srgbClr val="002060"/>
                </a:solidFill>
              </a:rPr>
              <a:t> участке приближения производится </a:t>
            </a:r>
            <a:r>
              <a:rPr lang="ru-RU" sz="2000" b="1" dirty="0">
                <a:solidFill>
                  <a:srgbClr val="C00000"/>
                </a:solidFill>
              </a:rPr>
              <a:t>с выдержкой времени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В таком случае ДСП вытягиванием сигнальной кнопки закрывает светофор, после чего </a:t>
            </a:r>
            <a:r>
              <a:rPr lang="ru-RU" sz="2000" b="1" dirty="0"/>
              <a:t>с выдержкой времени </a:t>
            </a:r>
            <a:r>
              <a:rPr lang="ru-RU" sz="2000" b="1" dirty="0">
                <a:solidFill>
                  <a:srgbClr val="C00000"/>
                </a:solidFill>
              </a:rPr>
              <a:t>3...4 мин</a:t>
            </a:r>
            <a:r>
              <a:rPr lang="ru-RU" sz="2000" b="1" dirty="0"/>
              <a:t> маршрут размыкается</a:t>
            </a:r>
            <a:r>
              <a:rPr lang="ru-RU" sz="2000" dirty="0"/>
              <a:t>. </a:t>
            </a:r>
            <a:r>
              <a:rPr lang="ru-RU" sz="2000" u="sng" dirty="0"/>
              <a:t>Выдержка времени вызвана требованиями обеспечения безопасности движения. </a:t>
            </a:r>
            <a:r>
              <a:rPr lang="ru-RU" sz="2000" b="1" dirty="0">
                <a:solidFill>
                  <a:srgbClr val="002060"/>
                </a:solidFill>
              </a:rPr>
              <a:t>Если поезд </a:t>
            </a:r>
            <a:r>
              <a:rPr lang="ru-RU" sz="2000" dirty="0"/>
              <a:t>своевременно не остановится и проследует уже закрытый светофор, то стрелки остаются замкнутыми в маршруте после закрытия светофора в течение 3...4 мин, чем и исключается возможность аварийной ситуации в этом случае.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16674" b="17314"/>
          <a:stretch/>
        </p:blipFill>
        <p:spPr>
          <a:xfrm>
            <a:off x="449883" y="601525"/>
            <a:ext cx="8320001" cy="3915482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1141799" y="2532374"/>
            <a:ext cx="4976613" cy="212895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421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96010"/>
            <a:ext cx="9144000" cy="19619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системе РЦЦ все передвижения </a:t>
            </a:r>
            <a:r>
              <a:rPr lang="ru-RU" sz="2000" b="1" dirty="0"/>
              <a:t>(поездные и маневровые) </a:t>
            </a:r>
            <a:r>
              <a:rPr lang="ru-RU" sz="2000" b="1" dirty="0">
                <a:solidFill>
                  <a:srgbClr val="C00000"/>
                </a:solidFill>
              </a:rPr>
              <a:t>маршрутизированы</a:t>
            </a:r>
            <a:r>
              <a:rPr lang="ru-RU" sz="2000" dirty="0"/>
              <a:t>. Для более экономного расхода релейной аппаратуры в системе РЦЦ электрические схемы строятся по плану станции и являются общими для маршрутов всех категорий и направлений. Для построения таких общих схем </a:t>
            </a:r>
            <a:r>
              <a:rPr lang="ru-RU" sz="2000" b="1" dirty="0">
                <a:solidFill>
                  <a:srgbClr val="002060"/>
                </a:solidFill>
              </a:rPr>
              <a:t>каждой стрелочной или </a:t>
            </a:r>
            <a:r>
              <a:rPr lang="ru-RU" sz="2000" b="1" dirty="0" smtClean="0">
                <a:solidFill>
                  <a:srgbClr val="002060"/>
                </a:solidFill>
              </a:rPr>
              <a:t>бесстрелочной </a:t>
            </a:r>
            <a:r>
              <a:rPr lang="ru-RU" sz="2000" b="1" dirty="0">
                <a:solidFill>
                  <a:srgbClr val="002060"/>
                </a:solidFill>
              </a:rPr>
              <a:t>секции </a:t>
            </a:r>
            <a:r>
              <a:rPr lang="ru-RU" sz="2000" b="1" dirty="0"/>
              <a:t>присваивают </a:t>
            </a:r>
            <a:r>
              <a:rPr lang="ru-RU" sz="2000" dirty="0"/>
              <a:t>с помощью релейной аппаратуры </a:t>
            </a:r>
            <a:r>
              <a:rPr lang="ru-RU" sz="2000" b="1" dirty="0">
                <a:solidFill>
                  <a:srgbClr val="002060"/>
                </a:solidFill>
              </a:rPr>
              <a:t>функции элементарного маршрута</a:t>
            </a:r>
            <a:r>
              <a:rPr lang="ru-RU" sz="2000" dirty="0"/>
              <a:t>, который обладает самостоятельными средствами контроля, замыкания и размыкания.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9352"/>
          <a:stretch/>
        </p:blipFill>
        <p:spPr>
          <a:xfrm>
            <a:off x="627798" y="637439"/>
            <a:ext cx="8106770" cy="425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63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268573"/>
            <a:ext cx="9116704" cy="2589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Из </a:t>
            </a:r>
            <a:r>
              <a:rPr lang="ru-RU" sz="2000" b="1" dirty="0">
                <a:solidFill>
                  <a:srgbClr val="002060"/>
                </a:solidFill>
              </a:rPr>
              <a:t>отдельных элементарных маршрутов </a:t>
            </a:r>
            <a:r>
              <a:rPr lang="ru-RU" sz="2000" b="1" dirty="0"/>
              <a:t>можно составить </a:t>
            </a:r>
            <a:r>
              <a:rPr lang="ru-RU" sz="2000" b="1" dirty="0">
                <a:solidFill>
                  <a:srgbClr val="002060"/>
                </a:solidFill>
              </a:rPr>
              <a:t>маршрут любой сложности и протяженности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7030A0"/>
                </a:solidFill>
              </a:rPr>
              <a:t>Размыкание установленного сложного маршрута</a:t>
            </a:r>
            <a:r>
              <a:rPr lang="ru-RU" sz="2000" dirty="0"/>
              <a:t>, состоящего из нескольких элементарных маршрутов, при движении поезда </a:t>
            </a:r>
            <a:r>
              <a:rPr lang="ru-RU" sz="2000" b="1" dirty="0"/>
              <a:t>производится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7030A0"/>
                </a:solidFill>
              </a:rPr>
              <a:t>посекционно</a:t>
            </a:r>
            <a:r>
              <a:rPr lang="ru-RU" sz="2000" dirty="0"/>
              <a:t>, т.е. после освобождения поездом изолированного стрелочного участка (секции). При таком способе размыкания маршрута разомкнувшиеся стрелки при освобождении поездом элементарного маршрута можно уже использовать в других маршрутах, не дожидаясь полного освобождения всего маршрута. </a:t>
            </a:r>
            <a:r>
              <a:rPr lang="ru-RU" sz="2000" b="1" dirty="0">
                <a:solidFill>
                  <a:srgbClr val="002060"/>
                </a:solidFill>
              </a:rPr>
              <a:t>Это увеличивает пропускную способность горловины станции.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34384"/>
          <a:stretch/>
        </p:blipFill>
        <p:spPr>
          <a:xfrm>
            <a:off x="591917" y="734780"/>
            <a:ext cx="7929349" cy="34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52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1346" y="4896369"/>
            <a:ext cx="9075760" cy="18797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Для </a:t>
            </a:r>
            <a:r>
              <a:rPr lang="ru-RU" sz="2000" b="1" dirty="0">
                <a:solidFill>
                  <a:srgbClr val="C00000"/>
                </a:solidFill>
              </a:rPr>
              <a:t>повышения безопасности движения </a:t>
            </a:r>
            <a:r>
              <a:rPr lang="ru-RU" sz="2000" i="1" dirty="0"/>
              <a:t>при кратковременной потере шунта под составом и отмене установленного маршрута </a:t>
            </a:r>
            <a:r>
              <a:rPr lang="ru-RU" sz="2000" dirty="0"/>
              <a:t>в системе РЦЦ </a:t>
            </a:r>
            <a:r>
              <a:rPr lang="ru-RU" sz="2000" b="1" dirty="0">
                <a:solidFill>
                  <a:srgbClr val="002060"/>
                </a:solidFill>
              </a:rPr>
              <a:t>введена выдержка времени: </a:t>
            </a:r>
            <a:r>
              <a:rPr lang="ru-RU" sz="2000" b="1" dirty="0">
                <a:solidFill>
                  <a:srgbClr val="C00000"/>
                </a:solidFill>
              </a:rPr>
              <a:t>6 </a:t>
            </a:r>
            <a:r>
              <a:rPr lang="ru-RU" sz="2000" b="1" dirty="0" smtClean="0">
                <a:solidFill>
                  <a:srgbClr val="C00000"/>
                </a:solidFill>
              </a:rPr>
              <a:t>сек </a:t>
            </a:r>
            <a:r>
              <a:rPr lang="ru-RU" sz="2000" b="1" dirty="0"/>
              <a:t>для отмены маршрута </a:t>
            </a:r>
            <a:r>
              <a:rPr lang="ru-RU" sz="2000" dirty="0"/>
              <a:t>в случае </a:t>
            </a:r>
            <a:r>
              <a:rPr lang="ru-RU" sz="2000" i="1" u="sng" dirty="0"/>
              <a:t>свободного участка приближения</a:t>
            </a:r>
            <a:r>
              <a:rPr lang="ru-RU" sz="2000" dirty="0"/>
              <a:t>, чем обеспечивается преждевременное размыкание маршрута при кратковременной потере шунта под подвижной единицей, следующей по участку приближения;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746" b="17313"/>
          <a:stretch/>
        </p:blipFill>
        <p:spPr>
          <a:xfrm>
            <a:off x="832513" y="717350"/>
            <a:ext cx="7328848" cy="3954297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6550925" y="2470244"/>
            <a:ext cx="464025" cy="312533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216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21558"/>
            <a:ext cx="9009529" cy="1361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 </a:t>
            </a:r>
            <a:r>
              <a:rPr lang="ru-RU" sz="2000" b="1" dirty="0">
                <a:solidFill>
                  <a:srgbClr val="C00000"/>
                </a:solidFill>
              </a:rPr>
              <a:t>мин </a:t>
            </a:r>
            <a:r>
              <a:rPr lang="ru-RU" sz="2000" b="1" dirty="0"/>
              <a:t>для отмены маневрового маршрута</a:t>
            </a:r>
            <a:r>
              <a:rPr lang="ru-RU" sz="2000" dirty="0"/>
              <a:t>, если занят участок приближения;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3 </a:t>
            </a:r>
            <a:r>
              <a:rPr lang="ru-RU" sz="2000" b="1" dirty="0">
                <a:solidFill>
                  <a:srgbClr val="C00000"/>
                </a:solidFill>
              </a:rPr>
              <a:t>мин </a:t>
            </a:r>
            <a:r>
              <a:rPr lang="ru-RU" sz="2000" b="1" dirty="0"/>
              <a:t>для отмены поездного маршрута </a:t>
            </a:r>
            <a:r>
              <a:rPr lang="ru-RU" sz="2000" dirty="0"/>
              <a:t>при </a:t>
            </a:r>
            <a:r>
              <a:rPr lang="ru-RU" sz="2000" i="1" u="sng" dirty="0"/>
              <a:t>занятом участке приближения </a:t>
            </a:r>
            <a:r>
              <a:rPr lang="ru-RU" sz="2000" dirty="0"/>
              <a:t>и </a:t>
            </a:r>
            <a:r>
              <a:rPr lang="ru-RU" sz="2000" i="1" u="sng" dirty="0"/>
              <a:t>для искусственного размыкания </a:t>
            </a:r>
            <a:r>
              <a:rPr lang="ru-RU" sz="2000" dirty="0"/>
              <a:t>занятых секций поездного и маневрового маршрутов.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94" y="710070"/>
            <a:ext cx="8116603" cy="441148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510789" y="2238079"/>
            <a:ext cx="105410" cy="45719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118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16842"/>
            <a:ext cx="9116704" cy="19411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На </a:t>
            </a:r>
            <a:r>
              <a:rPr lang="ru-RU" sz="2000" b="1" dirty="0"/>
              <a:t>станциях</a:t>
            </a:r>
            <a:r>
              <a:rPr lang="ru-RU" sz="2000" dirty="0"/>
              <a:t>, оборудованных устройствами РЦЦ, </a:t>
            </a:r>
            <a:r>
              <a:rPr lang="ru-RU" sz="2000" b="1" dirty="0"/>
              <a:t>устанавливают</a:t>
            </a:r>
            <a:r>
              <a:rPr lang="ru-RU" sz="2000" dirty="0"/>
              <a:t>, кроме </a:t>
            </a:r>
            <a:r>
              <a:rPr lang="ru-RU" sz="2000" b="1" dirty="0">
                <a:solidFill>
                  <a:srgbClr val="002060"/>
                </a:solidFill>
              </a:rPr>
              <a:t>поездных</a:t>
            </a:r>
            <a:r>
              <a:rPr lang="ru-RU" sz="2000" dirty="0"/>
              <a:t>, </a:t>
            </a:r>
            <a:r>
              <a:rPr lang="ru-RU" sz="2000" b="1" dirty="0"/>
              <a:t>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маневровые светофоры</a:t>
            </a:r>
            <a:r>
              <a:rPr lang="ru-RU" sz="2000" dirty="0"/>
              <a:t>. Маневровые светофоры помогают лучше организовать и ускорить маневровую работу. </a:t>
            </a:r>
            <a:r>
              <a:rPr lang="ru-RU" sz="2000" b="1" dirty="0">
                <a:solidFill>
                  <a:srgbClr val="002060"/>
                </a:solidFill>
              </a:rPr>
              <a:t>Для управления стрелками применяется двухпроводная </a:t>
            </a:r>
            <a:r>
              <a:rPr lang="ru-RU" sz="2000" b="1" dirty="0" smtClean="0">
                <a:solidFill>
                  <a:srgbClr val="002060"/>
                </a:solidFill>
              </a:rPr>
              <a:t>схема.</a:t>
            </a:r>
            <a:r>
              <a:rPr lang="ru-RU" sz="2000" dirty="0" smtClean="0"/>
              <a:t>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Установка </a:t>
            </a:r>
            <a:r>
              <a:rPr lang="ru-RU" sz="2000" b="1" dirty="0">
                <a:solidFill>
                  <a:srgbClr val="7030A0"/>
                </a:solidFill>
              </a:rPr>
              <a:t>маршрута на таких станциях реализуется </a:t>
            </a:r>
            <a:r>
              <a:rPr lang="ru-RU" sz="2000" b="1" u="sng" dirty="0">
                <a:solidFill>
                  <a:srgbClr val="7030A0"/>
                </a:solidFill>
              </a:rPr>
              <a:t>раздельным способом управления стрелками и светофорами</a:t>
            </a:r>
            <a:r>
              <a:rPr lang="ru-RU" sz="2000" b="1" dirty="0">
                <a:solidFill>
                  <a:srgbClr val="7030A0"/>
                </a:solidFill>
              </a:rPr>
              <a:t>. </a:t>
            </a:r>
            <a:endParaRPr lang="ru-RU" sz="2000" b="1" dirty="0" smtClean="0">
              <a:solidFill>
                <a:srgbClr val="7030A0"/>
              </a:solidFill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388" t="9154" r="3433" b="29353"/>
          <a:stretch/>
        </p:blipFill>
        <p:spPr>
          <a:xfrm>
            <a:off x="707923" y="735812"/>
            <a:ext cx="7697337" cy="421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0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2828" y="4177283"/>
            <a:ext cx="8789160" cy="2680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</a:t>
            </a:r>
            <a:r>
              <a:rPr lang="ru-RU" sz="2000" b="1" dirty="0" smtClean="0">
                <a:solidFill>
                  <a:srgbClr val="002060"/>
                </a:solidFill>
              </a:rPr>
              <a:t>лекций, Глава 18,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109-114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Этапы </a:t>
            </a:r>
            <a:r>
              <a:rPr lang="ru-RU" sz="2000" b="1" dirty="0"/>
              <a:t>работы релейной централизации промежуточных станций.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Способы </a:t>
            </a:r>
            <a:r>
              <a:rPr lang="ru-RU" sz="2000" b="1" dirty="0"/>
              <a:t>замыкания и размыкания маршрута.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Особенности </a:t>
            </a:r>
            <a:r>
              <a:rPr lang="ru-RU" sz="2000" b="1" dirty="0"/>
              <a:t>работы и построения релейной централизации.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Типы </a:t>
            </a:r>
            <a:r>
              <a:rPr lang="ru-RU" sz="2000" b="1" dirty="0"/>
              <a:t>и элементы пультов управления.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Порядок </a:t>
            </a:r>
            <a:r>
              <a:rPr lang="ru-RU" sz="2000" b="1" dirty="0"/>
              <a:t>действий ДСП при установке маршрутов приема, отправления поездов и маневрового. Отмена маршрута.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395" y="391192"/>
            <a:ext cx="5681799" cy="378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760" y="4548353"/>
            <a:ext cx="9116704" cy="842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качестве аппарата управления </a:t>
            </a:r>
            <a:r>
              <a:rPr lang="ru-RU" sz="2000" b="1" dirty="0"/>
              <a:t>используется пульт управления в виде пульта-табло </a:t>
            </a:r>
            <a:r>
              <a:rPr lang="ru-RU" sz="2000" b="1" dirty="0">
                <a:solidFill>
                  <a:srgbClr val="C00000"/>
                </a:solidFill>
              </a:rPr>
              <a:t>желобкового типа </a:t>
            </a:r>
            <a:r>
              <a:rPr lang="ru-RU" sz="2000" b="1" dirty="0"/>
              <a:t>или пульта-табло </a:t>
            </a:r>
            <a:r>
              <a:rPr lang="ru-RU" sz="2000" b="1" dirty="0">
                <a:solidFill>
                  <a:srgbClr val="C00000"/>
                </a:solidFill>
              </a:rPr>
              <a:t>блочного типа.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6418" t="11516" r="8060" b="17373"/>
          <a:stretch/>
        </p:blipFill>
        <p:spPr>
          <a:xfrm>
            <a:off x="90355" y="621816"/>
            <a:ext cx="4919835" cy="3076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1940" t="14588" r="9104" b="8434"/>
          <a:stretch/>
        </p:blipFill>
        <p:spPr>
          <a:xfrm>
            <a:off x="4352771" y="621816"/>
            <a:ext cx="4668400" cy="3035784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H="1" flipV="1">
            <a:off x="1932161" y="3698544"/>
            <a:ext cx="5821" cy="127106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5500048" y="3698543"/>
            <a:ext cx="5943" cy="127106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27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23685"/>
            <a:ext cx="9144000" cy="9910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7030A0"/>
                </a:solidFill>
              </a:rPr>
              <a:t>Пульт-табло </a:t>
            </a:r>
            <a:r>
              <a:rPr lang="ru-RU" sz="2000" b="1" dirty="0">
                <a:solidFill>
                  <a:srgbClr val="7030A0"/>
                </a:solidFill>
              </a:rPr>
              <a:t>желобкового типа </a:t>
            </a:r>
            <a:r>
              <a:rPr lang="ru-RU" sz="2000" dirty="0" smtClean="0"/>
              <a:t>в </a:t>
            </a:r>
            <a:r>
              <a:rPr lang="ru-RU" sz="2000" dirty="0"/>
              <a:t>верхней части имеет схему станции, пути которой выполнены в виде отдельных световых ячеек со светофильтрами белого и красного цветов.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94527" y="-774495"/>
            <a:ext cx="4804820" cy="7863987"/>
          </a:xfrm>
          <a:prstGeom prst="rect">
            <a:avLst/>
          </a:prstGeom>
        </p:spPr>
      </p:pic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</p:spTree>
    <p:extLst>
      <p:ext uri="{BB962C8B-B14F-4D97-AF65-F5344CB8AC3E}">
        <p14:creationId xmlns:p14="http://schemas.microsoft.com/office/powerpoint/2010/main" val="1488234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8036"/>
            <a:ext cx="9144000" cy="15999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установке и готовности маршрута </a:t>
            </a:r>
            <a:r>
              <a:rPr lang="ru-RU" sz="2000" b="1" dirty="0"/>
              <a:t>загораются лампочки </a:t>
            </a:r>
            <a:r>
              <a:rPr lang="ru-RU" sz="2000" b="1" dirty="0">
                <a:solidFill>
                  <a:srgbClr val="C00000"/>
                </a:solidFill>
              </a:rPr>
              <a:t>с белыми светофильтрами</a:t>
            </a:r>
            <a:r>
              <a:rPr lang="ru-RU" sz="2000" dirty="0"/>
              <a:t>, образуя белую штриховую полосу по всему маршруту. </a:t>
            </a:r>
            <a:r>
              <a:rPr lang="ru-RU" sz="2000" b="1" dirty="0">
                <a:solidFill>
                  <a:srgbClr val="002060"/>
                </a:solidFill>
              </a:rPr>
              <a:t>Занятость путевой или стрелочной секции </a:t>
            </a:r>
            <a:r>
              <a:rPr lang="ru-RU" sz="2000" b="1" dirty="0"/>
              <a:t>контролируется загоранием лампочек </a:t>
            </a:r>
            <a:r>
              <a:rPr lang="ru-RU" sz="2000" b="1" dirty="0">
                <a:solidFill>
                  <a:srgbClr val="C00000"/>
                </a:solidFill>
              </a:rPr>
              <a:t>с красными светофильтрами</a:t>
            </a:r>
            <a:r>
              <a:rPr lang="ru-RU" sz="2000" dirty="0"/>
              <a:t>, которые образуют красную полосу на табло. Конфигурация светящейся полосы зависит от положения стрелок и точно отражает направление маршрута.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7548" r="34314" b="27743"/>
          <a:stretch/>
        </p:blipFill>
        <p:spPr>
          <a:xfrm>
            <a:off x="2940952" y="765859"/>
            <a:ext cx="5943742" cy="43945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49" y="3104388"/>
            <a:ext cx="3910526" cy="205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50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15051"/>
            <a:ext cx="9144000" cy="24429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В </a:t>
            </a:r>
            <a:r>
              <a:rPr lang="ru-RU" sz="2000" b="1" dirty="0">
                <a:solidFill>
                  <a:srgbClr val="002060"/>
                </a:solidFill>
              </a:rPr>
              <a:t>случае отмены </a:t>
            </a:r>
            <a:r>
              <a:rPr lang="ru-RU" sz="2000" dirty="0"/>
              <a:t>установленного маршрута с выдержкой времени 1...3 мин в пределах стрелочных и путевых секций </a:t>
            </a:r>
            <a:r>
              <a:rPr lang="ru-RU" sz="2000" b="1" dirty="0">
                <a:solidFill>
                  <a:srgbClr val="C00000"/>
                </a:solidFill>
              </a:rPr>
              <a:t>белая полоса горит мигающим светом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в случае искусственного размыкания </a:t>
            </a:r>
            <a:r>
              <a:rPr lang="ru-RU" sz="2000" dirty="0"/>
              <a:t>занятой (или неисправной) путевой секции непрерывно </a:t>
            </a:r>
            <a:r>
              <a:rPr lang="ru-RU" sz="2000" b="1" dirty="0" smtClean="0">
                <a:solidFill>
                  <a:srgbClr val="C00000"/>
                </a:solidFill>
              </a:rPr>
              <a:t>горящая красная </a:t>
            </a:r>
            <a:r>
              <a:rPr lang="ru-RU" sz="2000" b="1" dirty="0">
                <a:solidFill>
                  <a:srgbClr val="C00000"/>
                </a:solidFill>
              </a:rPr>
              <a:t>полоса совмещается с горением белого мигающего света.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Потеря </a:t>
            </a:r>
            <a:r>
              <a:rPr lang="ru-RU" sz="2000" b="1" dirty="0">
                <a:solidFill>
                  <a:srgbClr val="002060"/>
                </a:solidFill>
              </a:rPr>
              <a:t>контроля стрелки</a:t>
            </a:r>
            <a:r>
              <a:rPr lang="ru-RU" sz="2000" dirty="0"/>
              <a:t> в замкнутом маршруте сигнализируется белым светом, а стрелки занятой секции — горением красной полосы </a:t>
            </a:r>
            <a:r>
              <a:rPr lang="ru-RU" sz="2000" b="1" dirty="0">
                <a:solidFill>
                  <a:srgbClr val="C00000"/>
                </a:solidFill>
              </a:rPr>
              <a:t>в направлениях по обоим положениям стрелки.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23037"/>
          <a:stretch/>
        </p:blipFill>
        <p:spPr>
          <a:xfrm>
            <a:off x="1065139" y="826532"/>
            <a:ext cx="6982906" cy="3584699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 rot="17749066">
            <a:off x="6345401" y="2832994"/>
            <a:ext cx="297897" cy="77360"/>
          </a:xfrm>
          <a:prstGeom prst="roundRect">
            <a:avLst/>
          </a:prstGeom>
          <a:solidFill>
            <a:srgbClr val="FF61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885560" y="3022602"/>
            <a:ext cx="608789" cy="32963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 rot="19526102">
            <a:off x="1362779" y="1857749"/>
            <a:ext cx="100829" cy="3019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1665027" y="2415654"/>
            <a:ext cx="6892119" cy="36439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978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0349" y="5503921"/>
            <a:ext cx="9083651" cy="12041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По </a:t>
            </a:r>
            <a:r>
              <a:rPr lang="ru-RU" sz="2000" b="1" dirty="0">
                <a:solidFill>
                  <a:srgbClr val="002060"/>
                </a:solidFill>
              </a:rPr>
              <a:t>концам станции </a:t>
            </a:r>
            <a:r>
              <a:rPr lang="ru-RU" sz="2000" b="1" dirty="0"/>
              <a:t>имеется двухцветная индикация </a:t>
            </a:r>
            <a:r>
              <a:rPr lang="ru-RU" sz="2000" b="1" dirty="0">
                <a:solidFill>
                  <a:srgbClr val="002060"/>
                </a:solidFill>
              </a:rPr>
              <a:t>о состоянии участков </a:t>
            </a:r>
            <a:r>
              <a:rPr lang="ru-RU" sz="2000" b="1" dirty="0">
                <a:solidFill>
                  <a:srgbClr val="C00000"/>
                </a:solidFill>
              </a:rPr>
              <a:t>удаления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1УУ, 2УУ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приближения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1УП, 2УП </a:t>
            </a:r>
            <a:r>
              <a:rPr lang="ru-RU" sz="2000" b="1" dirty="0">
                <a:solidFill>
                  <a:srgbClr val="C00000"/>
                </a:solidFill>
              </a:rPr>
              <a:t>на перегоне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Свободное состояние участка</a:t>
            </a:r>
            <a:r>
              <a:rPr lang="ru-RU" sz="2000" dirty="0"/>
              <a:t> </a:t>
            </a:r>
            <a:r>
              <a:rPr lang="ru-RU" sz="2000" b="1" dirty="0"/>
              <a:t>контролируется загоранием лампочки </a:t>
            </a:r>
            <a:r>
              <a:rPr lang="ru-RU" sz="2000" b="1" dirty="0">
                <a:solidFill>
                  <a:srgbClr val="C00000"/>
                </a:solidFill>
              </a:rPr>
              <a:t>белого</a:t>
            </a:r>
            <a:r>
              <a:rPr lang="ru-RU" sz="2000" b="1" dirty="0"/>
              <a:t> цвета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а занятость </a:t>
            </a:r>
            <a:r>
              <a:rPr lang="ru-RU" sz="2000" dirty="0"/>
              <a:t>— </a:t>
            </a:r>
            <a:r>
              <a:rPr lang="ru-RU" sz="2000" b="1" dirty="0"/>
              <a:t>лампочки </a:t>
            </a:r>
            <a:r>
              <a:rPr lang="ru-RU" sz="2000" b="1" dirty="0">
                <a:solidFill>
                  <a:srgbClr val="C00000"/>
                </a:solidFill>
              </a:rPr>
              <a:t>красного</a:t>
            </a:r>
            <a:r>
              <a:rPr lang="ru-RU" sz="2000" b="1" dirty="0"/>
              <a:t> цвета</a:t>
            </a:r>
            <a:r>
              <a:rPr lang="ru-RU" sz="2000" b="1" dirty="0" smtClean="0"/>
              <a:t>. </a:t>
            </a:r>
            <a:endParaRPr lang="ru-RU" sz="2000" b="1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658"/>
          <a:stretch/>
        </p:blipFill>
        <p:spPr>
          <a:xfrm>
            <a:off x="313899" y="840959"/>
            <a:ext cx="7038724" cy="47097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3899" y="2620370"/>
            <a:ext cx="982639" cy="7018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174" y="826532"/>
            <a:ext cx="4279763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61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37880"/>
            <a:ext cx="9144000" cy="232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/>
              <a:t>С </a:t>
            </a:r>
            <a:r>
              <a:rPr lang="ru-RU" sz="2000" b="1" dirty="0"/>
              <a:t>целью организации движения поездов </a:t>
            </a:r>
            <a:r>
              <a:rPr lang="ru-RU" sz="2000" b="1" dirty="0">
                <a:solidFill>
                  <a:srgbClr val="C00000"/>
                </a:solidFill>
              </a:rPr>
              <a:t>по неправильному пути </a:t>
            </a:r>
            <a:r>
              <a:rPr lang="ru-RU" sz="2000" dirty="0"/>
              <a:t>для каждого пути перегона устанавливаются </a:t>
            </a:r>
            <a:r>
              <a:rPr lang="ru-RU" sz="2000" b="1" dirty="0"/>
              <a:t>три контрольные лампочки</a:t>
            </a:r>
            <a:r>
              <a:rPr lang="ru-RU" sz="2000" dirty="0"/>
              <a:t>: двухцветная лампочка КП, контролирующая состояние перегона (</a:t>
            </a:r>
            <a:r>
              <a:rPr lang="ru-RU" sz="2000" i="1" dirty="0"/>
              <a:t>свободное </a:t>
            </a:r>
            <a:r>
              <a:rPr lang="ru-RU" sz="2000" dirty="0"/>
              <a:t>— </a:t>
            </a:r>
            <a:r>
              <a:rPr lang="ru-RU" sz="2000" i="1" dirty="0"/>
              <a:t>загоранием лампочки белого цвета</a:t>
            </a:r>
            <a:r>
              <a:rPr lang="ru-RU" sz="2000" dirty="0"/>
              <a:t>, а занятое — лампочки красного цвета);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желтая лампочка</a:t>
            </a:r>
            <a:r>
              <a:rPr lang="ru-RU" sz="2000" dirty="0"/>
              <a:t>, </a:t>
            </a:r>
            <a:r>
              <a:rPr lang="ru-RU" sz="2000" b="1" dirty="0"/>
              <a:t>контролирующая установку станции в режиме «Прием»;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зеленая лампочка, </a:t>
            </a:r>
            <a:r>
              <a:rPr lang="ru-RU" sz="2000" b="1" dirty="0"/>
              <a:t>контролирующая установку станции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 режиме «Отправление». </a:t>
            </a:r>
            <a:r>
              <a:rPr lang="ru-RU" sz="2000" dirty="0"/>
              <a:t>Вдоль схемы станции располагаются повторители входных (Ч, ЧД, Н, НД), выходных и маневровых светофоров.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212" t="4577" r="15074" b="55423"/>
          <a:stretch/>
        </p:blipFill>
        <p:spPr>
          <a:xfrm>
            <a:off x="2308591" y="805218"/>
            <a:ext cx="6646460" cy="37121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42291" y="2837473"/>
            <a:ext cx="905924" cy="112678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7015" t="22061" r="6865" b="885"/>
          <a:stretch/>
        </p:blipFill>
        <p:spPr>
          <a:xfrm>
            <a:off x="99864" y="818866"/>
            <a:ext cx="5531957" cy="37121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97540" y="1143000"/>
            <a:ext cx="2388359" cy="225188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52169" y="3711348"/>
            <a:ext cx="2346625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Однопутный перегон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985247" y="3052482"/>
            <a:ext cx="5325035" cy="21784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761565" y="3052482"/>
            <a:ext cx="6817659" cy="271630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124635" y="3711348"/>
            <a:ext cx="5997389" cy="2393617"/>
          </a:xfrm>
          <a:prstGeom prst="straightConnector1">
            <a:avLst/>
          </a:prstGeom>
          <a:ln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99864" y="2380129"/>
            <a:ext cx="2208727" cy="67235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1932764" y="2661313"/>
            <a:ext cx="6924847" cy="376012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596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26591"/>
            <a:ext cx="9143999" cy="22314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Над </a:t>
            </a:r>
            <a:r>
              <a:rPr lang="ru-RU" sz="2000" dirty="0"/>
              <a:t>табло станции посередине имеется </a:t>
            </a:r>
            <a:r>
              <a:rPr lang="ru-RU" sz="2000" b="1" dirty="0">
                <a:solidFill>
                  <a:srgbClr val="002060"/>
                </a:solidFill>
              </a:rPr>
              <a:t>указатель «Установка маршрутов» </a:t>
            </a:r>
            <a:r>
              <a:rPr lang="ru-RU" sz="2000" b="1" dirty="0"/>
              <a:t>в виде</a:t>
            </a:r>
            <a:r>
              <a:rPr lang="ru-RU" sz="2000" dirty="0"/>
              <a:t> </a:t>
            </a:r>
            <a:r>
              <a:rPr lang="ru-RU" sz="2000" b="1" dirty="0"/>
              <a:t>двух световых ячеек со стрелками</a:t>
            </a:r>
            <a:r>
              <a:rPr lang="ru-RU" sz="2000" dirty="0"/>
              <a:t>, </a:t>
            </a:r>
            <a:r>
              <a:rPr lang="ru-RU" sz="2000" b="1" dirty="0"/>
              <a:t>обращенными в разные стороны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для указания направления и категории устанавливаемого маршрута.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 момента нажатия сигнальной кнопки управления светофором,</a:t>
            </a:r>
            <a:r>
              <a:rPr lang="ru-RU" sz="2000" dirty="0"/>
              <a:t> по которому задается маршрут, загорается ячейка в правой или левой стрелке: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зеленым цветом для поездного маршрута</a:t>
            </a:r>
            <a:r>
              <a:rPr lang="ru-RU" sz="2000" dirty="0"/>
              <a:t>, </a:t>
            </a:r>
            <a:r>
              <a:rPr lang="ru-RU" sz="2000" b="1" dirty="0"/>
              <a:t>белым для маневрового</a:t>
            </a:r>
            <a:r>
              <a:rPr lang="ru-RU" sz="2000" dirty="0"/>
              <a:t>. Горение ячейки продолжается до момента открытия светофора и отпуска сигнальной кнопки.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0" y="851879"/>
            <a:ext cx="7388992" cy="37493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16907" y="1241946"/>
            <a:ext cx="1555845" cy="36848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862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063" y="4120265"/>
            <a:ext cx="9103057" cy="15490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перевода и контроля положения стрелок </a:t>
            </a:r>
            <a:r>
              <a:rPr lang="ru-RU" sz="2000" dirty="0"/>
              <a:t>в нижней части пульта расположены кнопки и лампочки зеленого и желтого цветов. </a:t>
            </a:r>
            <a:r>
              <a:rPr lang="ru-RU" sz="2000" b="1" dirty="0">
                <a:solidFill>
                  <a:srgbClr val="C00000"/>
                </a:solidFill>
              </a:rPr>
              <a:t>В случае взреза стрелки</a:t>
            </a:r>
            <a:r>
              <a:rPr lang="ru-RU" sz="2000" dirty="0"/>
              <a:t> </a:t>
            </a:r>
            <a:r>
              <a:rPr lang="ru-RU" sz="2000" b="1" dirty="0"/>
              <a:t>загорается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лампочка «Взрез стрелок»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под которой помещена кнопка выключения звонка взреза.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9368" b="9225"/>
          <a:stretch/>
        </p:blipFill>
        <p:spPr>
          <a:xfrm>
            <a:off x="4846991" y="781340"/>
            <a:ext cx="4210335" cy="3170195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7721113" y="2906973"/>
            <a:ext cx="795090" cy="15694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9602"/>
          <a:stretch/>
        </p:blipFill>
        <p:spPr>
          <a:xfrm>
            <a:off x="27296" y="807938"/>
            <a:ext cx="4783540" cy="31169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0820" t="26198" r="49684" b="13705"/>
          <a:stretch/>
        </p:blipFill>
        <p:spPr>
          <a:xfrm>
            <a:off x="145676" y="1003268"/>
            <a:ext cx="946145" cy="144582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7296" y="3098041"/>
            <a:ext cx="124194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836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5408" y="4612945"/>
            <a:ext cx="9144000" cy="22450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Положение </a:t>
            </a:r>
            <a:r>
              <a:rPr lang="ru-RU" sz="2000" b="1" dirty="0">
                <a:solidFill>
                  <a:srgbClr val="002060"/>
                </a:solidFill>
              </a:rPr>
              <a:t>стрелок на станции </a:t>
            </a:r>
            <a:r>
              <a:rPr lang="ru-RU" sz="2000" b="1" dirty="0"/>
              <a:t>можно проверить </a:t>
            </a:r>
            <a:r>
              <a:rPr lang="ru-RU" sz="2000" dirty="0"/>
              <a:t>не только по лампочкам над кнопками, но и </a:t>
            </a:r>
            <a:r>
              <a:rPr lang="ru-RU" sz="2000" b="1" dirty="0">
                <a:solidFill>
                  <a:srgbClr val="002060"/>
                </a:solidFill>
              </a:rPr>
              <a:t>по табло</a:t>
            </a:r>
            <a:r>
              <a:rPr lang="ru-RU" sz="2000" dirty="0"/>
              <a:t>. Для этого имеется </a:t>
            </a:r>
            <a:r>
              <a:rPr lang="ru-RU" sz="2000" b="1" dirty="0">
                <a:solidFill>
                  <a:srgbClr val="C00000"/>
                </a:solidFill>
              </a:rPr>
              <a:t>кнопка «Контроль стрелок», </a:t>
            </a:r>
            <a:r>
              <a:rPr lang="ru-RU" sz="2000" dirty="0"/>
              <a:t>при нажатии которой на табло белым светом загораются ячейки по направлению положения стрелок.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повреждении изоляции стрелочного участка </a:t>
            </a:r>
            <a:r>
              <a:rPr lang="ru-RU" sz="2000" b="1" dirty="0"/>
              <a:t>стрелка переводится </a:t>
            </a:r>
            <a:r>
              <a:rPr lang="ru-RU" sz="2000" dirty="0"/>
              <a:t>с помощью </a:t>
            </a:r>
            <a:r>
              <a:rPr lang="ru-RU" sz="2000" b="1" dirty="0">
                <a:solidFill>
                  <a:srgbClr val="C00000"/>
                </a:solidFill>
              </a:rPr>
              <a:t>кнопки «Вспомогательный перевод стрелок»,</a:t>
            </a:r>
            <a:r>
              <a:rPr lang="ru-RU" sz="2000" dirty="0"/>
              <a:t> снабженной счетчиком числа нажатий.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40" y="732811"/>
            <a:ext cx="7370703" cy="39200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8955" t="36136" r="40000"/>
          <a:stretch/>
        </p:blipFill>
        <p:spPr>
          <a:xfrm>
            <a:off x="350408" y="692877"/>
            <a:ext cx="2365898" cy="19243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0000" t="35132"/>
          <a:stretch/>
        </p:blipFill>
        <p:spPr>
          <a:xfrm>
            <a:off x="7874640" y="3477943"/>
            <a:ext cx="1100423" cy="11350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18282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3557" y="2333768"/>
            <a:ext cx="2083435" cy="57320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+mn-lt"/>
              </a:rPr>
              <a:t>Пульт-табло ДСП</a:t>
            </a:r>
            <a:endParaRPr lang="ru-RU" sz="2000" b="1" dirty="0">
              <a:latin typeface="+mn-lt"/>
            </a:endParaRPr>
          </a:p>
        </p:txBody>
      </p:sp>
      <p:pic>
        <p:nvPicPr>
          <p:cNvPr id="4" name="(7 мин)индикация при потере контроля положения стрелк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0455" y="573205"/>
            <a:ext cx="5498026" cy="3092569"/>
          </a:xfrm>
        </p:spPr>
      </p:pic>
      <p:pic>
        <p:nvPicPr>
          <p:cNvPr id="5" name="(5 мин) Пульт ДСП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11205" y="2906973"/>
            <a:ext cx="5106505" cy="382987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5311" y="152400"/>
            <a:ext cx="5833114" cy="68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+mn-lt"/>
              </a:rPr>
              <a:t>Индикация при потере контроля положения стрелки</a:t>
            </a:r>
            <a:endParaRPr lang="ru-RU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628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065" y="5144788"/>
            <a:ext cx="9096232" cy="17132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dirty="0"/>
              <a:t>На промежуточных станциях в основном производятся прием и отправление поездов и выполняется небольшая маневровая работа. Для организации маршрутизированных передвижений в централизацию включают все стрелки, входящие в маршруты приема и отправления. Эти стрелки оборудуют электроприводами типа СП, ВСП.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776" t="8974" r="8657" b="23415"/>
          <a:stretch/>
        </p:blipFill>
        <p:spPr>
          <a:xfrm>
            <a:off x="996286" y="641866"/>
            <a:ext cx="7661566" cy="45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28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0349" y="5005552"/>
            <a:ext cx="9083651" cy="1852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управления светофорами </a:t>
            </a:r>
            <a:r>
              <a:rPr lang="ru-RU" sz="2000" dirty="0"/>
              <a:t>каждой </a:t>
            </a:r>
            <a:r>
              <a:rPr lang="ru-RU" sz="2000" dirty="0" smtClean="0"/>
              <a:t>горловины </a:t>
            </a:r>
            <a:r>
              <a:rPr lang="ru-RU" sz="2000" dirty="0"/>
              <a:t>станции имеются </a:t>
            </a:r>
            <a:r>
              <a:rPr lang="ru-RU" sz="2000" b="1" dirty="0">
                <a:solidFill>
                  <a:srgbClr val="002060"/>
                </a:solidFill>
              </a:rPr>
              <a:t>две группы сигнальных кнопок: </a:t>
            </a:r>
            <a:r>
              <a:rPr lang="ru-RU" sz="2000" b="1" dirty="0">
                <a:solidFill>
                  <a:srgbClr val="C00000"/>
                </a:solidFill>
              </a:rPr>
              <a:t>поездные и маневровые</a:t>
            </a:r>
            <a:r>
              <a:rPr lang="ru-RU" sz="2000" dirty="0"/>
              <a:t>. Выходные светофоры, совмещенные с маневровым сигналом, имеют две кнопки: одну в группе поездных, другую в группе маневровых. После нажатия сигнальной кнопки при условии готовности маршрута светофор открывается. </a:t>
            </a:r>
            <a:r>
              <a:rPr lang="ru-RU" sz="2000" b="1" dirty="0">
                <a:solidFill>
                  <a:srgbClr val="C00000"/>
                </a:solidFill>
              </a:rPr>
              <a:t>В сигнальном повторителе на схеме станции загорается зеленый или белый </a:t>
            </a:r>
            <a:r>
              <a:rPr lang="ru-RU" sz="2000" b="1" dirty="0" smtClean="0">
                <a:solidFill>
                  <a:srgbClr val="C00000"/>
                </a:solidFill>
              </a:rPr>
              <a:t>огонь.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7524" b="24029"/>
          <a:stretch/>
        </p:blipFill>
        <p:spPr>
          <a:xfrm>
            <a:off x="354458" y="691165"/>
            <a:ext cx="8404268" cy="43143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01755" y="3739487"/>
            <a:ext cx="2756848" cy="7915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68036" y="3739487"/>
            <a:ext cx="2920621" cy="102358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9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652" y="5090615"/>
            <a:ext cx="9084348" cy="17236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входных и выходных светофоров </a:t>
            </a:r>
            <a:r>
              <a:rPr lang="ru-RU" sz="2000" dirty="0"/>
              <a:t>главных приемо-отправочных путей </a:t>
            </a:r>
            <a:r>
              <a:rPr lang="ru-RU" sz="2000" b="1" dirty="0"/>
              <a:t>предусмотрены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кнопки со счетчиком для включения на них пригласительного огня.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Для </a:t>
            </a:r>
            <a:r>
              <a:rPr lang="ru-RU" sz="2000" b="1" dirty="0">
                <a:solidFill>
                  <a:srgbClr val="002060"/>
                </a:solidFill>
              </a:rPr>
              <a:t>смены направления движения по неправильному пути </a:t>
            </a:r>
            <a:r>
              <a:rPr lang="ru-RU" sz="2000" dirty="0"/>
              <a:t>в каждой горловине станции </a:t>
            </a:r>
            <a:r>
              <a:rPr lang="ru-RU" sz="2000" b="1" dirty="0"/>
              <a:t>установлена </a:t>
            </a:r>
            <a:r>
              <a:rPr lang="ru-RU" sz="2000" b="1" dirty="0">
                <a:solidFill>
                  <a:srgbClr val="C00000"/>
                </a:solidFill>
              </a:rPr>
              <a:t>кнопка «Смена направления» с контрольной лампочкой.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816"/>
          <a:stretch/>
        </p:blipFill>
        <p:spPr>
          <a:xfrm>
            <a:off x="245660" y="762572"/>
            <a:ext cx="6345699" cy="43920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585464">
            <a:off x="1435912" y="3317538"/>
            <a:ext cx="1911527" cy="95118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672" t="24279" r="27015" b="23383"/>
          <a:stretch/>
        </p:blipFill>
        <p:spPr>
          <a:xfrm>
            <a:off x="5662724" y="2464899"/>
            <a:ext cx="3298512" cy="2689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179" t="30447" r="597" b="4478"/>
          <a:stretch/>
        </p:blipFill>
        <p:spPr>
          <a:xfrm>
            <a:off x="5606139" y="680055"/>
            <a:ext cx="3355097" cy="17196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890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35773"/>
            <a:ext cx="9144000" cy="1842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отмены установленного маршрута </a:t>
            </a:r>
            <a:r>
              <a:rPr lang="ru-RU" sz="2000" b="1" dirty="0"/>
              <a:t>имеется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кнопка «Отмена маршрута» </a:t>
            </a:r>
            <a:r>
              <a:rPr lang="ru-RU" sz="2000" dirty="0"/>
              <a:t>и контрольная красная лампочка «Отмена».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искусственного размыкания маршрута </a:t>
            </a:r>
            <a:r>
              <a:rPr lang="ru-RU" sz="2000" dirty="0"/>
              <a:t>в </a:t>
            </a:r>
            <a:r>
              <a:rPr lang="ru-RU" sz="2000" dirty="0" smtClean="0"/>
              <a:t>верхней части </a:t>
            </a:r>
            <a:r>
              <a:rPr lang="ru-RU" sz="2000" dirty="0"/>
              <a:t>пульта-табло расположены кнопки секций маршрута и имеется </a:t>
            </a:r>
            <a:r>
              <a:rPr lang="ru-RU" sz="2000" b="1" dirty="0">
                <a:solidFill>
                  <a:srgbClr val="C00000"/>
                </a:solidFill>
              </a:rPr>
              <a:t>кнопка «Искусственное размыкание»</a:t>
            </a:r>
            <a:r>
              <a:rPr lang="ru-RU" sz="2000" dirty="0"/>
              <a:t> для включения комплекта выдержки времени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35" t="7261" r="2686" b="27218"/>
          <a:stretch/>
        </p:blipFill>
        <p:spPr>
          <a:xfrm>
            <a:off x="95536" y="682389"/>
            <a:ext cx="8941686" cy="36985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93827" y="736981"/>
            <a:ext cx="2320119" cy="121465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2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83410"/>
            <a:ext cx="9083651" cy="12888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С </a:t>
            </a:r>
            <a:r>
              <a:rPr lang="ru-RU" sz="2000" b="1" dirty="0">
                <a:solidFill>
                  <a:srgbClr val="002060"/>
                </a:solidFill>
              </a:rPr>
              <a:t>целью отмены маршрута </a:t>
            </a:r>
            <a:r>
              <a:rPr lang="ru-RU" sz="2000" dirty="0"/>
              <a:t>ДСП нажимает кнопку «Отмена маршрута» и затем повторно нажимает сигнальную кнопку и светофор закрывается. С момента нажатия кнопки «Отмена маршрута» загорается мигающим светом красная лампочка «Отмена».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012442" y="1405719"/>
            <a:ext cx="129653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014" t="8014" r="18237" b="19436"/>
          <a:stretch/>
        </p:blipFill>
        <p:spPr>
          <a:xfrm>
            <a:off x="1009934" y="684727"/>
            <a:ext cx="7301552" cy="47986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75964" y="4053386"/>
            <a:ext cx="1132764" cy="136477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6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46763"/>
            <a:ext cx="9144000" cy="17694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>
                <a:solidFill>
                  <a:srgbClr val="002060"/>
                </a:solidFill>
              </a:rPr>
              <a:t>После </a:t>
            </a:r>
            <a:r>
              <a:rPr lang="ru-RU" sz="2000" b="1" dirty="0">
                <a:solidFill>
                  <a:srgbClr val="002060"/>
                </a:solidFill>
              </a:rPr>
              <a:t>закрытия светофора </a:t>
            </a:r>
            <a:r>
              <a:rPr lang="ru-RU" sz="2000" dirty="0"/>
              <a:t>включается соответствующая выдержка времени для отмены маршрута, что </a:t>
            </a:r>
            <a:r>
              <a:rPr lang="ru-RU" sz="2000" b="1" dirty="0"/>
              <a:t>контролируется загоранием красной лампочки </a:t>
            </a:r>
            <a:r>
              <a:rPr lang="ru-RU" sz="2000" b="1" dirty="0">
                <a:solidFill>
                  <a:srgbClr val="002060"/>
                </a:solidFill>
              </a:rPr>
              <a:t>«Со свободного пути» </a:t>
            </a:r>
            <a:r>
              <a:rPr lang="ru-RU" sz="2000" b="1" dirty="0"/>
              <a:t>или</a:t>
            </a:r>
            <a:r>
              <a:rPr lang="ru-RU" sz="2000" b="1" dirty="0">
                <a:solidFill>
                  <a:srgbClr val="002060"/>
                </a:solidFill>
              </a:rPr>
              <a:t> «Занято». </a:t>
            </a:r>
            <a:r>
              <a:rPr lang="ru-RU" sz="2000" dirty="0"/>
              <a:t>После окончания выдержки времени и размыкания маршрута лампочки гаснут. Если нужно прервать отмену маршрута, то до истечения времени выдержки на размыкание маршрута ДСП повторно нажимает сигнальную кнопку и открывает светофор.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012442" y="1405719"/>
            <a:ext cx="129653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763" y="702394"/>
            <a:ext cx="6590347" cy="44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35774"/>
            <a:ext cx="9144000" cy="19789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При </a:t>
            </a:r>
            <a:r>
              <a:rPr lang="ru-RU" sz="2000" dirty="0"/>
              <a:t>разделке маршрута с занятыми секциями используется </a:t>
            </a:r>
            <a:r>
              <a:rPr lang="ru-RU" sz="2000" b="1" dirty="0">
                <a:solidFill>
                  <a:srgbClr val="C00000"/>
                </a:solidFill>
              </a:rPr>
              <a:t>искусственное размыкание с выдержкой времени 3...4 мин. </a:t>
            </a:r>
            <a:r>
              <a:rPr lang="ru-RU" sz="2000" b="1" dirty="0"/>
              <a:t>Сначала ДСП нажимает кнопки тех секций маршрута, которые необходимо разомкнуть.</a:t>
            </a:r>
            <a:r>
              <a:rPr lang="ru-RU" sz="2000" dirty="0"/>
              <a:t> Соответствующие кнопки расположены в верхней части пульта. От нажатия этих кнопок мигающим светом загорается красная лампочка «Искусственное размыкание», а затем ДСП нажимает кнопку «Искусственное размыкание».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2" y="710940"/>
            <a:ext cx="7213040" cy="40585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3095" r="14032"/>
          <a:stretch/>
        </p:blipFill>
        <p:spPr>
          <a:xfrm>
            <a:off x="4873759" y="717348"/>
            <a:ext cx="4225778" cy="24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03296"/>
            <a:ext cx="9144000" cy="12885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После </a:t>
            </a:r>
            <a:r>
              <a:rPr lang="ru-RU" sz="2000" dirty="0"/>
              <a:t>этого включается комплект выдержки времени, и красная лампочка над кнопкой загорается ровным светом. По окончании выдержки времени секции маршрута размыкаются, красная лампочка «Искусственное размыкание» гаснет и гаснут ячейки секций на табло. 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b="24310"/>
          <a:stretch/>
        </p:blipFill>
        <p:spPr>
          <a:xfrm>
            <a:off x="259308" y="708547"/>
            <a:ext cx="8679976" cy="43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26376"/>
            <a:ext cx="9144000" cy="1131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На </a:t>
            </a:r>
            <a:r>
              <a:rPr lang="ru-RU" sz="2000" b="1" dirty="0">
                <a:solidFill>
                  <a:srgbClr val="002060"/>
                </a:solidFill>
              </a:rPr>
              <a:t>пульте-табло имеется амперметр А</a:t>
            </a:r>
            <a:r>
              <a:rPr lang="ru-RU" sz="2000" dirty="0"/>
              <a:t>, который контролирует рабочий ток, потребляемый стрелочным электроприводом при </a:t>
            </a:r>
            <a:r>
              <a:rPr lang="ru-RU" sz="2000" dirty="0" smtClean="0"/>
              <a:t>переводе </a:t>
            </a:r>
            <a:r>
              <a:rPr lang="ru-RU" sz="2000" dirty="0"/>
              <a:t>стрелки.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отправления хозяйственных поездов</a:t>
            </a:r>
            <a:r>
              <a:rPr lang="ru-RU" sz="2000" dirty="0"/>
              <a:t> </a:t>
            </a:r>
            <a:r>
              <a:rPr lang="ru-RU" sz="2000" b="1" dirty="0"/>
              <a:t>имеется ключ-жезл.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597" t="14926" r="22687" b="16616"/>
          <a:stretch/>
        </p:blipFill>
        <p:spPr>
          <a:xfrm>
            <a:off x="1801503" y="713686"/>
            <a:ext cx="5554640" cy="50284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50173" y="709684"/>
            <a:ext cx="696036" cy="62779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29051" y="4490113"/>
            <a:ext cx="641445" cy="110546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08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30490"/>
            <a:ext cx="9122463" cy="192751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Порядок </a:t>
            </a:r>
            <a:r>
              <a:rPr lang="ru-RU" sz="2000" b="1" dirty="0">
                <a:solidFill>
                  <a:srgbClr val="002060"/>
                </a:solidFill>
              </a:rPr>
              <a:t>работы при установке маршрутов</a:t>
            </a:r>
            <a:r>
              <a:rPr lang="ru-RU" sz="2000" dirty="0"/>
              <a:t>, </a:t>
            </a:r>
            <a:r>
              <a:rPr lang="ru-RU" sz="2000" b="1" i="1" dirty="0"/>
              <a:t>например</a:t>
            </a:r>
            <a:r>
              <a:rPr lang="ru-RU" sz="2000" b="1" i="1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маршрута приема на путь 4П, следующий. Сначала дежурный по станции переводит стрелки </a:t>
            </a:r>
            <a:r>
              <a:rPr lang="ru-RU" sz="2000" b="1" dirty="0"/>
              <a:t>2/4, 6, 8/10</a:t>
            </a:r>
            <a:r>
              <a:rPr lang="ru-RU" sz="2000" dirty="0"/>
              <a:t> в плюсовое положение нажатием кнопок плюсового положения стрелок, а стрелку 14/16 — в минусовое положение нажатием соответствующей кнопки. </a:t>
            </a:r>
            <a:r>
              <a:rPr lang="ru-RU" sz="2000" b="1" dirty="0"/>
              <a:t>После включения лампочек положения стрелок </a:t>
            </a:r>
            <a:r>
              <a:rPr lang="ru-RU" sz="2000" dirty="0"/>
              <a:t>устанавливаемого маршрута по контрольным лампочкам </a:t>
            </a:r>
            <a:r>
              <a:rPr lang="ru-RU" sz="2000" b="1" dirty="0">
                <a:solidFill>
                  <a:srgbClr val="002060"/>
                </a:solidFill>
              </a:rPr>
              <a:t>ДСП нажимает сигнальную кнопку Ч </a:t>
            </a:r>
            <a:r>
              <a:rPr lang="ru-RU" sz="2000" b="1" dirty="0"/>
              <a:t>в группе поездных сигнальных кнопок.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60" t="14587" r="1611" b="19678"/>
          <a:stretch/>
        </p:blipFill>
        <p:spPr>
          <a:xfrm>
            <a:off x="25535" y="1007230"/>
            <a:ext cx="9062114" cy="3742562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3888191" y="2688608"/>
            <a:ext cx="407533" cy="53766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303675" y="3207224"/>
            <a:ext cx="34759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92072" y="4451874"/>
            <a:ext cx="218364" cy="2429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0532" y="2323994"/>
            <a:ext cx="2523963" cy="432854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-1320532" y="2756848"/>
            <a:ext cx="22539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933450" y="2688608"/>
            <a:ext cx="2969810" cy="272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702257" y="4176215"/>
            <a:ext cx="3725839" cy="5735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8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3053" y="4002207"/>
            <a:ext cx="9083651" cy="28557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С </a:t>
            </a:r>
            <a:r>
              <a:rPr lang="ru-RU" sz="2000" b="1" dirty="0">
                <a:solidFill>
                  <a:srgbClr val="002060"/>
                </a:solidFill>
              </a:rPr>
              <a:t>момента нажатия сигнальной кнопки Ч </a:t>
            </a:r>
            <a:r>
              <a:rPr lang="ru-RU" sz="2000" dirty="0"/>
              <a:t>в правой стрелке «Установка маршрутов» зеленым цветом загораются ячейки, что означает установку четного (слева направо) поездного маршрута. После этого на пульте-табло </a:t>
            </a:r>
            <a:r>
              <a:rPr lang="ru-RU" sz="2000" b="1" dirty="0">
                <a:solidFill>
                  <a:srgbClr val="002060"/>
                </a:solidFill>
              </a:rPr>
              <a:t>загорается белая светящаяся полоса</a:t>
            </a:r>
            <a:r>
              <a:rPr lang="ru-RU" sz="2000" dirty="0"/>
              <a:t>, отражающая конфигурацию установленного маршрута, и </a:t>
            </a:r>
            <a:r>
              <a:rPr lang="ru-RU" sz="2000" b="1" dirty="0"/>
              <a:t>в повторителе входного светофора Ч </a:t>
            </a:r>
            <a:r>
              <a:rPr lang="ru-RU" sz="2000" dirty="0"/>
              <a:t>красная лампочка гаснет и </a:t>
            </a:r>
            <a:r>
              <a:rPr lang="ru-RU" sz="2000" b="1" dirty="0"/>
              <a:t>загорается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B050"/>
                </a:solidFill>
              </a:rPr>
              <a:t>зеленая,</a:t>
            </a:r>
            <a:r>
              <a:rPr lang="ru-RU" sz="2000" dirty="0"/>
              <a:t> что говорит об открытии входного светофора Ч на разрешающее показание. </a:t>
            </a:r>
            <a:r>
              <a:rPr lang="ru-RU" sz="2000" b="1" dirty="0">
                <a:solidFill>
                  <a:srgbClr val="002060"/>
                </a:solidFill>
              </a:rPr>
              <a:t>По мере прохождения поезда по стрелочным секциям </a:t>
            </a:r>
            <a:r>
              <a:rPr lang="ru-RU" sz="2000" b="1" dirty="0"/>
              <a:t>белая полоса на пульте-табло </a:t>
            </a:r>
            <a:r>
              <a:rPr lang="ru-RU" sz="2000" b="1" dirty="0">
                <a:solidFill>
                  <a:srgbClr val="002060"/>
                </a:solidFill>
              </a:rPr>
              <a:t>меняется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на красную</a:t>
            </a:r>
            <a:r>
              <a:rPr lang="ru-RU" sz="2000" dirty="0"/>
              <a:t>, </a:t>
            </a:r>
            <a:r>
              <a:rPr lang="ru-RU" sz="2000" b="1" dirty="0"/>
              <a:t>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после освобождения стрелочной секции </a:t>
            </a:r>
            <a:r>
              <a:rPr lang="ru-RU" sz="2000" b="1" dirty="0">
                <a:solidFill>
                  <a:srgbClr val="C00000"/>
                </a:solidFill>
              </a:rPr>
              <a:t>гаснет</a:t>
            </a:r>
            <a:r>
              <a:rPr lang="ru-RU" sz="2000" dirty="0"/>
              <a:t>, что означает размыкание стрелок, входящих в эту секцию.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0260"/>
          <a:stretch/>
        </p:blipFill>
        <p:spPr>
          <a:xfrm>
            <a:off x="102660" y="672153"/>
            <a:ext cx="5753100" cy="3398293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 flipV="1">
            <a:off x="1078174" y="2169996"/>
            <a:ext cx="846160" cy="324086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33825"/>
          <a:stretch/>
        </p:blipFill>
        <p:spPr>
          <a:xfrm>
            <a:off x="4784109" y="2176343"/>
            <a:ext cx="4291155" cy="189410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941696" y="2108103"/>
            <a:ext cx="3698543" cy="130132"/>
          </a:xfrm>
          <a:prstGeom prst="straightConnector1">
            <a:avLst/>
          </a:prstGeom>
          <a:ln>
            <a:solidFill>
              <a:schemeClr val="bg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2518" b="27041"/>
          <a:stretch/>
        </p:blipFill>
        <p:spPr>
          <a:xfrm>
            <a:off x="5520219" y="518614"/>
            <a:ext cx="3572739" cy="16240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641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3807725"/>
            <a:ext cx="9104672" cy="30502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Для </a:t>
            </a:r>
            <a:r>
              <a:rPr lang="ru-RU" sz="2000" b="1" dirty="0"/>
              <a:t>выполнения </a:t>
            </a:r>
            <a:r>
              <a:rPr lang="ru-RU" sz="2000" b="1" dirty="0">
                <a:solidFill>
                  <a:srgbClr val="C00000"/>
                </a:solidFill>
              </a:rPr>
              <a:t>требования ПТЭ </a:t>
            </a:r>
            <a:r>
              <a:rPr lang="ru-RU" sz="2000" b="1" dirty="0">
                <a:solidFill>
                  <a:srgbClr val="002060"/>
                </a:solidFill>
              </a:rPr>
              <a:t>по взаимному замыканию стрелок и светофоров в ЭЦ </a:t>
            </a:r>
            <a:r>
              <a:rPr lang="ru-RU" sz="2000" b="1" dirty="0">
                <a:solidFill>
                  <a:srgbClr val="C00000"/>
                </a:solidFill>
              </a:rPr>
              <a:t>между стрелками и сигналами </a:t>
            </a:r>
            <a:r>
              <a:rPr lang="ru-RU" sz="2000" dirty="0"/>
              <a:t>при этом осуществляют такую </a:t>
            </a:r>
            <a:r>
              <a:rPr lang="ru-RU" sz="2000" b="1" dirty="0">
                <a:solidFill>
                  <a:srgbClr val="C00000"/>
                </a:solidFill>
              </a:rPr>
              <a:t>зависимость</a:t>
            </a:r>
            <a:r>
              <a:rPr lang="ru-RU" sz="2000" dirty="0"/>
              <a:t>, </a:t>
            </a:r>
            <a:r>
              <a:rPr lang="ru-RU" sz="2000" dirty="0" smtClean="0"/>
              <a:t>чтобы: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неустановленном маршруте </a:t>
            </a:r>
            <a:r>
              <a:rPr lang="ru-RU" sz="2000" dirty="0"/>
              <a:t>стрелки были свободны от замыкания и их можно было переводить, а светофоры должны быть закрыты</a:t>
            </a:r>
            <a:r>
              <a:rPr lang="ru-RU" sz="2000" dirty="0" smtClean="0"/>
              <a:t>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после </a:t>
            </a:r>
            <a:r>
              <a:rPr lang="ru-RU" sz="2000" b="1" dirty="0">
                <a:solidFill>
                  <a:srgbClr val="002060"/>
                </a:solidFill>
              </a:rPr>
              <a:t>приготовления маршрута и открытия светофора </a:t>
            </a:r>
            <a:r>
              <a:rPr lang="ru-RU" sz="2000" dirty="0"/>
              <a:t>стрелки должны замыкаться в маршруте и оставаться замкнутыми до момента полного проследования поезда по установленному маршруту.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После </a:t>
            </a:r>
            <a:r>
              <a:rPr lang="ru-RU" sz="2000" b="1" dirty="0"/>
              <a:t>прохода поезда </a:t>
            </a:r>
            <a:r>
              <a:rPr lang="ru-RU" sz="2000" dirty="0"/>
              <a:t>по маршруту стрелки отмыкаются для возможности перевода их в других маршрутах, а светофоры замыкаются.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217" y="641866"/>
            <a:ext cx="7310029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88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838" y="5521670"/>
            <a:ext cx="9093507" cy="1299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Пульт-табло блочного типа</a:t>
            </a:r>
            <a:r>
              <a:rPr lang="ru-RU" sz="2000" dirty="0" smtClean="0"/>
              <a:t>, </a:t>
            </a:r>
            <a:r>
              <a:rPr lang="ru-RU" sz="2000" dirty="0"/>
              <a:t>общий вид которого </a:t>
            </a:r>
            <a:r>
              <a:rPr lang="ru-RU" sz="2000" dirty="0" smtClean="0"/>
              <a:t>имеет </a:t>
            </a:r>
            <a:r>
              <a:rPr lang="ru-RU" sz="2000" dirty="0"/>
              <a:t>две панели управления: вертикальную </a:t>
            </a:r>
            <a:r>
              <a:rPr lang="ru-RU" sz="2000" b="1" dirty="0"/>
              <a:t>1</a:t>
            </a:r>
            <a:r>
              <a:rPr lang="ru-RU" sz="2000" dirty="0"/>
              <a:t>, которая наклонена к вертикали под углом 30°, и горизонтальную </a:t>
            </a:r>
            <a:r>
              <a:rPr lang="ru-RU" sz="2000" b="1" dirty="0"/>
              <a:t>2.</a:t>
            </a:r>
            <a:r>
              <a:rPr lang="ru-RU" sz="2000" dirty="0"/>
              <a:t> Каждая панель составляется из типовых блочных элементов. </a:t>
            </a:r>
            <a:r>
              <a:rPr lang="ru-RU" sz="2000" dirty="0" smtClean="0"/>
              <a:t>Такие пульты </a:t>
            </a:r>
            <a:r>
              <a:rPr lang="ru-RU" sz="2000" dirty="0"/>
              <a:t>получили название «Домино».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385" y="651242"/>
            <a:ext cx="6750490" cy="4753793"/>
          </a:xfrm>
          <a:prstGeom prst="snip1Rect">
            <a:avLst/>
          </a:prstGeom>
        </p:spPr>
      </p:pic>
      <p:sp>
        <p:nvSpPr>
          <p:cNvPr id="5" name="Равнобедренный треугольник 4"/>
          <p:cNvSpPr/>
          <p:nvPr/>
        </p:nvSpPr>
        <p:spPr>
          <a:xfrm rot="1490165">
            <a:off x="7898467" y="3374841"/>
            <a:ext cx="1650057" cy="17759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20510826">
            <a:off x="7863602" y="468012"/>
            <a:ext cx="914400" cy="2019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301913">
            <a:off x="8199031" y="953807"/>
            <a:ext cx="1090086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5631353">
            <a:off x="8218014" y="2061083"/>
            <a:ext cx="783483" cy="85009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6164414">
            <a:off x="7885136" y="4441847"/>
            <a:ext cx="828509" cy="158584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8797733">
            <a:off x="7014432" y="4336428"/>
            <a:ext cx="1978926" cy="360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иагональная полоса 16"/>
          <p:cNvSpPr/>
          <p:nvPr/>
        </p:nvSpPr>
        <p:spPr>
          <a:xfrm rot="10098429">
            <a:off x="7999516" y="3286463"/>
            <a:ext cx="1096974" cy="749372"/>
          </a:xfrm>
          <a:prstGeom prst="diagStrip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4736654">
            <a:off x="6923281" y="4983369"/>
            <a:ext cx="474556" cy="68782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205666">
            <a:off x="1328939" y="925674"/>
            <a:ext cx="1468437" cy="447332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470" r="64759" b="85274"/>
          <a:stretch/>
        </p:blipFill>
        <p:spPr>
          <a:xfrm>
            <a:off x="628209" y="3586063"/>
            <a:ext cx="2889806" cy="18236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25" y="1591158"/>
            <a:ext cx="2570492" cy="19318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89801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5" y="4665174"/>
            <a:ext cx="9054224" cy="2192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На </a:t>
            </a:r>
            <a:r>
              <a:rPr lang="ru-RU" sz="2000" b="1" dirty="0">
                <a:solidFill>
                  <a:srgbClr val="002060"/>
                </a:solidFill>
              </a:rPr>
              <a:t>вертикальной панели </a:t>
            </a:r>
            <a:r>
              <a:rPr lang="ru-RU" sz="2000" b="1" dirty="0" smtClean="0">
                <a:solidFill>
                  <a:srgbClr val="002060"/>
                </a:solidFill>
              </a:rPr>
              <a:t>размещается </a:t>
            </a:r>
            <a:r>
              <a:rPr lang="ru-RU" sz="2000" b="1" dirty="0">
                <a:solidFill>
                  <a:srgbClr val="002060"/>
                </a:solidFill>
              </a:rPr>
              <a:t>светосхема станции с приборами управления и индикации. </a:t>
            </a:r>
            <a:r>
              <a:rPr lang="ru-RU" sz="2000" dirty="0"/>
              <a:t>Табло станции собирается из блоков световой индикации. В каждом блоке располагается световая ячейка с лампочками и светофильтрами. Всего имеются 36 типов таких блоков, из которых может быть собрано табло станции с различным расположением стрелок и сигналов, включенных в релейную централизацию. Также имеются типовые блоки кнопок, коммутаторов, измерительных </a:t>
            </a:r>
            <a:r>
              <a:rPr lang="ru-RU" sz="2000" dirty="0" smtClean="0"/>
              <a:t>приборов.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7063" t="7988"/>
          <a:stretch/>
        </p:blipFill>
        <p:spPr>
          <a:xfrm>
            <a:off x="6127846" y="750627"/>
            <a:ext cx="2103040" cy="39145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5123" b="32687"/>
          <a:stretch/>
        </p:blipFill>
        <p:spPr>
          <a:xfrm>
            <a:off x="555906" y="773710"/>
            <a:ext cx="5309538" cy="3891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99211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3" y="4561587"/>
            <a:ext cx="9103057" cy="222458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вертикальной панели </a:t>
            </a:r>
            <a:r>
              <a:rPr lang="ru-RU" sz="2000" b="1" dirty="0"/>
              <a:t>размещены</a:t>
            </a:r>
            <a:r>
              <a:rPr lang="ru-RU" sz="2000" dirty="0"/>
              <a:t> кнопки отмены маршрута, режима сигналов, режима табло и др., а также ячейки диспетчерского контроля 1, 3, 5, 7 и т. д. На горизонтальной панели </a:t>
            </a:r>
            <a:r>
              <a:rPr lang="ru-RU" sz="2000" dirty="0" smtClean="0"/>
              <a:t>установлены </a:t>
            </a:r>
            <a:r>
              <a:rPr lang="ru-RU" sz="2000" dirty="0"/>
              <a:t>стрелочные кнопки, сигнальные кнопки и кнопки секций маршрутов. </a:t>
            </a:r>
            <a:r>
              <a:rPr lang="ru-RU" sz="2000" b="1" dirty="0">
                <a:solidFill>
                  <a:srgbClr val="002060"/>
                </a:solidFill>
              </a:rPr>
              <a:t>Стрелочные кнопки </a:t>
            </a:r>
            <a:r>
              <a:rPr lang="ru-RU" sz="2000" b="1" dirty="0"/>
              <a:t>плюсового положения стрелок имеют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зеленые головки</a:t>
            </a:r>
            <a:r>
              <a:rPr lang="ru-RU" sz="2000" dirty="0"/>
              <a:t>, </a:t>
            </a:r>
            <a:r>
              <a:rPr lang="ru-RU" sz="2000" b="1" dirty="0"/>
              <a:t>минусового положения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желтые;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сигнальные кнопки </a:t>
            </a:r>
            <a:r>
              <a:rPr lang="ru-RU" sz="2000" b="1" dirty="0"/>
              <a:t>поездных светофоров —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зеленые головки</a:t>
            </a:r>
            <a:r>
              <a:rPr lang="ru-RU" sz="2000" dirty="0"/>
              <a:t>, </a:t>
            </a:r>
            <a:r>
              <a:rPr lang="ru-RU" sz="2000" b="1" dirty="0"/>
              <a:t>маневровых — </a:t>
            </a:r>
            <a:r>
              <a:rPr lang="ru-RU" sz="2000" b="1" dirty="0">
                <a:solidFill>
                  <a:srgbClr val="7030A0"/>
                </a:solidFill>
              </a:rPr>
              <a:t>белые.</a:t>
            </a:r>
            <a:r>
              <a:rPr lang="ru-RU" sz="2000" dirty="0"/>
              <a:t> </a:t>
            </a:r>
            <a:r>
              <a:rPr lang="ru-RU" sz="2000" i="1" dirty="0"/>
              <a:t>Порядок работы при установке маршрутов на пульте-табло блочного типа аналогичен порядку работы на пульте-табло желобкового типа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8265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u="sng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2000" b="1" i="1" u="sng" dirty="0">
                <a:solidFill>
                  <a:srgbClr val="002060"/>
                </a:solidFill>
                <a:latin typeface="+mn-lt"/>
              </a:rPr>
              <a:t>раздельным управлением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457" r="6248" b="1"/>
          <a:stretch/>
        </p:blipFill>
        <p:spPr>
          <a:xfrm>
            <a:off x="3010508" y="662759"/>
            <a:ext cx="6024310" cy="36750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386527">
            <a:off x="2636530" y="3269170"/>
            <a:ext cx="2697147" cy="846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6069982">
            <a:off x="3952774" y="1708591"/>
            <a:ext cx="1631582" cy="4627285"/>
          </a:xfrm>
          <a:prstGeom prst="triangle">
            <a:avLst>
              <a:gd name="adj" fmla="val 5772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9477" t="36617" b="21393"/>
          <a:stretch/>
        </p:blipFill>
        <p:spPr>
          <a:xfrm>
            <a:off x="207363" y="679177"/>
            <a:ext cx="3912196" cy="2050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0448" t="53045" r="6120" b="25462"/>
          <a:stretch/>
        </p:blipFill>
        <p:spPr>
          <a:xfrm>
            <a:off x="59503" y="3153810"/>
            <a:ext cx="5595583" cy="122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345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92072" y="0"/>
            <a:ext cx="6329041" cy="65084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 </a:t>
            </a:r>
            <a:r>
              <a:rPr lang="ru-RU" sz="2000" b="1" i="1" dirty="0" smtClean="0">
                <a:solidFill>
                  <a:srgbClr val="C00000"/>
                </a:solidFill>
                <a:latin typeface="+mn-lt"/>
              </a:rPr>
              <a:t>с </a:t>
            </a:r>
            <a:r>
              <a:rPr lang="ru-RU" sz="2000" b="1" i="1" dirty="0">
                <a:solidFill>
                  <a:srgbClr val="C00000"/>
                </a:solidFill>
                <a:latin typeface="+mn-lt"/>
              </a:rPr>
              <a:t>раздельным управлением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654" y="3896436"/>
            <a:ext cx="8993875" cy="2859206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/>
              <a:t>Из каких этапов состоит алгоритм работы релейной централизации РЦЦ?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виды замыкания маршрута существуют в ЭЦ и от чего они зависят?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 происходит размыкание маршрута?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Какими способами может воспользоваться ДСП при отмене маршрутов?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Какой порядок работы ДСП при установке маршрутов приема и отправления?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Какая будет индикация на пульт-табло при установке маршрута приема и использовании его поездом?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0370" y="483679"/>
            <a:ext cx="3548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Закрепление материала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041" r="2005" b="27125"/>
          <a:stretch/>
        </p:blipFill>
        <p:spPr>
          <a:xfrm>
            <a:off x="1177999" y="853011"/>
            <a:ext cx="6433159" cy="309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75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4" y="831824"/>
            <a:ext cx="9032472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        </a:t>
            </a:r>
            <a:r>
              <a:rPr lang="ru-RU" sz="2000" b="1" dirty="0" smtClean="0"/>
              <a:t>Курс </a:t>
            </a:r>
            <a:r>
              <a:rPr lang="ru-RU" sz="2000" b="1" dirty="0"/>
              <a:t>лекций Глава </a:t>
            </a:r>
            <a:r>
              <a:rPr lang="ru-RU" sz="2000" b="1" dirty="0" smtClean="0"/>
              <a:t>19 стр. 115-131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 </a:t>
            </a:r>
            <a:r>
              <a:rPr lang="ru-RU" sz="2000" dirty="0"/>
              <a:t>построения релейной централизации с маршрутным управлением стрелками и светофорами.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Аппарат </a:t>
            </a:r>
            <a:r>
              <a:rPr lang="ru-RU" sz="2000" dirty="0"/>
              <a:t>управления МРЦ; назначение его элементов, порядок работы при установке поездных, маневровых и вариантных маршрутов.</a:t>
            </a:r>
          </a:p>
          <a:p>
            <a:pPr marL="457200" indent="-457200" algn="just">
              <a:buAutoNum type="arabicPeriod" startAt="3"/>
            </a:pPr>
            <a:r>
              <a:rPr lang="ru-RU" sz="2000" dirty="0" smtClean="0"/>
              <a:t>Блочная </a:t>
            </a:r>
            <a:r>
              <a:rPr lang="ru-RU" sz="2000" dirty="0"/>
              <a:t>маршрутно-релейная централизация (БМРЦ); этапы работы. </a:t>
            </a:r>
            <a:endParaRPr lang="ru-RU" sz="2000" dirty="0" smtClean="0"/>
          </a:p>
          <a:p>
            <a:pPr marL="457200" indent="-457200" algn="just">
              <a:buAutoNum type="arabicPeriod" startAt="3"/>
            </a:pPr>
            <a:r>
              <a:rPr lang="ru-RU" sz="2000" dirty="0" smtClean="0"/>
              <a:t>Пульт-манипулятор</a:t>
            </a:r>
            <a:r>
              <a:rPr lang="ru-RU" sz="2000" dirty="0"/>
              <a:t>; назначение и устройство. </a:t>
            </a:r>
            <a:endParaRPr lang="ru-RU" sz="2000" dirty="0" smtClean="0"/>
          </a:p>
          <a:p>
            <a:pPr marL="457200" indent="-457200" algn="just">
              <a:buAutoNum type="arabicPeriod" startAt="3"/>
            </a:pPr>
            <a:r>
              <a:rPr lang="ru-RU" sz="2000" dirty="0" smtClean="0"/>
              <a:t>Назначение </a:t>
            </a:r>
            <a:r>
              <a:rPr lang="ru-RU" sz="2000" dirty="0"/>
              <a:t>и принцип работы наборной и исполнительной групп. </a:t>
            </a:r>
            <a:endParaRPr lang="ru-RU" sz="2000" dirty="0" smtClean="0"/>
          </a:p>
          <a:p>
            <a:pPr marL="457200" indent="-457200" algn="just">
              <a:buAutoNum type="arabicPeriod" startAt="3"/>
            </a:pPr>
            <a:r>
              <a:rPr lang="ru-RU" sz="2000" dirty="0" smtClean="0"/>
              <a:t>Порядок </a:t>
            </a:r>
            <a:r>
              <a:rPr lang="ru-RU" sz="2000" dirty="0"/>
              <a:t>работы ДСП на аппарате БМРЦ при установке маршрутов и их использовании.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характеристикам каждой системы. Курс лекций, Глава 18, стр. 109-114. Подготовка к практическому занятию №17, оформление отчетов (ответы на контрольные вопросы).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7341" y="431714"/>
            <a:ext cx="6398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Релейная централизация средних и крупных станций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994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064" y="5285331"/>
            <a:ext cx="9089411" cy="15726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При </a:t>
            </a:r>
            <a:r>
              <a:rPr lang="ru-RU" sz="2000" dirty="0"/>
              <a:t>устройстве релейной централизации на станции все </a:t>
            </a:r>
            <a:r>
              <a:rPr lang="ru-RU" sz="2000" dirty="0" smtClean="0"/>
              <a:t>приемо - </a:t>
            </a:r>
            <a:r>
              <a:rPr lang="ru-RU" sz="2000" dirty="0"/>
              <a:t>отправочные пути и стрелочные секции оборудуют рельсовыми цепями, чтобы не допустить возможности перевода стрелок под составом или открытия светофора на занятый путь.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103"/>
          <a:stretch/>
        </p:blipFill>
        <p:spPr>
          <a:xfrm>
            <a:off x="893928" y="694480"/>
            <a:ext cx="7410734" cy="4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17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739421"/>
            <a:ext cx="9144000" cy="197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Всю </a:t>
            </a:r>
            <a:r>
              <a:rPr lang="ru-RU" sz="2000" b="1" dirty="0">
                <a:solidFill>
                  <a:srgbClr val="002060"/>
                </a:solidFill>
              </a:rPr>
              <a:t>работу релейной централизации можно разделить на следующие </a:t>
            </a:r>
            <a:r>
              <a:rPr lang="ru-RU" sz="2000" b="1" dirty="0" smtClean="0">
                <a:solidFill>
                  <a:srgbClr val="C00000"/>
                </a:solidFill>
              </a:rPr>
              <a:t>этапы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ru-RU" sz="2000" b="1" dirty="0" smtClean="0"/>
              <a:t>установка </a:t>
            </a:r>
            <a:r>
              <a:rPr lang="ru-RU" sz="2000" b="1" dirty="0"/>
              <a:t>маршрута и открытие </a:t>
            </a:r>
            <a:r>
              <a:rPr lang="ru-RU" sz="2000" b="1" dirty="0" smtClean="0"/>
              <a:t>светофора; </a:t>
            </a:r>
          </a:p>
          <a:p>
            <a:pPr algn="just"/>
            <a:r>
              <a:rPr lang="ru-RU" sz="2000" b="1" dirty="0" smtClean="0"/>
              <a:t>замыкание маршрута; </a:t>
            </a:r>
          </a:p>
          <a:p>
            <a:pPr algn="just"/>
            <a:r>
              <a:rPr lang="ru-RU" sz="2000" b="1" dirty="0" smtClean="0"/>
              <a:t>отмена </a:t>
            </a:r>
            <a:r>
              <a:rPr lang="ru-RU" sz="2000" b="1" dirty="0"/>
              <a:t>и размыкание маршрута.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Устанавливают </a:t>
            </a:r>
            <a:r>
              <a:rPr lang="ru-RU" sz="2000" b="1" u="sng" dirty="0">
                <a:solidFill>
                  <a:srgbClr val="C00000"/>
                </a:solidFill>
              </a:rPr>
              <a:t>маршрут переводом необходимых стрелок.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105" t="10747" r="8806" b="24577"/>
          <a:stretch/>
        </p:blipFill>
        <p:spPr>
          <a:xfrm>
            <a:off x="910881" y="641866"/>
            <a:ext cx="6934326" cy="409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61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802" y="402608"/>
            <a:ext cx="5917166" cy="41247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397330"/>
            <a:ext cx="9144000" cy="24610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Следующие </a:t>
            </a:r>
            <a:r>
              <a:rPr lang="ru-RU" sz="2000" b="1" dirty="0" smtClean="0">
                <a:solidFill>
                  <a:srgbClr val="C00000"/>
                </a:solidFill>
              </a:rPr>
              <a:t>этапы </a:t>
            </a:r>
            <a:r>
              <a:rPr lang="ru-RU" sz="2000" b="1" dirty="0" smtClean="0">
                <a:solidFill>
                  <a:srgbClr val="002060"/>
                </a:solidFill>
              </a:rPr>
              <a:t>работы </a:t>
            </a:r>
            <a:r>
              <a:rPr lang="ru-RU" sz="2000" b="1" dirty="0">
                <a:solidFill>
                  <a:srgbClr val="002060"/>
                </a:solidFill>
              </a:rPr>
              <a:t>релейной </a:t>
            </a:r>
            <a:r>
              <a:rPr lang="ru-RU" sz="2000" b="1" dirty="0" smtClean="0">
                <a:solidFill>
                  <a:srgbClr val="002060"/>
                </a:solidFill>
              </a:rPr>
              <a:t>централизации </a:t>
            </a:r>
            <a:r>
              <a:rPr lang="ru-RU" sz="2000" b="1" dirty="0" smtClean="0">
                <a:solidFill>
                  <a:srgbClr val="C00000"/>
                </a:solidFill>
              </a:rPr>
              <a:t>проверка на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/>
              <a:t>правильность </a:t>
            </a:r>
            <a:r>
              <a:rPr lang="ru-RU" sz="2000" b="1" dirty="0"/>
              <a:t>устанавливаемого маршрута с контролем правильного положения стрелок по маршруту;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свободность </a:t>
            </a:r>
            <a:r>
              <a:rPr lang="ru-RU" sz="2000" b="1" dirty="0"/>
              <a:t>стрелочных секций, входящих в маршрут;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свободность </a:t>
            </a:r>
            <a:r>
              <a:rPr lang="ru-RU" sz="2000" b="1" dirty="0"/>
              <a:t>пути приема или участков удаления на перегоне (перегона</a:t>
            </a:r>
            <a:r>
              <a:rPr lang="ru-RU" sz="2000" b="1" dirty="0" smtClean="0"/>
              <a:t>);</a:t>
            </a:r>
          </a:p>
          <a:p>
            <a:pPr algn="just"/>
            <a:r>
              <a:rPr lang="ru-RU" sz="2000" b="1" dirty="0" smtClean="0"/>
              <a:t> </a:t>
            </a:r>
            <a:r>
              <a:rPr lang="ru-RU" sz="2000" b="1" dirty="0"/>
              <a:t>отсутствие установки враждебных маршрутов в горловине станции и лобовых маршрутов. </a:t>
            </a:r>
          </a:p>
        </p:txBody>
      </p:sp>
    </p:spTree>
    <p:extLst>
      <p:ext uri="{BB962C8B-B14F-4D97-AF65-F5344CB8AC3E}">
        <p14:creationId xmlns:p14="http://schemas.microsoft.com/office/powerpoint/2010/main" val="1489450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065098"/>
            <a:ext cx="9116704" cy="17929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/>
              <a:t>После </a:t>
            </a:r>
            <a:r>
              <a:rPr lang="ru-RU" sz="2000" b="1" dirty="0"/>
              <a:t>установки маршрута </a:t>
            </a:r>
            <a:r>
              <a:rPr lang="ru-RU" sz="2000" dirty="0"/>
              <a:t>нажатием сигнальной кнопки открывается светофор и в сигнальном повторителе табло пульта управления появляется контроль его открытия. </a:t>
            </a:r>
            <a:r>
              <a:rPr lang="ru-RU" sz="2000" b="1" dirty="0">
                <a:solidFill>
                  <a:srgbClr val="002060"/>
                </a:solidFill>
              </a:rPr>
              <a:t>С открытием светофора (входного или выходного) наступает </a:t>
            </a:r>
            <a:r>
              <a:rPr lang="ru-RU" sz="2000" b="1" dirty="0">
                <a:solidFill>
                  <a:srgbClr val="C00000"/>
                </a:solidFill>
              </a:rPr>
              <a:t>замыкание маршрута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т.е. стрелки, входящие в маршрут, замыкаются и остаются в таком положении, пока по ним не проследует поезд.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72534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194" b="13656"/>
          <a:stretch/>
        </p:blipFill>
        <p:spPr>
          <a:xfrm>
            <a:off x="313901" y="579536"/>
            <a:ext cx="8525747" cy="448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1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7477" y="0"/>
            <a:ext cx="624363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Релейная централизация промежуточных станций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4" y="5005551"/>
            <a:ext cx="9116706" cy="1852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Замыкание </a:t>
            </a:r>
            <a:r>
              <a:rPr lang="ru-RU" sz="2000" b="1" dirty="0">
                <a:solidFill>
                  <a:srgbClr val="002060"/>
                </a:solidFill>
              </a:rPr>
              <a:t>маршрута </a:t>
            </a:r>
            <a:r>
              <a:rPr lang="ru-RU" sz="2000" b="1" dirty="0"/>
              <a:t>находится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 зависимости </a:t>
            </a:r>
            <a:r>
              <a:rPr lang="ru-RU" sz="2000" dirty="0"/>
              <a:t>не только от открытия светофора, но и </a:t>
            </a:r>
            <a:r>
              <a:rPr lang="ru-RU" sz="2000" b="1" dirty="0">
                <a:solidFill>
                  <a:srgbClr val="C00000"/>
                </a:solidFill>
              </a:rPr>
              <a:t>от состояния участка приближения перед ним</a:t>
            </a:r>
            <a:r>
              <a:rPr lang="ru-RU" sz="2000" dirty="0"/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Участком </a:t>
            </a:r>
            <a:r>
              <a:rPr lang="ru-RU" sz="2000" b="1" dirty="0">
                <a:solidFill>
                  <a:srgbClr val="002060"/>
                </a:solidFill>
              </a:rPr>
              <a:t>приближения</a:t>
            </a:r>
            <a:r>
              <a:rPr lang="ru-RU" sz="2000" dirty="0"/>
              <a:t> </a:t>
            </a:r>
            <a:r>
              <a:rPr lang="ru-RU" sz="2000" b="1" dirty="0"/>
              <a:t>для маршрутов приема </a:t>
            </a:r>
            <a:r>
              <a:rPr lang="ru-RU" sz="2000" dirty="0"/>
              <a:t>считается </a:t>
            </a:r>
            <a:r>
              <a:rPr lang="ru-RU" sz="2000" i="1" dirty="0"/>
              <a:t>блок-участок перед входным </a:t>
            </a:r>
            <a:r>
              <a:rPr lang="ru-RU" sz="2000" dirty="0"/>
              <a:t>светофором, </a:t>
            </a:r>
            <a:r>
              <a:rPr lang="ru-RU" sz="2000" b="1" dirty="0"/>
              <a:t>для маршрутов отправления </a:t>
            </a:r>
            <a:r>
              <a:rPr lang="ru-RU" sz="2000" dirty="0"/>
              <a:t>— отправочный путь, </a:t>
            </a:r>
            <a:r>
              <a:rPr lang="ru-RU" sz="2000" b="1" dirty="0"/>
              <a:t>в маневровых маршрутах</a:t>
            </a:r>
            <a:r>
              <a:rPr lang="ru-RU" sz="2000" dirty="0"/>
              <a:t> — изолированный стрелочный или путевой участок в горловине станции или путь перед маневровым светофором</a:t>
            </a:r>
            <a:r>
              <a:rPr lang="ru-RU" sz="2000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3971" y="286822"/>
            <a:ext cx="5380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Этапы работы релейной централизации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342" r="30242" b="26739"/>
          <a:stretch/>
        </p:blipFill>
        <p:spPr>
          <a:xfrm>
            <a:off x="1132762" y="656154"/>
            <a:ext cx="6782937" cy="4379936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6591869" y="2388358"/>
            <a:ext cx="518615" cy="33300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22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2262</TotalTime>
  <Words>2585</Words>
  <Application>Microsoft Office PowerPoint</Application>
  <PresentationFormat>Экран (4:3)</PresentationFormat>
  <Paragraphs>141</Paragraphs>
  <Slides>44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TimesNewRoman</vt:lpstr>
      <vt:lpstr>Тема Office</vt:lpstr>
      <vt:lpstr>ОАО "РЖД"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Пульт-табло ДСП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Релейная централизация промежуточных станций                    с раздельным управлением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238</cp:revision>
  <dcterms:created xsi:type="dcterms:W3CDTF">2020-04-22T10:21:16Z</dcterms:created>
  <dcterms:modified xsi:type="dcterms:W3CDTF">2023-11-01T14:30:26Z</dcterms:modified>
</cp:coreProperties>
</file>