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413" r:id="rId2"/>
    <p:sldId id="414" r:id="rId3"/>
    <p:sldId id="418" r:id="rId4"/>
    <p:sldId id="382" r:id="rId5"/>
    <p:sldId id="419" r:id="rId6"/>
    <p:sldId id="420" r:id="rId7"/>
    <p:sldId id="381" r:id="rId8"/>
    <p:sldId id="412" r:id="rId9"/>
    <p:sldId id="259" r:id="rId10"/>
    <p:sldId id="260" r:id="rId11"/>
    <p:sldId id="261" r:id="rId12"/>
    <p:sldId id="262" r:id="rId13"/>
    <p:sldId id="263" r:id="rId14"/>
    <p:sldId id="264" r:id="rId15"/>
    <p:sldId id="421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387" r:id="rId25"/>
    <p:sldId id="422" r:id="rId26"/>
    <p:sldId id="424" r:id="rId27"/>
    <p:sldId id="388" r:id="rId28"/>
    <p:sldId id="426" r:id="rId29"/>
    <p:sldId id="427" r:id="rId30"/>
    <p:sldId id="429" r:id="rId31"/>
    <p:sldId id="430" r:id="rId32"/>
    <p:sldId id="425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390" r:id="rId44"/>
    <p:sldId id="285" r:id="rId45"/>
    <p:sldId id="286" r:id="rId46"/>
    <p:sldId id="287" r:id="rId47"/>
    <p:sldId id="433" r:id="rId48"/>
    <p:sldId id="288" r:id="rId49"/>
    <p:sldId id="289" r:id="rId50"/>
    <p:sldId id="293" r:id="rId51"/>
    <p:sldId id="292" r:id="rId52"/>
    <p:sldId id="290" r:id="rId53"/>
    <p:sldId id="304" r:id="rId54"/>
    <p:sldId id="291" r:id="rId55"/>
    <p:sldId id="305" r:id="rId56"/>
    <p:sldId id="391" r:id="rId57"/>
    <p:sldId id="431" r:id="rId58"/>
    <p:sldId id="432" r:id="rId59"/>
    <p:sldId id="434" r:id="rId60"/>
    <p:sldId id="435" r:id="rId61"/>
    <p:sldId id="307" r:id="rId62"/>
    <p:sldId id="308" r:id="rId63"/>
    <p:sldId id="438" r:id="rId64"/>
    <p:sldId id="411" r:id="rId65"/>
    <p:sldId id="302" r:id="rId66"/>
    <p:sldId id="394" r:id="rId67"/>
    <p:sldId id="395" r:id="rId68"/>
    <p:sldId id="399" r:id="rId69"/>
    <p:sldId id="398" r:id="rId70"/>
    <p:sldId id="397" r:id="rId71"/>
    <p:sldId id="402" r:id="rId72"/>
    <p:sldId id="403" r:id="rId73"/>
    <p:sldId id="415" r:id="rId74"/>
    <p:sldId id="416" r:id="rId75"/>
    <p:sldId id="417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 autoAdjust="0"/>
    <p:restoredTop sz="95343" autoAdjust="0"/>
  </p:normalViewPr>
  <p:slideViewPr>
    <p:cSldViewPr>
      <p:cViewPr varScale="1">
        <p:scale>
          <a:sx n="84" d="100"/>
          <a:sy n="84" d="100"/>
        </p:scale>
        <p:origin x="109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356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376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47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2011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|  преподаватели ОАО «РЖД»  |  2012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5EB51B-4977-472E-A1C1-92DAA15BF0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7508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34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0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0" y="5339933"/>
            <a:ext cx="9144000" cy="537339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</a:t>
            </a: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и маршрутные светофоры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23504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3" y="5013176"/>
            <a:ext cx="9036495" cy="1401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главного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отклонения по стрелочному переводу с готовностью остановиться, следующий светофор (маршрутный или выходной) закрыт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" y="627473"/>
            <a:ext cx="9108213" cy="44199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0167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47"/>
          <a:stretch/>
        </p:blipFill>
        <p:spPr>
          <a:xfrm>
            <a:off x="55078" y="680845"/>
            <a:ext cx="9033844" cy="41883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4894128"/>
            <a:ext cx="90470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огня, из них верхний мигающий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 с отклонением по стрелочному переводу на главный или боковой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оборудованный сигнализацией для безостановочного пропуска, следующий светофор (маршрутный или выходной)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076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49"/>
          <a:stretch/>
        </p:blipFill>
        <p:spPr>
          <a:xfrm>
            <a:off x="38042" y="657954"/>
            <a:ext cx="9024699" cy="44992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26" y="5085184"/>
            <a:ext cx="9024699" cy="1401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железнодорожную станцию с отклонением по стрелочному переводу с уменьшенной скоростью на боковой железнодорожный путь и готовностью остановиться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8639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76"/>
          <a:stretch/>
        </p:blipFill>
        <p:spPr>
          <a:xfrm>
            <a:off x="41264" y="764704"/>
            <a:ext cx="9036496" cy="46268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445225"/>
            <a:ext cx="9126837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проезжать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522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021" y="4161003"/>
            <a:ext cx="9116504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реконструкции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телемеханики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приема поездов на железнодорожную станцию по неправильному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двухпутного (многопутного) перегона для входных светофоров устанавливаются сигналы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два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желтых огня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разрешается поезду следовать на железнодорожную станцию с уменьшенной скоростью и готовностью остановиться у следующего выходного (маршрутного) светофора или предельного столбика;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запрещается проезжать светофор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905" y="781845"/>
            <a:ext cx="7133057" cy="3226451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1" t="13164" r="36775" b="5890"/>
          <a:stretch/>
        </p:blipFill>
        <p:spPr bwMode="auto">
          <a:xfrm>
            <a:off x="60303" y="781845"/>
            <a:ext cx="1743646" cy="322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0485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47" y="4611231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путях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сигналам входных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светофоров дополнительно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сигнал: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лунно-белый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погашенных основных огнях светофора до первого попутного маневрового светофора с дальнейшим движением маневровым порядком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частично занятый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 составом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к объекту, расположенному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пользования, с особой бдительностью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остановиться.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4" t="11827" r="9011" b="12278"/>
          <a:stretch/>
        </p:blipFill>
        <p:spPr bwMode="auto">
          <a:xfrm>
            <a:off x="1691680" y="688911"/>
            <a:ext cx="2428634" cy="392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t="19253" r="54965" b="27058"/>
          <a:stretch/>
        </p:blipFill>
        <p:spPr bwMode="auto">
          <a:xfrm>
            <a:off x="4788024" y="688912"/>
            <a:ext cx="2736304" cy="392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6948264" y="2132856"/>
            <a:ext cx="194320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26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1776"/>
            <a:ext cx="9144000" cy="3810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41776"/>
            <a:ext cx="9144000" cy="1683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мигающий и один желтый огни и одна зеленая светящаяся полоса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железнодорожную станцию с отклонением по стрелочному переводу со скоростью не более 80 км/ч, следующий светофор (маршрутный или выходной) открыт и разрешает его проследование с установленной скоростью, но не более 80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км/ч.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6068" y="1052560"/>
            <a:ext cx="801063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входных и маршрутных светофорах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общего пользования при приеме поездов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отклонением по стрелочным переводам с крестовинами пологих марок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применяются сигналы: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603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147"/>
          <a:stretch/>
        </p:blipFill>
        <p:spPr>
          <a:xfrm>
            <a:off x="52457" y="1029135"/>
            <a:ext cx="9039085" cy="399365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08" y="5047144"/>
            <a:ext cx="9066381" cy="15121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огня, из них верхний мигающий, и одна зеленая светящаяся полоса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поезду следовать на железнодорожную станцию со скоростью не более 80 км/ч на боковой железнодорожный путь, следующий светофор (маршрутный или выходной) открыт и требует проследования его с уменьшенной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1643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76"/>
          <a:stretch/>
        </p:blipFill>
        <p:spPr>
          <a:xfrm>
            <a:off x="24930" y="897798"/>
            <a:ext cx="9036496" cy="420624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67" y="5104038"/>
            <a:ext cx="9115964" cy="13492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и одна зеленая светящаяся полоса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поезду следовать на железнодорожную станцию с отклонением по стрелочному переводу со скоростью не более 60 км/ч и готовностью остановиться,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6769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28"/>
          <a:stretch/>
        </p:blipFill>
        <p:spPr>
          <a:xfrm>
            <a:off x="96889" y="870608"/>
            <a:ext cx="7354713" cy="38610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25" y="4918361"/>
            <a:ext cx="7354713" cy="17610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 и один желтый огни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железнодорожную станцию с отклонением по стрелочному переводу со скоростью не более 120 км/ч, следующий светофор открыт и разрешает проследование его с установленной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75" y="1124744"/>
            <a:ext cx="1658256" cy="51149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648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 txBox="1">
            <a:spLocks/>
          </p:cNvSpPr>
          <p:nvPr/>
        </p:nvSpPr>
        <p:spPr>
          <a:xfrm>
            <a:off x="713589" y="853467"/>
            <a:ext cx="7958055" cy="4754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III.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16-25,27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на железнодорожном транспорте</a:t>
            </a:r>
          </a:p>
          <a:p>
            <a:pPr marL="0" indent="0" algn="just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172" y="4140592"/>
            <a:ext cx="90754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и маршрутные светофоры: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установки, подаваемые сигналы, в том числе при приеме с неправильного пути, на боковые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стрелочными переводами пологих марок; случаи применения сигналов “зеленый мигающий огонь”, “три желтых огня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marL="457200" indent="-457200" algn="just">
              <a:buAutoNum type="arabicPeriod"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установки, подаваемые сигналы на участках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ПАБ,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участках, оборудованных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АЛСО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самостоятельным средством сигнализации и связи; применение маршрутного указателя и сигналов “три зеленых огня”, “один желтый мигающий и один лунно-белый огонь”. Порядок отправления поездов на ответвление, не оборудованное путевой блокировкой.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35" t="2174" r="1323" b="17391"/>
          <a:stretch/>
        </p:blipFill>
        <p:spPr>
          <a:xfrm>
            <a:off x="1225341" y="1447736"/>
            <a:ext cx="6624736" cy="26642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одзаголовок 2"/>
          <p:cNvSpPr>
            <a:spLocks noGrp="1"/>
          </p:cNvSpPr>
          <p:nvPr>
            <p:ph sz="half" idx="1"/>
          </p:nvPr>
        </p:nvSpPr>
        <p:spPr>
          <a:xfrm>
            <a:off x="1403648" y="260648"/>
            <a:ext cx="6577939" cy="508267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329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86"/>
          <a:stretch/>
        </p:blipFill>
        <p:spPr>
          <a:xfrm>
            <a:off x="35496" y="962044"/>
            <a:ext cx="9036496" cy="403590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976614"/>
            <a:ext cx="8928992" cy="16207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огня, из них верхний мигающий,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железнодорожную станцию с отклонением по стрелочному переводу со скоростью не более 120 км/ч, следующий светофор (маршрутный или выходной) открыт и требует проследования его с уменьшенной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2198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75"/>
          <a:stretch/>
        </p:blipFill>
        <p:spPr>
          <a:xfrm>
            <a:off x="24383" y="909786"/>
            <a:ext cx="8999984" cy="42672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28642"/>
            <a:ext cx="9083105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и две зеленые светящиеся полосы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поезду следовать на железнодорожную станцию с отклонением по стрелочному переводу со скоростью не более 60 км/ч и готовностью остановиться,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640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47"/>
          <a:stretch/>
        </p:blipFill>
        <p:spPr>
          <a:xfrm>
            <a:off x="18653" y="762430"/>
            <a:ext cx="9033844" cy="414563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53" y="4917569"/>
            <a:ext cx="9033844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железнодорожную станцию по направлению главного железнодорожного пути без отклонения по стрелочному переводу с установленной скоростью, следующий светофор (маршрутный или выходной) открыт и требует проследования его со скоростью не более 60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км/ч.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0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64"/>
          <a:stretch/>
        </p:blipFill>
        <p:spPr>
          <a:xfrm>
            <a:off x="70898" y="806169"/>
            <a:ext cx="9037606" cy="4035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218" y="4893047"/>
            <a:ext cx="90212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желтых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локомотиву, мотор-вагонному и самоходному специальному подвижному составу следовать на свободный участок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особой осторожностью и со скоростью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 — не более 20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— не более 15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начала пути приема до маршрутного светофора с красным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4706" t="69626" r="13339" b="19669"/>
          <a:stretch/>
        </p:blipFill>
        <p:spPr>
          <a:xfrm>
            <a:off x="5436096" y="4149080"/>
            <a:ext cx="1080121" cy="4320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92080" y="4509120"/>
            <a:ext cx="171668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Маршрутный</a:t>
            </a:r>
            <a:endParaRPr lang="ru-RU" sz="19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Рисунок 6" descr="https://xn----htbf8agk1f.xn--p1ai/wp-content/uploads/2025/06/3%D0%B6-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8" r="3733"/>
          <a:stretch/>
        </p:blipFill>
        <p:spPr bwMode="auto">
          <a:xfrm>
            <a:off x="5453955" y="944984"/>
            <a:ext cx="3528392" cy="1757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804248" y="2380194"/>
            <a:ext cx="1072281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7463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04120"/>
            <a:ext cx="9144000" cy="2893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входных, маршрутных и выходных (кроме групповых) светофорах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лунно-белый мигающий огонь пригласительного сигнала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 поезду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проследовать светофор с красным (или погасшим) огнем и продолжать движение до следующего светофора (или до предельного столбика при приеме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выходного светофора, для мотор-вагонного подвижного состава до остановки на остановочной платформе)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не более 20 км/ч —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15 км/ч — на железнодорожных путях необщего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особой бдительностью и готовностью немедленно остановиться, если встретится препятствие для дальнейшего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8188" t="15350" r="39762" b="22700"/>
          <a:stretch/>
        </p:blipFill>
        <p:spPr>
          <a:xfrm>
            <a:off x="4422061" y="432031"/>
            <a:ext cx="1656184" cy="327208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5148064" y="135524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804" y="430284"/>
            <a:ext cx="1658256" cy="32738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20407"/>
            <a:ext cx="297180" cy="26289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482" y="2207353"/>
            <a:ext cx="297180" cy="26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2430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386" y="4232399"/>
            <a:ext cx="9144000" cy="2389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пригласительному сигналу можно принять поезд при запрещающем показании входного светофора в таких случаях, как ложная занятость, потеря контроля централизованной стрелки и т.д., если это требуется по условиям организации движения.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пригласительному сигналу относится 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немаршрутизированным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передвижениям, то есть происходит по незамкнутым в маршруте стрелкам, не исключается возможность задания враждебных маршрутов.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ходные светофоры при запрещающих. Порядок подъезда к запрещающему сигналу светофора. Регламент следование на красный. Регламент при следовании на красный. Порядок подъезда к запрещающему сигналу светофора на Локомотив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t="34791" r="20759" b="32682"/>
          <a:stretch/>
        </p:blipFill>
        <p:spPr bwMode="auto">
          <a:xfrm>
            <a:off x="5253" y="1588853"/>
            <a:ext cx="649884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31961" t="5747" r="10441" b="5964"/>
          <a:stretch/>
        </p:blipFill>
        <p:spPr>
          <a:xfrm>
            <a:off x="5580112" y="676565"/>
            <a:ext cx="3545502" cy="3526515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916832"/>
            <a:ext cx="297180" cy="26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510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7" b="32463"/>
          <a:stretch/>
        </p:blipFill>
        <p:spPr bwMode="auto">
          <a:xfrm>
            <a:off x="80654" y="637298"/>
            <a:ext cx="89999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95677" y="1057228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477651" y="1481303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751246" y="1458475"/>
            <a:ext cx="711609" cy="3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591891" y="1488867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076055" y="797611"/>
            <a:ext cx="720081" cy="58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67814" y="1469835"/>
            <a:ext cx="432048" cy="32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555776" y="1024007"/>
            <a:ext cx="404335" cy="3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057180" y="1917986"/>
            <a:ext cx="229731" cy="25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979223" y="1424465"/>
            <a:ext cx="404335" cy="2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H="1">
            <a:off x="0" y="1412776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0327" y="1832112"/>
            <a:ext cx="8995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7986" y="1092958"/>
            <a:ext cx="818938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207" y="1112403"/>
            <a:ext cx="1188823" cy="29873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675" y="1444251"/>
            <a:ext cx="567657" cy="1781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7958" y="1446043"/>
            <a:ext cx="155315" cy="17084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11560" y="1917986"/>
            <a:ext cx="288032" cy="256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98303" y="1390586"/>
            <a:ext cx="3738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Ч1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26426" y="1880165"/>
            <a:ext cx="3738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Ч3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115616" y="1298630"/>
            <a:ext cx="2223602" cy="148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бъект 2"/>
          <p:cNvSpPr>
            <a:spLocks noGrp="1"/>
          </p:cNvSpPr>
          <p:nvPr>
            <p:ph idx="1"/>
          </p:nvPr>
        </p:nvSpPr>
        <p:spPr>
          <a:xfrm>
            <a:off x="3707904" y="3217059"/>
            <a:ext cx="5112568" cy="30158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Отправление по пригласительному сигналу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выходного светофора разрешается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пути двухпутных (многопутных) перегонов, оборудованных автоблокировкой или автоматической локомотивной сигнализацией, применяемой как самостоятельное средство интервального регулирования движения поездов,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правильному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198794" y="1444251"/>
            <a:ext cx="63690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922050" y="1458475"/>
            <a:ext cx="273686" cy="3353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227417" y="1740316"/>
            <a:ext cx="139930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6-конечная звезда 47"/>
          <p:cNvSpPr/>
          <p:nvPr/>
        </p:nvSpPr>
        <p:spPr>
          <a:xfrm>
            <a:off x="845921" y="1424465"/>
            <a:ext cx="216024" cy="222242"/>
          </a:xfrm>
          <a:prstGeom prst="star6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82899" y="1461328"/>
            <a:ext cx="138717" cy="14401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2550764" y="1064128"/>
            <a:ext cx="489253" cy="424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2550764" y="1024007"/>
            <a:ext cx="489253" cy="5093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Рисунок 5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36" y="2643673"/>
            <a:ext cx="3493311" cy="3974937"/>
          </a:xfrm>
          <a:prstGeom prst="rect">
            <a:avLst/>
          </a:prstGeom>
        </p:spPr>
      </p:pic>
      <p:sp>
        <p:nvSpPr>
          <p:cNvPr id="5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155444" y="1892923"/>
            <a:ext cx="316112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354844" y="986806"/>
            <a:ext cx="16235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п.18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Рисунок 34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27" y="4869160"/>
            <a:ext cx="297180" cy="26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04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4" y="561761"/>
            <a:ext cx="9145184" cy="63236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96136" y="4869160"/>
            <a:ext cx="302433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светофоры АБ</a:t>
            </a:r>
            <a:endParaRPr lang="ru-RU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188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1120" y="5356343"/>
            <a:ext cx="914400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Установка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выходных сигналов с каждого отправочного пути повышает безопасность движения, так как наличие выходного сигнала у каждого отправочного пути исключает возможность выезда поезда с несоответствующего пути.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570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8664" t="8672" r="26448" b="16232"/>
          <a:stretch/>
        </p:blipFill>
        <p:spPr>
          <a:xfrm>
            <a:off x="107504" y="833980"/>
            <a:ext cx="4104456" cy="4388858"/>
          </a:xfrm>
          <a:prstGeom prst="rect">
            <a:avLst/>
          </a:prstGeom>
        </p:spPr>
      </p:pic>
      <p:sp>
        <p:nvSpPr>
          <p:cNvPr id="10" name="Объект 5"/>
          <p:cNvSpPr txBox="1">
            <a:spLocks/>
          </p:cNvSpPr>
          <p:nvPr/>
        </p:nvSpPr>
        <p:spPr>
          <a:xfrm>
            <a:off x="4491211" y="1306003"/>
            <a:ext cx="4320480" cy="1426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—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разрешающие или запрещающие поезду отправиться со станции на перегон.</a:t>
            </a:r>
          </a:p>
          <a:p>
            <a:pPr marL="0" indent="0" algn="just">
              <a:buFont typeface="Arial" pitchFamily="34" charset="0"/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9389" y="2492896"/>
            <a:ext cx="4392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Выходные светофоры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каждого отправочного пути впереди места, предназначенного для стоянки локомотива отправляющегося поезда.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648881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747" y="4581129"/>
            <a:ext cx="9144000" cy="2304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Установка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выходных сигналов впереди места стоянки локомотивов обеспечивает видимость сигнала с локомотива. Не видя сигнала, машинист потребует письменное разрешение на отправление, что приведет к дополнительным затратам времени ожидания и занятия путей поездом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станциях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отправлении поездов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имеющих достаточной длины, когда голова поезда находится за выходным (маршрутным) светофором, на его обратной стороне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повторительная головка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570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065" b="5831"/>
          <a:stretch/>
        </p:blipFill>
        <p:spPr>
          <a:xfrm>
            <a:off x="246226" y="737358"/>
            <a:ext cx="3389670" cy="3747334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1115616" y="737358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" t="10761" r="17402" b="14688"/>
          <a:stretch/>
        </p:blipFill>
        <p:spPr bwMode="auto">
          <a:xfrm>
            <a:off x="3779912" y="737358"/>
            <a:ext cx="5152584" cy="374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2" t="56671" r="45924" b="16717"/>
          <a:stretch/>
        </p:blipFill>
        <p:spPr bwMode="auto">
          <a:xfrm>
            <a:off x="2123728" y="2961239"/>
            <a:ext cx="3780420" cy="15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4478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5082"/>
            <a:ext cx="9108504" cy="6162918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1403648" y="260648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509120"/>
            <a:ext cx="237626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205905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18830"/>
            <a:ext cx="9144000" cy="2304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Установка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выходных и маршрутных светофоров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группы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тех, по которым производится безостановочный пропуск поездов, производится на тех станциях, где установка индивидуальных сигналов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габаритным условиям, а также на станциях малодеятельных линий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Групповые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и маршрутные светофоры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дополняются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маршрутными указателями,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показывающими номер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которого разрешается отправление поезда.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570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6"/>
          <a:stretch/>
        </p:blipFill>
        <p:spPr bwMode="auto">
          <a:xfrm>
            <a:off x="35496" y="692696"/>
            <a:ext cx="903613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1765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747" y="3905672"/>
            <a:ext cx="9144000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открытому групповому сигналу поезд может отправиться только с того пути, который указан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маршрутном указателе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зеленого цвета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гарантирует от ошибочного отправления другого поезда, для которого не готовился маршрут отправления.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Светящаяся цифра зеленого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 показывает, с какого пути разрешается отправление поезда.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маршрутного указателя дежурному по станции не нужно выписывать и вручать машинистам локомотивов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письменное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разрешение. Это сокращает стоянки поездов на станции и позволяет повысить участковую скорость поездов и увеличить пропускную способность линии.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5705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4851" r="20863" b="12200"/>
          <a:stretch/>
        </p:blipFill>
        <p:spPr>
          <a:xfrm>
            <a:off x="3118650" y="687949"/>
            <a:ext cx="4922923" cy="3323339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300192" y="1566695"/>
            <a:ext cx="914400" cy="9144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4"/>
          <a:stretch/>
        </p:blipFill>
        <p:spPr bwMode="auto">
          <a:xfrm>
            <a:off x="971600" y="687949"/>
            <a:ext cx="1429317" cy="322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578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2. Выходные светофоры.wmv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l="15929" r="15929"/>
          <a:stretch/>
        </p:blipFill>
        <p:spPr>
          <a:xfrm>
            <a:off x="36512" y="0"/>
            <a:ext cx="9144000" cy="6857999"/>
          </a:xfrm>
        </p:spPr>
      </p:pic>
      <p:sp>
        <p:nvSpPr>
          <p:cNvPr id="4" name="Прямоугольник 3"/>
          <p:cNvSpPr/>
          <p:nvPr/>
        </p:nvSpPr>
        <p:spPr>
          <a:xfrm>
            <a:off x="8363017" y="0"/>
            <a:ext cx="7809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мин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0"/>
            <a:ext cx="6336792" cy="4216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Выходными светофорами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подаются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сигналы: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804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2492896"/>
            <a:ext cx="5048507" cy="18722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с бокового пути) и следовать с установленной скоростью,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 два или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628436"/>
            <a:ext cx="3600400" cy="51454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708929"/>
            <a:ext cx="7437512" cy="7509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Выходными светофорами на участках, оборудованных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автоблокировкой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подаются сигналы: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859494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2019232"/>
            <a:ext cx="4176464" cy="1756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следовать, с готовностью остановиться,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1888" t="4129" r="25588" b="8834"/>
          <a:stretch/>
        </p:blipFill>
        <p:spPr>
          <a:xfrm>
            <a:off x="0" y="692696"/>
            <a:ext cx="4499992" cy="6166657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134952"/>
      </p:ext>
    </p:extLst>
  </p:cSld>
  <p:clrMapOvr>
    <a:masterClrMapping/>
  </p:clrMapOvr>
  <p:transition spd="slow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9" y="693383"/>
            <a:ext cx="9022862" cy="453581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37" y="5229200"/>
            <a:ext cx="9059438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огня, из них верхний мигающий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скоростью; поезд следует с отклонением по стрелочному переводу,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423670"/>
      </p:ext>
    </p:extLst>
  </p:cSld>
  <p:clrMapOvr>
    <a:masterClrMapping/>
  </p:clrMapOvr>
  <p:transition spd="slow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764"/>
          <a:stretch/>
        </p:blipFill>
        <p:spPr>
          <a:xfrm>
            <a:off x="76028" y="841600"/>
            <a:ext cx="8982744" cy="467563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17232"/>
            <a:ext cx="9134800" cy="1140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скоростью, поезд следует с отклонением по стрелочному переводу;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884150"/>
      </p:ext>
    </p:extLst>
  </p:cSld>
  <p:clrMapOvr>
    <a:masterClrMapping/>
  </p:clrMapOvr>
  <p:transition spd="slow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6165304"/>
            <a:ext cx="6768752" cy="486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проезжать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24744"/>
            <a:ext cx="8876341" cy="48245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п.19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92857"/>
      </p:ext>
    </p:extLst>
  </p:cSld>
  <p:clrMapOvr>
    <a:masterClrMapping/>
  </p:clrMapOvr>
  <p:transition spd="slow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509"/>
          <a:stretch/>
        </p:blipFill>
        <p:spPr>
          <a:xfrm>
            <a:off x="114904" y="596032"/>
            <a:ext cx="8994792" cy="413954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38911"/>
            <a:ext cx="9108504" cy="22030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Выходными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светофорами на участках, оборудованных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отправлении поездов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отклонением по стрелочным переводам с крестовинами пологих марок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 сигналы: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 и один желтый огни и одна зеленая светящаяся полоса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не более 80 км/ч, поезд следует с отклонением по стрелочному переводу;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0216"/>
      </p:ext>
    </p:extLst>
  </p:cSld>
  <p:clrMapOvr>
    <a:masterClrMapping/>
  </p:clrMapOvr>
  <p:transition spd="slow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648"/>
          <a:stretch/>
        </p:blipFill>
        <p:spPr>
          <a:xfrm>
            <a:off x="86438" y="1124744"/>
            <a:ext cx="8993301" cy="43403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26" y="5517232"/>
            <a:ext cx="9020865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и одна зеленая светящаяся полоса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не более 60 км/ч; поезд следует с отклонением по стрелочному переводу,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498753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09728" y="1196752"/>
            <a:ext cx="3826768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следовать с перегона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1"/>
          <a:stretch/>
        </p:blipFill>
        <p:spPr bwMode="auto">
          <a:xfrm>
            <a:off x="58369" y="648575"/>
            <a:ext cx="5089695" cy="357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" y="4209030"/>
            <a:ext cx="91085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Входным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светофорам присваиваются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литеры Н или Ч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направления движения (Ч с четного направления, Н с нечетного).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станции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четных или нечетных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после буквы Н(Ч) добавляется буква, соответствующая первой букве названия предыдущей станции по этому подходу.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ЧМ - входной со станции Молот, ЧК - входной со станции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Которосль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движения устанавливаются для всех железнодорожных линий по принципу: на север и восток – </a:t>
            </a:r>
            <a:r>
              <a:rPr lang="ru-RU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четное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запад и юг – </a:t>
            </a:r>
            <a:r>
              <a:rPr lang="ru-RU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нечетное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направление.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057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90" r="573"/>
          <a:stretch/>
        </p:blipFill>
        <p:spPr>
          <a:xfrm>
            <a:off x="86318" y="870560"/>
            <a:ext cx="9001000" cy="435864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229200"/>
            <a:ext cx="9051822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 и один желтый огни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железнодорожной станции со скоростью не более 120 км/ч, поезд следует с отклонением по стрелочному переводу;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61086"/>
      </p:ext>
    </p:extLst>
  </p:cSld>
  <p:clrMapOvr>
    <a:masterClrMapping/>
  </p:clrMapOvr>
  <p:transition spd="slow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1"/>
          <a:stretch/>
        </p:blipFill>
        <p:spPr>
          <a:xfrm>
            <a:off x="50408" y="1078252"/>
            <a:ext cx="9036496" cy="43223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24" y="5373216"/>
            <a:ext cx="9034168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железнодорожной станции со скоростью не более 60 км/ч; поезд следует с отклонением по стрелочному переводу,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97631"/>
      </p:ext>
    </p:extLst>
  </p:cSld>
  <p:clrMapOvr>
    <a:masterClrMapping/>
  </p:clrMapOvr>
  <p:transition spd="slow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1550"/>
            <a:ext cx="9108504" cy="60738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5496" y="6124129"/>
            <a:ext cx="7437512" cy="7509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Выходными светофорами на участках, оборудованных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полуавтоматической блокировкой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подаются сигналы: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1124744"/>
            <a:ext cx="1440160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69189"/>
      </p:ext>
    </p:extLst>
  </p:cSld>
  <p:clrMapOvr>
    <a:masterClrMapping/>
  </p:clrMapOvr>
  <p:transition spd="slow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250" r="25039"/>
          <a:stretch/>
        </p:blipFill>
        <p:spPr>
          <a:xfrm>
            <a:off x="107503" y="788860"/>
            <a:ext cx="4392489" cy="60691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547" y="1623182"/>
            <a:ext cx="4012245" cy="223224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с бокового пути) и следовать с установленной скоростью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 до 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(путевого поста) свободен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2127"/>
      </p:ext>
    </p:extLst>
  </p:cSld>
  <p:clrMapOvr>
    <a:masterClrMapping/>
  </p:clrMapOvr>
  <p:transition spd="slow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165304"/>
            <a:ext cx="6948264" cy="56004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проезжать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819" b="6123"/>
          <a:stretch/>
        </p:blipFill>
        <p:spPr>
          <a:xfrm>
            <a:off x="251520" y="764704"/>
            <a:ext cx="8784976" cy="5028900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694633"/>
      </p:ext>
    </p:extLst>
  </p:cSld>
  <p:clrMapOvr>
    <a:masterClrMapping/>
  </p:clrMapOvr>
  <p:transition spd="slow">
    <p:cover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988840"/>
            <a:ext cx="5020511" cy="24482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скоростью; поезд следует с отклонением по стрелочному переводу, перегон до 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(путевого поста)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свободен.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956" t="6907" b="9068"/>
          <a:stretch/>
        </p:blipFill>
        <p:spPr>
          <a:xfrm>
            <a:off x="107504" y="836712"/>
            <a:ext cx="3744416" cy="5959747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092595"/>
      </p:ext>
    </p:extLst>
  </p:cSld>
  <p:clrMapOvr>
    <a:masterClrMapping/>
  </p:clrMapOvr>
  <p:transition spd="slow">
    <p:cov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0779" y="1916832"/>
            <a:ext cx="5407725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огня, из них верхний мигающий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скоростью; поезд следует с отклонением по стрелочному переводу, перегон до 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(путевого поста) свободен, входной (проходной) светофор 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(путевого поста)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13" t="12486" r="63387" b="5116"/>
          <a:stretch/>
        </p:blipFill>
        <p:spPr>
          <a:xfrm>
            <a:off x="0" y="713762"/>
            <a:ext cx="3635896" cy="6096895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6" t="14063" r="35911" b="71875"/>
          <a:stretch/>
        </p:blipFill>
        <p:spPr bwMode="auto">
          <a:xfrm>
            <a:off x="2987824" y="1347844"/>
            <a:ext cx="144016" cy="1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п.21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9325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81" y="3979199"/>
            <a:ext cx="9139331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локомотивная сигнализация как самостоятельное средство сигнализации и 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система железнодорожной автоматики и телемеханики, при которой движение поездов на перегоне осуществляется по сигналам локомотивных светофоров.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Назначение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локомотивной сигнализации (АЛС) как самостоятельного средства сигнализации и связи – это повышение безопасности движения поездов, увеличение пропускной способности железнодорожной линии и улучшение условий труда локомотивных бригад.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7"/>
          <a:stretch/>
        </p:blipFill>
        <p:spPr bwMode="auto">
          <a:xfrm>
            <a:off x="20081" y="816750"/>
            <a:ext cx="9144000" cy="316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 t="11888" r="70601" b="47163"/>
          <a:stretch/>
        </p:blipFill>
        <p:spPr bwMode="auto">
          <a:xfrm>
            <a:off x="7020272" y="1916832"/>
            <a:ext cx="806858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507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328"/>
          <a:stretch/>
        </p:blipFill>
        <p:spPr>
          <a:xfrm>
            <a:off x="98793" y="2098676"/>
            <a:ext cx="9022535" cy="357225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21330" cy="20162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участках,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локомотивной сигнализацией,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применяемой как самостоятельное средство интервального регулирования движения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(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участках, оборудованных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действующей двухсторонней автоблокировкой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движения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показаниям локомотивных светофоров, выходными светофорами подаются сигналы: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" y="5670932"/>
            <a:ext cx="91213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и один лунно-белый огни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с бокового пути) и следовать с установленной скоростью,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 два или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366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982"/>
          <a:stretch/>
        </p:blipFill>
        <p:spPr>
          <a:xfrm>
            <a:off x="18296" y="1148254"/>
            <a:ext cx="9054162" cy="35417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3" y="4869160"/>
            <a:ext cx="9073008" cy="9606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и один лунно-белый огни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впереди свободен один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579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0" y="744555"/>
            <a:ext cx="8929040" cy="33474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821987"/>
            <a:ext cx="288032" cy="321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3498720"/>
            <a:ext cx="22322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3897924"/>
            <a:ext cx="9144000" cy="2918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Входные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 должны быть установлены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первого входного с перегона стрелочного перевода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ближе 50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считая от остряка противошерстного или предельного столбика пошерстного стрелочного перевода, 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 пользования установка производится не ближе стыка рамного рельса противошерстного или не ближе 3,5 м от предельного столбика пошерстного стрелочного перевода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реконструкции железнодорожных станций разрешается эксплуатация входных светофоров, ранее установленных на расстоянии менее 50 м, но не ближе 15 м от стрелочного перевода.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Входные светофоры при запрещающих. Входной светофор. Входные светофоры устанавливаются. Входной светофор на железной дороге. Светофор СЦ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9" t="11836" r="65282" b="17198"/>
          <a:stretch/>
        </p:blipFill>
        <p:spPr bwMode="auto">
          <a:xfrm>
            <a:off x="2916886" y="775334"/>
            <a:ext cx="1871150" cy="328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3270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176"/>
          <a:stretch/>
        </p:blipFill>
        <p:spPr>
          <a:xfrm>
            <a:off x="138368" y="952340"/>
            <a:ext cx="9036496" cy="437401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1208"/>
            <a:ext cx="9108504" cy="13673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желтых, из них верхний мигающий и один лунно-белый огни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скоростью, поезд следует с отклонением по стрелочному переводу; впереди свободны два и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12776"/>
            <a:ext cx="640871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2060848"/>
            <a:ext cx="43204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084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898"/>
          <a:stretch/>
        </p:blipFill>
        <p:spPr>
          <a:xfrm>
            <a:off x="95130" y="1030515"/>
            <a:ext cx="8974799" cy="404420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9" y="5082688"/>
            <a:ext cx="9061825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желтых и один лунно-белый огни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главного пути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уменьшенной скоростью, поезд следует с отклонением по стрелочному переводу, впереди свободен один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180574"/>
      </p:ext>
    </p:extLst>
  </p:cSld>
  <p:clrMapOvr>
    <a:masterClrMapping/>
  </p:clrMapOvr>
  <p:transition spd="slow">
    <p:cover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963"/>
          <a:stretch/>
        </p:blipFill>
        <p:spPr>
          <a:xfrm>
            <a:off x="90216" y="1113256"/>
            <a:ext cx="8964488" cy="41879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4" y="5301208"/>
            <a:ext cx="9126832" cy="14717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мигающий, один желтый, один лунно-белый огни и одна зеленая светящаяся полоса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не более 80 км/ч, поезд следует с отклонением по стрелочному переводу марки 1/18, впереди свободны два и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13950"/>
      </p:ext>
    </p:extLst>
  </p:cSld>
  <p:clrMapOvr>
    <a:masterClrMapping/>
  </p:clrMapOvr>
  <p:transition spd="slow">
    <p:cover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353"/>
          <a:stretch/>
        </p:blipFill>
        <p:spPr>
          <a:xfrm>
            <a:off x="52746" y="824701"/>
            <a:ext cx="9055758" cy="459678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3216"/>
            <a:ext cx="9108504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желтых, один лунно-белый огни и одна зеленая светящаяся полоса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разрешается поезду отправиться с железнодорожной станции со скоростью не более 60 км/ч, поезд следует с отклонением по стрелочному переводу марки 1/18, впереди свободен один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76637"/>
      </p:ext>
    </p:extLst>
  </p:cSld>
  <p:clrMapOvr>
    <a:masterClrMapping/>
  </p:clrMapOvr>
  <p:transition spd="slow">
    <p:cover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95"/>
          <a:stretch/>
        </p:blipFill>
        <p:spPr>
          <a:xfrm>
            <a:off x="104180" y="700277"/>
            <a:ext cx="8862969" cy="44644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4270"/>
            <a:ext cx="9071330" cy="1742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мигающий, один желтый, один лунно-белый огни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отправиться с железнодорожной станции со скоростью не более 120 км/ч, поезд следует с отклонением по стрелочному переводу марки 1/22, впереди свободны два и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449361"/>
      </p:ext>
    </p:extLst>
  </p:cSld>
  <p:clrMapOvr>
    <a:masterClrMapping/>
  </p:clrMapOvr>
  <p:transition spd="slow">
    <p:cover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90" r="520"/>
          <a:stretch/>
        </p:blipFill>
        <p:spPr>
          <a:xfrm>
            <a:off x="50621" y="692696"/>
            <a:ext cx="9001000" cy="458130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6" y="5229200"/>
            <a:ext cx="9026453" cy="15393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желтых, один лунно-белый огни и две зеленые светящиеся полосы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разрешается поезду отправиться с железнодорожной станции со скоростью не более 60 км/ч, поезд следует с отклонением по стрелочному переводу марки 1/22, впереди свободен один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926396"/>
      </p:ext>
    </p:extLst>
  </p:cSld>
  <p:clrMapOvr>
    <a:masterClrMapping/>
  </p:clrMapOvr>
  <p:transition spd="slow">
    <p:cover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021288"/>
            <a:ext cx="8856984" cy="531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красный огонь –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проезжать сигнал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3620" b="5900"/>
          <a:stretch/>
        </p:blipFill>
        <p:spPr>
          <a:xfrm>
            <a:off x="25111" y="1556792"/>
            <a:ext cx="9114219" cy="41044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105986"/>
      </p:ext>
    </p:extLst>
  </p:cSld>
  <p:clrMapOvr>
    <a:masterClrMapping/>
  </p:clrMapOvr>
  <p:transition spd="slow">
    <p:cover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92478"/>
            <a:ext cx="9144000" cy="1080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поезду отправиться со станции (в том числе с бокового пути) с установленной скоростью,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свободный от поездов перегон до входного светофора 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п.22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3"/>
            <a:ext cx="8856984" cy="46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393009"/>
      </p:ext>
    </p:extLst>
  </p:cSld>
  <p:clrMapOvr>
    <a:masterClrMapping/>
  </p:clrMapOvr>
  <p:transition spd="slow">
    <p:cover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12" y="5201816"/>
            <a:ext cx="9144000" cy="16561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ответвления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оборудованного путевой блокировкой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для указания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который отправляется поезд на многопутных участках, оборудованных путевой блокировкой, и на двухпутных участках, оборудованных двусторонней автоблокировкой, огни выходного светофора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дополняются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показанием маршрутного указателя.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6869" r="72050" b="18633"/>
          <a:stretch/>
        </p:blipFill>
        <p:spPr>
          <a:xfrm>
            <a:off x="971600" y="759470"/>
            <a:ext cx="3096344" cy="452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4602" b="3380"/>
          <a:stretch/>
        </p:blipFill>
        <p:spPr>
          <a:xfrm>
            <a:off x="4602291" y="759470"/>
            <a:ext cx="3773087" cy="452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80378"/>
      </p:ext>
    </p:extLst>
  </p:cSld>
  <p:clrMapOvr>
    <a:masterClrMapping/>
  </p:clrMapOvr>
  <p:transition spd="slow">
    <p:cover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7" y="4068391"/>
            <a:ext cx="9144000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маршрутного указателя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реконструкции устройств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телемеханики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 сигнал: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зеленых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выходном светофоре — при отправлении поезда на ответвление, оборудованное путевой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блокировкой,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многопутного участка, или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двусторонней автоблокировке.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свободность не менее двух блок-участков при автоблокировке, на свободность перегона до следующей железнодорожной станции (путевого поста) — при полуавтоматической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400" t="18500" r="39630" b="26175"/>
          <a:stretch/>
        </p:blipFill>
        <p:spPr>
          <a:xfrm>
            <a:off x="426240" y="667463"/>
            <a:ext cx="2457063" cy="3487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37679" b="5629"/>
          <a:stretch/>
        </p:blipFill>
        <p:spPr>
          <a:xfrm>
            <a:off x="3275856" y="692154"/>
            <a:ext cx="5472608" cy="232687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304634" y="692154"/>
            <a:ext cx="1443830" cy="5766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588224" y="689323"/>
            <a:ext cx="93610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 smtClean="0"/>
              <a:t>проходной</a:t>
            </a:r>
            <a:endParaRPr lang="ru-RU" sz="10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8388424" y="1200159"/>
            <a:ext cx="270529" cy="3326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7173" t="32550" r="25615" b="21103"/>
          <a:stretch/>
        </p:blipFill>
        <p:spPr>
          <a:xfrm>
            <a:off x="3193428" y="2132856"/>
            <a:ext cx="1522587" cy="202210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7232626" y="1199584"/>
            <a:ext cx="15158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137351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907" y="5256981"/>
            <a:ext cx="9144000" cy="16010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электрифицированных участках железнодорожных путей входные светофоры, а также сигнальные знаки "Граница станции" должны устанавливаться перед изолирующими сопряжениями или секционными изоляторами контактной сети (со стороны перегона), отделяющими контактную сеть перегонов от контактной сети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327" t="5648" r="5113" b="5648"/>
          <a:stretch/>
        </p:blipFill>
        <p:spPr>
          <a:xfrm>
            <a:off x="467544" y="692696"/>
            <a:ext cx="829763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07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7" y="3473624"/>
            <a:ext cx="9144000" cy="3384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электрической централизации выходными светофорами допускается подавать сигнал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мигающий и один лунно-белый огни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разрешается поезду отправиться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далее следовать 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показаниям локомотивного светофора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участках, оборудованных автоматической локомотивной сигнализацией, применяемой как самостоятельное средство интервального регулирования движения поездов;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 сигналам автоблокировки;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неправильному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 показаниям локомотивных светофоров.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п.23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81019"/>
            <a:ext cx="7128792" cy="28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41839"/>
      </p:ext>
    </p:extLst>
  </p:cSld>
  <p:clrMapOvr>
    <a:masterClrMapping/>
  </p:clrMapOvr>
  <p:transition spd="slow">
    <p:cover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18" y="1074697"/>
            <a:ext cx="5291787" cy="237764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646" y="4725144"/>
            <a:ext cx="9108504" cy="21328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станциях, имеющих выходные светофоры, при наличии ответвления,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оборудованного путевой блокировкой,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готовность маршрута отправления на ответвление указывается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лунно-белым огнем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выходного светофора. Поезда отправляются на ответвление при лунно-белом огне и погашенном красном огне выходного светофора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выдачей машинисту ключа-жезла или бланка ДУ-50.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1700" dirty="0" smtClean="0"/>
          </a:p>
          <a:p>
            <a:pPr marL="0" indent="0">
              <a:buNone/>
            </a:pPr>
            <a:endParaRPr lang="ru-RU" sz="17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461" y="704905"/>
            <a:ext cx="1727560" cy="379200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3276231" y="1563351"/>
            <a:ext cx="216024" cy="20946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315461" y="2376657"/>
            <a:ext cx="151689" cy="1649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696" t="23540" r="5585" b="9680"/>
          <a:stretch/>
        </p:blipFill>
        <p:spPr>
          <a:xfrm>
            <a:off x="4253554" y="908720"/>
            <a:ext cx="4854950" cy="33843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24398" y="177281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21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4521" y="1783849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15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0976" y="188324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>
                <a:solidFill>
                  <a:srgbClr val="002060"/>
                </a:solidFill>
              </a:rPr>
              <a:t>21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93034" y="1883241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15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97093" y="167554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10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53729" y="1670553"/>
            <a:ext cx="4411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мая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37221" y="1665205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20</a:t>
            </a:r>
            <a:endParaRPr lang="ru-RU" sz="1200" i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253554" y="2564904"/>
            <a:ext cx="1231662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376831" y="2240104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3802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00392" y="2210380"/>
            <a:ext cx="4988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3802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071500" y="2378603"/>
            <a:ext cx="862936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724825" y="2422909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7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71361" y="2422909"/>
            <a:ext cx="263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2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468006" y="2635596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6 км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7934436" y="2774095"/>
            <a:ext cx="762708" cy="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912245" y="2987632"/>
            <a:ext cx="1434345" cy="18621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350976" y="3861048"/>
            <a:ext cx="1229136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287616" y="3645024"/>
            <a:ext cx="1532856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5924398" y="154554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10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298348" y="1562709"/>
            <a:ext cx="4523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2060"/>
                </a:solidFill>
              </a:rPr>
              <a:t>мая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811004" y="1562709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2060"/>
                </a:solidFill>
              </a:rPr>
              <a:t>20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645" y="3680577"/>
            <a:ext cx="234295" cy="301339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616" y="3276969"/>
            <a:ext cx="578946" cy="702516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7873261" y="3403578"/>
            <a:ext cx="6142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Семин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870945" y="3640127"/>
            <a:ext cx="6142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 smtClean="0">
                <a:solidFill>
                  <a:srgbClr val="002060"/>
                </a:solidFill>
              </a:rPr>
              <a:t>Семин</a:t>
            </a:r>
            <a:endParaRPr lang="ru-RU" sz="1200" b="1" i="1" dirty="0">
              <a:solidFill>
                <a:srgbClr val="00206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350976" y="3861048"/>
            <a:ext cx="17088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924398" y="3429000"/>
            <a:ext cx="12283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11764"/>
      </p:ext>
    </p:extLst>
  </p:cSld>
  <p:clrMapOvr>
    <a:masterClrMapping/>
  </p:clrMapOvr>
  <p:transition spd="slow">
    <p:cover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3928" y="3620816"/>
            <a:ext cx="4932040" cy="31919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станциях, где отправление поездов производится с путей,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имеющих достаточной длины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голова поезда находится за выходным (маршрутным) светофором, на обратной стороне светофора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повторительная головка,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сигнализирующая зеленым огнем при открытом выходном (маршрутном) светофоре и свободности впереди двух и более блок-участков.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2323" b="2988"/>
          <a:stretch/>
        </p:blipFill>
        <p:spPr>
          <a:xfrm>
            <a:off x="72007" y="726941"/>
            <a:ext cx="4000500" cy="5871454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699792" y="1124744"/>
            <a:ext cx="576064" cy="1440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849" y="695912"/>
            <a:ext cx="1278885" cy="27306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477" y="695912"/>
            <a:ext cx="1370515" cy="27505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6540" y="695912"/>
            <a:ext cx="705541" cy="22719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024" y="2777224"/>
            <a:ext cx="544775" cy="9086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9266" y="912113"/>
            <a:ext cx="529521" cy="516283"/>
          </a:xfrm>
          <a:prstGeom prst="rect">
            <a:avLst/>
          </a:prstGeom>
        </p:spPr>
      </p:pic>
      <p:sp>
        <p:nvSpPr>
          <p:cNvPr id="18" name="Равнобедренный треугольник 17"/>
          <p:cNvSpPr/>
          <p:nvPr/>
        </p:nvSpPr>
        <p:spPr>
          <a:xfrm rot="1265873">
            <a:off x="5250397" y="1553995"/>
            <a:ext cx="155514" cy="19744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п.24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24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101596" y="4077072"/>
            <a:ext cx="4766354" cy="1368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разрешающие или запрещающие поезду проследовать из одного района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другой.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1151"/>
          <a:stretch/>
        </p:blipFill>
        <p:spPr>
          <a:xfrm>
            <a:off x="9550" y="719751"/>
            <a:ext cx="3748256" cy="3573345"/>
          </a:xfrm>
          <a:prstGeom prst="rect">
            <a:avLst/>
          </a:prstGeom>
        </p:spPr>
      </p:pic>
      <p:pic>
        <p:nvPicPr>
          <p:cNvPr id="10" name="Рисунок 9" descr="https://xn----htbf8agk1f.xn--p1ai/wp-content/uploads/2025/04/%D0%9C%D0%B0%D1%80%D1%88%D1%80%D1%83%D1%82%D0%BD%D1%8B%D0%B9-%D1%81%D0%B2%D0%B5%D1%82%D0%BE%D1%84%D0%BE%D1%8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3" y="1052736"/>
            <a:ext cx="5247461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8183880" y="6556248"/>
            <a:ext cx="960120" cy="301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п.6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t="1" r="4326" b="13147"/>
          <a:stretch/>
        </p:blipFill>
        <p:spPr>
          <a:xfrm>
            <a:off x="0" y="4406358"/>
            <a:ext cx="3740780" cy="2335010"/>
          </a:xfrm>
          <a:prstGeom prst="rect">
            <a:avLst/>
          </a:prstGeom>
        </p:spPr>
      </p:pic>
      <p:sp>
        <p:nvSpPr>
          <p:cNvPr id="13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1614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3. Маршрутные светофоры.wmv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l="16250" r="16250"/>
          <a:stretch/>
        </p:blipFill>
        <p:spPr>
          <a:xfrm>
            <a:off x="0" y="-48126"/>
            <a:ext cx="9144000" cy="6093296"/>
          </a:xfrm>
        </p:spPr>
      </p:pic>
      <p:sp>
        <p:nvSpPr>
          <p:cNvPr id="4" name="Прямоугольник 3"/>
          <p:cNvSpPr/>
          <p:nvPr/>
        </p:nvSpPr>
        <p:spPr>
          <a:xfrm>
            <a:off x="8028384" y="188640"/>
            <a:ext cx="9541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 мин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4591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7400" b="17240"/>
          <a:stretch/>
        </p:blipFill>
        <p:spPr>
          <a:xfrm>
            <a:off x="10666" y="1556792"/>
            <a:ext cx="9048631" cy="31683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6" y="5157192"/>
            <a:ext cx="9144000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Маршрутными светофорами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 сигналы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движение с установленной скоростью, следующий светофор (маршрутный или выходной)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7703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38660" b="19760"/>
          <a:stretch/>
        </p:blipFill>
        <p:spPr>
          <a:xfrm>
            <a:off x="134" y="1268760"/>
            <a:ext cx="9114547" cy="30243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97152"/>
            <a:ext cx="8928992" cy="9361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огонь 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движение с готовностью остановиться, следующий светофор (маршрутный или выходной)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835610"/>
      </p:ext>
    </p:extLst>
  </p:cSld>
  <p:clrMapOvr>
    <a:masterClrMapping/>
  </p:clrMapOvr>
  <p:transition spd="slow">
    <p:cover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8580" b="28581"/>
          <a:stretch/>
        </p:blipFill>
        <p:spPr>
          <a:xfrm>
            <a:off x="4217" y="1124744"/>
            <a:ext cx="9144000" cy="31683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09121"/>
            <a:ext cx="9144000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мигающий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проследование светофора с установленной скоростью, следующий светофор (маршрутный или выходной) открыт и требует проследования его с уменьшенной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93021"/>
      </p:ext>
    </p:extLst>
  </p:cSld>
  <p:clrMapOvr>
    <a:masterClrMapping/>
  </p:clrMapOvr>
  <p:transition spd="slow">
    <p:cover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8580" b="28581"/>
          <a:stretch/>
        </p:blipFill>
        <p:spPr>
          <a:xfrm>
            <a:off x="23247" y="1453158"/>
            <a:ext cx="9120753" cy="309634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" y="4941168"/>
            <a:ext cx="9113043" cy="129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 огня, из них верхний мигающий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проследование светофора с уменьшенной скоростью, поезд следует на боковой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следующий светофор (маршрутный или выходной)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09738"/>
      </p:ext>
    </p:extLst>
  </p:cSld>
  <p:clrMapOvr>
    <a:masterClrMapping/>
  </p:clrMapOvr>
  <p:transition spd="slow">
    <p:cover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8660" b="18501"/>
          <a:stretch/>
        </p:blipFill>
        <p:spPr>
          <a:xfrm>
            <a:off x="0" y="1052736"/>
            <a:ext cx="9144000" cy="315195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81128"/>
            <a:ext cx="9144000" cy="122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желтых огня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проследование светофора с уменьшенной скоростью и готовностью остановиться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поезд следует на боковой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следующий светофор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965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.1. Входные светофоры.wmv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 cstate="print"/>
          <a:srcRect l="15294" r="15294"/>
          <a:stretch/>
        </p:blipFill>
        <p:spPr>
          <a:xfrm>
            <a:off x="0" y="-28600"/>
            <a:ext cx="9144000" cy="6553200"/>
          </a:xfrm>
        </p:spPr>
      </p:pic>
      <p:sp>
        <p:nvSpPr>
          <p:cNvPr id="3" name="Прямоугольник 2"/>
          <p:cNvSpPr/>
          <p:nvPr/>
        </p:nvSpPr>
        <p:spPr>
          <a:xfrm>
            <a:off x="8244408" y="5733256"/>
            <a:ext cx="7809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мин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 txBox="1">
            <a:spLocks/>
          </p:cNvSpPr>
          <p:nvPr/>
        </p:nvSpPr>
        <p:spPr>
          <a:xfrm>
            <a:off x="75472" y="116632"/>
            <a:ext cx="9036496" cy="1385866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Входными светофорами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по пути, по которому осуществляется движение железнодорожного подвижного состава в специализированном направлении (далее - правильный железнодорожный путь), и неправильному железнодорожному пути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 сигналы:</a:t>
            </a:r>
          </a:p>
        </p:txBody>
      </p:sp>
    </p:spTree>
    <p:extLst>
      <p:ext uri="{BB962C8B-B14F-4D97-AF65-F5344CB8AC3E}">
        <p14:creationId xmlns:p14="http://schemas.microsoft.com/office/powerpoint/2010/main" val="16511515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8580" b="28581"/>
          <a:stretch/>
        </p:blipFill>
        <p:spPr>
          <a:xfrm>
            <a:off x="0" y="1412776"/>
            <a:ext cx="9144000" cy="324036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5301208"/>
            <a:ext cx="7128792" cy="681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запрещается проезжать светофор.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п.25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54995"/>
      </p:ext>
    </p:extLst>
  </p:cSld>
  <p:clrMapOvr>
    <a:masterClrMapping/>
  </p:clrMapOvr>
  <p:transition spd="slow">
    <p:cover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08" y="4864943"/>
            <a:ext cx="9126091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оборудованных автоблокировкой с трехзначной сигнализацией, на светофоре (входном, маршрутном, выходном или проходном), ограждающем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главном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 длиной менее требуемого тормозного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устанавливается световой (светоотражающий)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 белого цвета в виде двух вертикальных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предупредительном к нему светофоре — такой же указатель в виде одной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стрелы.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476" t="10937" b="12509"/>
          <a:stretch/>
        </p:blipFill>
        <p:spPr>
          <a:xfrm>
            <a:off x="5868144" y="766680"/>
            <a:ext cx="3186261" cy="413578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956376" y="1880090"/>
            <a:ext cx="432048" cy="6051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629" r="15629" b="12304"/>
          <a:stretch/>
        </p:blipFill>
        <p:spPr>
          <a:xfrm>
            <a:off x="3707904" y="752591"/>
            <a:ext cx="1752629" cy="4149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12" y="781395"/>
            <a:ext cx="1251136" cy="41210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b="-837"/>
          <a:stretch/>
        </p:blipFill>
        <p:spPr>
          <a:xfrm>
            <a:off x="1836594" y="781397"/>
            <a:ext cx="1245422" cy="410224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037477"/>
      </p:ext>
    </p:extLst>
  </p:cSld>
  <p:clrMapOvr>
    <a:masterClrMapping/>
  </p:clrMapOvr>
  <p:transition spd="slow">
    <p:cover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26" t="33996" r="9366" b="4889"/>
          <a:stretch/>
        </p:blipFill>
        <p:spPr>
          <a:xfrm>
            <a:off x="755576" y="1"/>
            <a:ext cx="8352928" cy="48092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5841"/>
            <a:ext cx="9108504" cy="20087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светофоре (входном, маршрутном), ограждающем на главном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блок-участок длиной менее требуемого тормозного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применяется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— один зеленый и один желтый огни — разрешается движение с уменьшенной скоростью. В таких случаях световые указатели не устанавливаются.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Световые указатели должны сохранять сигнальные значения и в погашенном состоянии.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172400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п.27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099605" y="11663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907955"/>
      </p:ext>
    </p:extLst>
  </p:cSld>
  <p:clrMapOvr>
    <a:masterClrMapping/>
  </p:clrMapOvr>
  <p:transition spd="slow">
    <p:cover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093619"/>
            <a:ext cx="9144000" cy="1609304"/>
          </a:xfrm>
        </p:spPr>
        <p:txBody>
          <a:bodyPr>
            <a:norm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светофоры: назначение, место установки, сигнализация.</a:t>
            </a:r>
          </a:p>
          <a:p>
            <a:pPr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светофоры: назначение, место установки, сигнализация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светофоры: назначение, место установки, сигнализация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Пригласительный сигнал: назначение, порядок проследование.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AutoNum type="arabicPeriod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659204"/>
            <a:ext cx="30222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187624" y="11663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0545" y="5013176"/>
            <a:ext cx="9144000" cy="19442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ИСИ Раздел III. п. 16-25,27 Светофоры на железнодорожном транспорте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презентацию по теме: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Прием и отправление поездов по пригласительному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Гора\Desktop\3856707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7" b="21002"/>
          <a:stretch/>
        </p:blipFill>
        <p:spPr bwMode="auto">
          <a:xfrm>
            <a:off x="269999" y="2635884"/>
            <a:ext cx="8674993" cy="24603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1752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6307" y="188640"/>
            <a:ext cx="3969232" cy="912337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следующей 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6307" y="1251427"/>
            <a:ext cx="37097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Проходные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локомотивные светофоры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764572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Проходные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показания на участках, оборудованных автоблокировкой, полуавтоматической блокировкой;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2. Показания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проходных, входных, маршрутных и выходных светофоров на участках, оборудованных четырехзначной сигнализацией, применение и показания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предвходных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светофоров; применение дополнительных указателей на светофорах, ограничивающих блок-участок длиной меньше тормозного пути.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Условно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разрешающий сигнал.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Локомотивные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светофоры: показания на участках, оборудованных автоблокировкой и АЛС; на участках, где АЛС применяется как самостоятельное средство сигнализации и связи.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www.train-photo.ru/data/media/160/ambi10sv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83" y="38190"/>
            <a:ext cx="4959177" cy="271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6323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8484" y="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524"/>
            <a:ext cx="9144000" cy="608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7032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000" y="5085184"/>
            <a:ext cx="9128000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зеленый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главного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отклонения по стрелочному переводу с установленной скоростью, следующий светофор (маршрутный или выходной)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открыт.</a:t>
            </a:r>
          </a:p>
        </p:txBody>
      </p:sp>
      <p:pic>
        <p:nvPicPr>
          <p:cNvPr id="7" name="Рисунок 6" descr="https://xn----htbf8agk1f.xn--p1ai/wp-content/uploads/2025/06/%D0%B7%D0%B5%D0%BB%D0%B5%D0%BD%D1%8B%D0%B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416824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xn----htbf8agk1f.xn--p1ai/wp-content/uploads/2025/06/%D0%B7%D0%B5%D0%BB%D0%B5%D0%BD%D1%8B%D0%B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68519" r="71845" b="22222"/>
          <a:stretch/>
        </p:blipFill>
        <p:spPr bwMode="auto">
          <a:xfrm>
            <a:off x="1763688" y="1916832"/>
            <a:ext cx="1008112" cy="3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3563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0" y="4725144"/>
            <a:ext cx="9036496" cy="1708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желтый мигающий огонь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разрешается поезду следовать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главного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отклонения по стрелочному переводу с установленной скоростью, следующий светофор (маршрутный или выходной) открыт и требует проследования его с уменьшенной скоростью с отклонением по стрелочному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переводу.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99"/>
          <a:stretch/>
        </p:blipFill>
        <p:spPr>
          <a:xfrm>
            <a:off x="62840" y="662912"/>
            <a:ext cx="9016096" cy="40965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44408" y="6550223"/>
            <a:ext cx="9669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ИСИ п.16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00778" y="92272"/>
            <a:ext cx="6577939" cy="5082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Входные, выходные и маршрутные светофоры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608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6513</TotalTime>
  <Words>3738</Words>
  <Application>Microsoft Office PowerPoint</Application>
  <PresentationFormat>Экран (4:3)</PresentationFormat>
  <Paragraphs>281</Paragraphs>
  <Slides>75</Slides>
  <Notes>3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Наталья</cp:lastModifiedBy>
  <cp:revision>538</cp:revision>
  <dcterms:created xsi:type="dcterms:W3CDTF">2019-04-21T18:59:03Z</dcterms:created>
  <dcterms:modified xsi:type="dcterms:W3CDTF">2025-08-19T15:53:24Z</dcterms:modified>
</cp:coreProperties>
</file>