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309" r:id="rId2"/>
    <p:sldId id="310" r:id="rId3"/>
    <p:sldId id="314" r:id="rId4"/>
    <p:sldId id="317" r:id="rId5"/>
    <p:sldId id="313" r:id="rId6"/>
    <p:sldId id="315" r:id="rId7"/>
    <p:sldId id="319" r:id="rId8"/>
    <p:sldId id="320" r:id="rId9"/>
    <p:sldId id="312" r:id="rId10"/>
    <p:sldId id="321" r:id="rId11"/>
    <p:sldId id="323" r:id="rId12"/>
    <p:sldId id="324" r:id="rId13"/>
    <p:sldId id="326" r:id="rId14"/>
    <p:sldId id="306" r:id="rId15"/>
    <p:sldId id="325" r:id="rId16"/>
    <p:sldId id="327" r:id="rId17"/>
    <p:sldId id="328" r:id="rId18"/>
    <p:sldId id="345" r:id="rId19"/>
    <p:sldId id="346" r:id="rId20"/>
    <p:sldId id="347" r:id="rId21"/>
    <p:sldId id="348" r:id="rId22"/>
    <p:sldId id="349" r:id="rId23"/>
    <p:sldId id="330" r:id="rId24"/>
    <p:sldId id="331" r:id="rId25"/>
    <p:sldId id="322" r:id="rId26"/>
    <p:sldId id="333" r:id="rId27"/>
    <p:sldId id="335" r:id="rId28"/>
    <p:sldId id="336" r:id="rId29"/>
    <p:sldId id="337" r:id="rId30"/>
    <p:sldId id="339" r:id="rId31"/>
    <p:sldId id="340" r:id="rId32"/>
    <p:sldId id="341" r:id="rId33"/>
    <p:sldId id="342" r:id="rId34"/>
    <p:sldId id="343" r:id="rId35"/>
    <p:sldId id="344" r:id="rId36"/>
    <p:sldId id="350" r:id="rId37"/>
    <p:sldId id="352" r:id="rId38"/>
    <p:sldId id="351" r:id="rId39"/>
    <p:sldId id="353" r:id="rId40"/>
    <p:sldId id="354" r:id="rId41"/>
    <p:sldId id="332" r:id="rId42"/>
    <p:sldId id="355" r:id="rId43"/>
    <p:sldId id="308"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84" d="100"/>
          <a:sy n="84" d="100"/>
        </p:scale>
        <p:origin x="135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20.08.2025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249592-3500-4EB9-A985-3E1D77DAC5F0}"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1212528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20.08.2025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20.08.2025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20.08.2025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20.08.2025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20.08.2025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20.08.2025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20.08.2025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20.08.2025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20.08.2025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20.08.2025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20.08.2025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3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20.08.2025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image" Target="../media/image27.png"/><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8.png"/><Relationship Id="rId7" Type="http://schemas.openxmlformats.org/officeDocument/2006/relationships/image" Target="../media/image36.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56.jpe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58.jpeg"/><Relationship Id="rId5" Type="http://schemas.openxmlformats.org/officeDocument/2006/relationships/image" Target="../media/image50.png"/><Relationship Id="rId10" Type="http://schemas.openxmlformats.org/officeDocument/2006/relationships/image" Target="../media/image57.jpeg"/><Relationship Id="rId4" Type="http://schemas.openxmlformats.org/officeDocument/2006/relationships/image" Target="../media/image49.png"/><Relationship Id="rId9"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8.png"/><Relationship Id="rId7" Type="http://schemas.openxmlformats.org/officeDocument/2006/relationships/image" Target="../media/image36.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57.jpe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69.jpe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69.jpe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3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404560" y="5120354"/>
            <a:ext cx="8631936" cy="439075"/>
          </a:xfr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ru-RU" sz="2300" b="1">
                <a:solidFill>
                  <a:srgbClr val="C00000"/>
                </a:solidFill>
                <a:latin typeface="Times New Roman" panose="02020603050405020304" pitchFamily="18" charset="0"/>
                <a:cs typeface="Times New Roman" panose="02020603050405020304" pitchFamily="18" charset="0"/>
              </a:rPr>
              <a:t>Светофоры на железнодорожных путях необщего пользования</a:t>
            </a:r>
            <a:endParaRPr lang="ru-RU" sz="2300" b="1" dirty="0">
              <a:solidFill>
                <a:srgbClr val="C00000"/>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a:stretch>
            <a:fillRect/>
          </a:stretch>
        </p:blipFill>
        <p:spPr>
          <a:xfrm>
            <a:off x="36988" y="476672"/>
            <a:ext cx="8999508" cy="4579797"/>
          </a:xfrm>
          <a:prstGeom prst="rect">
            <a:avLst/>
          </a:prstGeom>
        </p:spPr>
      </p:pic>
      <p:pic>
        <p:nvPicPr>
          <p:cNvPr id="9" name="Рисунок 8"/>
          <p:cNvPicPr>
            <a:picLocks noChangeAspect="1"/>
          </p:cNvPicPr>
          <p:nvPr/>
        </p:nvPicPr>
        <p:blipFill>
          <a:blip r:embed="rId4"/>
          <a:stretch>
            <a:fillRect/>
          </a:stretch>
        </p:blipFill>
        <p:spPr>
          <a:xfrm>
            <a:off x="5343080" y="476672"/>
            <a:ext cx="3775354" cy="4579797"/>
          </a:xfrm>
          <a:prstGeom prst="rect">
            <a:avLst/>
          </a:prstGeom>
        </p:spPr>
      </p:pic>
      <p:pic>
        <p:nvPicPr>
          <p:cNvPr id="5" name="Рисунок 4" descr="Picture background"/>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35917">
            <a:off x="5054473" y="2595630"/>
            <a:ext cx="1723390" cy="2386965"/>
          </a:xfrm>
          <a:prstGeom prst="rect">
            <a:avLst/>
          </a:prstGeom>
          <a:noFill/>
          <a:ln>
            <a:solidFill>
              <a:schemeClr val="tx1"/>
            </a:solidFill>
          </a:ln>
        </p:spPr>
      </p:pic>
      <p:sp>
        <p:nvSpPr>
          <p:cNvPr id="6" name="Подзаголовок 2"/>
          <p:cNvSpPr>
            <a:spLocks noGrp="1"/>
          </p:cNvSpPr>
          <p:nvPr>
            <p:ph sz="half" idx="1"/>
          </p:nvPr>
        </p:nvSpPr>
        <p:spPr>
          <a:xfrm>
            <a:off x="320040" y="5760638"/>
            <a:ext cx="8631936" cy="795610"/>
          </a:xfr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ru-RU" sz="2300" b="1" dirty="0">
                <a:solidFill>
                  <a:srgbClr val="C00000"/>
                </a:solidFill>
                <a:latin typeface="Times New Roman" panose="02020603050405020304" pitchFamily="18" charset="0"/>
                <a:cs typeface="Times New Roman" panose="02020603050405020304" pitchFamily="18" charset="0"/>
              </a:rPr>
              <a:t>Светофоры прикрытия, заградительные, предупредительные и повторительные. </a:t>
            </a:r>
          </a:p>
        </p:txBody>
      </p:sp>
    </p:spTree>
    <p:extLst>
      <p:ext uri="{BB962C8B-B14F-4D97-AF65-F5344CB8AC3E}">
        <p14:creationId xmlns:p14="http://schemas.microsoft.com/office/powerpoint/2010/main" val="2366474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11576" t="12297" r="6108" b="13920"/>
          <a:stretch/>
        </p:blipFill>
        <p:spPr>
          <a:xfrm>
            <a:off x="33694" y="1014647"/>
            <a:ext cx="4538305" cy="3491267"/>
          </a:xfrm>
          <a:prstGeom prst="rect">
            <a:avLst/>
          </a:prstGeom>
        </p:spPr>
      </p:pic>
      <p:sp>
        <p:nvSpPr>
          <p:cNvPr id="13" name="Прямоугольник 12"/>
          <p:cNvSpPr/>
          <p:nvPr/>
        </p:nvSpPr>
        <p:spPr>
          <a:xfrm rot="20846265">
            <a:off x="4927812" y="2268425"/>
            <a:ext cx="1167307" cy="369332"/>
          </a:xfrm>
          <a:prstGeom prst="rect">
            <a:avLst/>
          </a:prstGeom>
        </p:spPr>
        <p:txBody>
          <a:bodyPr wrap="none">
            <a:spAutoFit/>
          </a:bodyPr>
          <a:lstStyle/>
          <a:p>
            <a:r>
              <a:rPr lang="ru-RU" b="1" dirty="0" smtClean="0">
                <a:solidFill>
                  <a:schemeClr val="accent6">
                    <a:lumMod val="20000"/>
                    <a:lumOff val="80000"/>
                  </a:schemeClr>
                </a:solidFill>
              </a:rPr>
              <a:t>ж. д. пути</a:t>
            </a:r>
            <a:endParaRPr lang="ru-RU" b="1" dirty="0">
              <a:solidFill>
                <a:schemeClr val="accent6">
                  <a:lumMod val="20000"/>
                  <a:lumOff val="80000"/>
                </a:schemeClr>
              </a:solidFill>
            </a:endParaRPr>
          </a:p>
        </p:txBody>
      </p:sp>
      <p:sp>
        <p:nvSpPr>
          <p:cNvPr id="9" name="Прямоугольник 8"/>
          <p:cNvSpPr/>
          <p:nvPr/>
        </p:nvSpPr>
        <p:spPr>
          <a:xfrm>
            <a:off x="-1" y="4599050"/>
            <a:ext cx="9144001" cy="1938992"/>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Пересечения </a:t>
            </a:r>
            <a:r>
              <a:rPr lang="ru-RU" sz="2000" dirty="0">
                <a:latin typeface="Times New Roman" panose="02020603050405020304" pitchFamily="18" charset="0"/>
                <a:cs typeface="Times New Roman" panose="02020603050405020304" pitchFamily="18" charset="0"/>
              </a:rPr>
              <a:t>трамвайных путей с </a:t>
            </a:r>
            <a:r>
              <a:rPr lang="ru-RU" sz="2000" dirty="0" err="1">
                <a:latin typeface="Times New Roman" panose="02020603050405020304" pitchFamily="18" charset="0"/>
                <a:cs typeface="Times New Roman" panose="02020603050405020304" pitchFamily="18" charset="0"/>
              </a:rPr>
              <a:t>неэлектрифицированными</a:t>
            </a:r>
            <a:r>
              <a:rPr lang="ru-RU" sz="2000" dirty="0">
                <a:latin typeface="Times New Roman" panose="02020603050405020304" pitchFamily="18" charset="0"/>
                <a:cs typeface="Times New Roman" panose="02020603050405020304" pitchFamily="18" charset="0"/>
              </a:rPr>
              <a:t> внутренними подъездными путями промышленных предприятий допускается </a:t>
            </a:r>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одном уровне. </a:t>
            </a: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этом </a:t>
            </a:r>
            <a:r>
              <a:rPr lang="ru-RU" sz="2000" dirty="0" smtClean="0">
                <a:latin typeface="Times New Roman" panose="02020603050405020304" pitchFamily="18" charset="0"/>
                <a:cs typeface="Times New Roman" panose="02020603050405020304" pitchFamily="18" charset="0"/>
              </a:rPr>
              <a:t>должны обеспечиваться меры </a:t>
            </a:r>
            <a:r>
              <a:rPr lang="ru-RU" sz="2000" dirty="0">
                <a:latin typeface="Times New Roman" panose="02020603050405020304" pitchFamily="18" charset="0"/>
                <a:cs typeface="Times New Roman" panose="02020603050405020304" pitchFamily="18" charset="0"/>
              </a:rPr>
              <a:t>по обеспечению безопасности движения, </a:t>
            </a:r>
            <a:r>
              <a:rPr lang="ru-RU" sz="2000" dirty="0" smtClean="0">
                <a:latin typeface="Times New Roman" panose="02020603050405020304" pitchFamily="18" charset="0"/>
                <a:cs typeface="Times New Roman" panose="02020603050405020304" pitchFamily="18" charset="0"/>
              </a:rPr>
              <a:t>соответствующую </a:t>
            </a:r>
            <a:r>
              <a:rPr lang="ru-RU" sz="2000" dirty="0">
                <a:latin typeface="Times New Roman" panose="02020603050405020304" pitchFamily="18" charset="0"/>
                <a:cs typeface="Times New Roman" panose="02020603050405020304" pitchFamily="18" charset="0"/>
              </a:rPr>
              <a:t>сигнализацию и оградительные устройства. В месте пересечения должна быть обеспечена взаимная видимость. Угол пересечения должен быть не менее 45°.</a:t>
            </a:r>
          </a:p>
        </p:txBody>
      </p:sp>
      <p:pic>
        <p:nvPicPr>
          <p:cNvPr id="15" name="Рисунок 14"/>
          <p:cNvPicPr>
            <a:picLocks noChangeAspect="1"/>
          </p:cNvPicPr>
          <p:nvPr/>
        </p:nvPicPr>
        <p:blipFill rotWithShape="1">
          <a:blip r:embed="rId3"/>
          <a:srcRect t="7866" b="12611"/>
          <a:stretch/>
        </p:blipFill>
        <p:spPr>
          <a:xfrm>
            <a:off x="4698004" y="1014647"/>
            <a:ext cx="4413396" cy="3491267"/>
          </a:xfrm>
          <a:prstGeom prst="rect">
            <a:avLst/>
          </a:prstGeom>
        </p:spPr>
      </p:pic>
      <p:sp>
        <p:nvSpPr>
          <p:cNvPr id="8"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709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8682" y="4107455"/>
            <a:ext cx="9043987" cy="2512801"/>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Места</a:t>
            </a:r>
            <a:r>
              <a:rPr lang="ru-RU" sz="2000" dirty="0">
                <a:latin typeface="Times New Roman" panose="02020603050405020304" pitchFamily="18" charset="0"/>
                <a:cs typeface="Times New Roman" panose="02020603050405020304" pitchFamily="18" charset="0"/>
              </a:rPr>
              <a:t>, через которые поезда проходят только с проводником (со скоростью менее 15 км/ч), а также сплетения железнодорожных путей на двухпутных участках в одном уровне ограждаются для движения как место препятствия, но без укладки петард</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пропуск поездов с проводником устанавливается </a:t>
            </a:r>
            <a:r>
              <a:rPr lang="ru-RU" sz="2000" b="1" dirty="0">
                <a:latin typeface="Times New Roman" panose="02020603050405020304" pitchFamily="18" charset="0"/>
                <a:cs typeface="Times New Roman" panose="02020603050405020304" pitchFamily="18" charset="0"/>
              </a:rPr>
              <a:t>на продолжительное время,</a:t>
            </a:r>
            <a:r>
              <a:rPr lang="ru-RU" sz="2000" dirty="0">
                <a:latin typeface="Times New Roman" panose="02020603050405020304" pitchFamily="18" charset="0"/>
                <a:cs typeface="Times New Roman" panose="02020603050405020304" pitchFamily="18" charset="0"/>
              </a:rPr>
              <a:t> то переносные красные сигналы допускается заменять светофорами прикрытия, оставляемыми в закрытом положении, с установкой впереди них предупредительных светофоров. </a:t>
            </a:r>
          </a:p>
        </p:txBody>
      </p:sp>
      <p:pic>
        <p:nvPicPr>
          <p:cNvPr id="4100"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5950" b="23609"/>
          <a:stretch/>
        </p:blipFill>
        <p:spPr bwMode="auto">
          <a:xfrm>
            <a:off x="0" y="611968"/>
            <a:ext cx="9053525" cy="3420535"/>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п.46</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4"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98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3874630" y="1112575"/>
            <a:ext cx="5040560" cy="1422272"/>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Заградительные</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требующие остановки при опасности для движения, возникшей на </a:t>
            </a:r>
            <a:r>
              <a:rPr lang="ru-RU" sz="2000" dirty="0" smtClean="0">
                <a:latin typeface="Times New Roman" panose="02020603050405020304" pitchFamily="18" charset="0"/>
                <a:cs typeface="Times New Roman" panose="02020603050405020304" pitchFamily="18" charset="0"/>
              </a:rPr>
              <a:t>ж.-д. </a:t>
            </a:r>
            <a:r>
              <a:rPr lang="ru-RU" sz="2000" dirty="0">
                <a:latin typeface="Times New Roman" panose="02020603050405020304" pitchFamily="18" charset="0"/>
                <a:cs typeface="Times New Roman" panose="02020603050405020304" pitchFamily="18" charset="0"/>
              </a:rPr>
              <a:t>переездах, крупных искусственных сооружениях и обвальных </a:t>
            </a:r>
            <a:r>
              <a:rPr lang="ru-RU" sz="2000" dirty="0" smtClean="0">
                <a:latin typeface="Times New Roman" panose="02020603050405020304" pitchFamily="18" charset="0"/>
                <a:cs typeface="Times New Roman" panose="02020603050405020304" pitchFamily="18" charset="0"/>
              </a:rPr>
              <a:t>местах. </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b="2678"/>
          <a:stretch/>
        </p:blipFill>
        <p:spPr>
          <a:xfrm>
            <a:off x="329906" y="867808"/>
            <a:ext cx="3456732" cy="3519573"/>
          </a:xfrm>
          <a:prstGeom prst="rect">
            <a:avLst/>
          </a:prstGeom>
        </p:spPr>
      </p:pic>
      <p:sp>
        <p:nvSpPr>
          <p:cNvPr id="7" name="Прямоугольник 6"/>
          <p:cNvSpPr/>
          <p:nvPr/>
        </p:nvSpPr>
        <p:spPr>
          <a:xfrm>
            <a:off x="114063" y="5848362"/>
            <a:ext cx="8915874" cy="707886"/>
          </a:xfrm>
          <a:prstGeom prst="rect">
            <a:avLst/>
          </a:prstGeom>
        </p:spPr>
        <p:txBody>
          <a:bodyPr wrap="square">
            <a:spAutoFit/>
          </a:bodyPr>
          <a:lstStyle/>
          <a:p>
            <a:pPr algn="just"/>
            <a:r>
              <a:rPr lang="ru-RU" sz="2000" i="1" dirty="0" smtClean="0">
                <a:latin typeface="Times New Roman" panose="02020603050405020304" pitchFamily="18" charset="0"/>
                <a:cs typeface="Times New Roman" panose="02020603050405020304" pitchFamily="18" charset="0"/>
              </a:rPr>
              <a:t>На однопутных участках к обозначению нечетного направления добавляется цифра - </a:t>
            </a:r>
            <a:r>
              <a:rPr lang="ru-RU" sz="2000" b="1" i="1" dirty="0" smtClean="0">
                <a:latin typeface="Times New Roman" panose="02020603050405020304" pitchFamily="18" charset="0"/>
                <a:cs typeface="Times New Roman" panose="02020603050405020304" pitchFamily="18" charset="0"/>
              </a:rPr>
              <a:t>1</a:t>
            </a:r>
            <a:r>
              <a:rPr lang="ru-RU" sz="2000" i="1" dirty="0" smtClean="0">
                <a:latin typeface="Times New Roman" panose="02020603050405020304" pitchFamily="18" charset="0"/>
                <a:cs typeface="Times New Roman" panose="02020603050405020304" pitchFamily="18" charset="0"/>
              </a:rPr>
              <a:t>, четного – </a:t>
            </a:r>
            <a:r>
              <a:rPr lang="ru-RU" sz="2000" b="1" i="1" dirty="0" smtClean="0">
                <a:latin typeface="Times New Roman" panose="02020603050405020304" pitchFamily="18" charset="0"/>
                <a:cs typeface="Times New Roman" panose="02020603050405020304" pitchFamily="18" charset="0"/>
              </a:rPr>
              <a:t>2</a:t>
            </a:r>
            <a:r>
              <a:rPr lang="ru-RU" sz="2000" i="1" dirty="0" smtClean="0">
                <a:latin typeface="Times New Roman" panose="02020603050405020304" pitchFamily="18" charset="0"/>
                <a:cs typeface="Times New Roman" panose="02020603050405020304" pitchFamily="18" charset="0"/>
              </a:rPr>
              <a:t>. </a:t>
            </a:r>
            <a:endParaRPr lang="ru-RU" sz="2000" u="sng" dirty="0">
              <a:solidFill>
                <a:srgbClr val="002060"/>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3"/>
          <a:stretch>
            <a:fillRect/>
          </a:stretch>
        </p:blipFill>
        <p:spPr>
          <a:xfrm>
            <a:off x="4462094" y="2732937"/>
            <a:ext cx="4139952" cy="2836932"/>
          </a:xfrm>
          <a:prstGeom prst="rect">
            <a:avLst/>
          </a:prstGeom>
        </p:spPr>
      </p:pic>
      <p:sp>
        <p:nvSpPr>
          <p:cNvPr id="3" name="Прямоугольник 2"/>
          <p:cNvSpPr/>
          <p:nvPr/>
        </p:nvSpPr>
        <p:spPr>
          <a:xfrm>
            <a:off x="136477" y="4514326"/>
            <a:ext cx="3566843" cy="1323439"/>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Заградительным светофорам присваиваются </a:t>
            </a:r>
            <a:r>
              <a:rPr lang="ru-RU" sz="2000" b="1" dirty="0">
                <a:latin typeface="Times New Roman" panose="02020603050405020304" pitchFamily="18" charset="0"/>
                <a:cs typeface="Times New Roman" panose="02020603050405020304" pitchFamily="18" charset="0"/>
              </a:rPr>
              <a:t>литеры </a:t>
            </a:r>
            <a:r>
              <a:rPr lang="ru-RU" sz="2000" b="1" dirty="0">
                <a:solidFill>
                  <a:srgbClr val="C00000"/>
                </a:solidFill>
                <a:latin typeface="Times New Roman" panose="02020603050405020304" pitchFamily="18" charset="0"/>
                <a:cs typeface="Times New Roman" panose="02020603050405020304" pitchFamily="18" charset="0"/>
              </a:rPr>
              <a:t>З с номером пути</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к </a:t>
            </a:r>
            <a:r>
              <a:rPr lang="ru-RU" sz="2000" dirty="0" smtClean="0">
                <a:latin typeface="Times New Roman" panose="02020603050405020304" pitchFamily="18" charset="0"/>
                <a:cs typeface="Times New Roman" panose="02020603050405020304" pitchFamily="18" charset="0"/>
              </a:rPr>
              <a:t>которому </a:t>
            </a:r>
            <a:r>
              <a:rPr lang="ru-RU" sz="2000" dirty="0">
                <a:latin typeface="Times New Roman" panose="02020603050405020304" pitchFamily="18" charset="0"/>
                <a:cs typeface="Times New Roman" panose="02020603050405020304" pitchFamily="18" charset="0"/>
              </a:rPr>
              <a:t>они </a:t>
            </a:r>
            <a:r>
              <a:rPr lang="ru-RU" sz="2000" dirty="0" smtClean="0">
                <a:latin typeface="Times New Roman" panose="02020603050405020304" pitchFamily="18" charset="0"/>
                <a:cs typeface="Times New Roman" panose="02020603050405020304" pitchFamily="18" charset="0"/>
              </a:rPr>
              <a:t>относятся</a:t>
            </a:r>
            <a:r>
              <a:rPr lang="ru-RU" sz="2000" dirty="0">
                <a:latin typeface="Times New Roman" panose="02020603050405020304" pitchFamily="18" charset="0"/>
                <a:cs typeface="Times New Roman" panose="02020603050405020304" pitchFamily="18" charset="0"/>
              </a:rPr>
              <a:t>. </a:t>
            </a:r>
          </a:p>
        </p:txBody>
      </p:sp>
      <p:sp>
        <p:nvSpPr>
          <p:cNvPr id="12" name="Овал 11"/>
          <p:cNvSpPr/>
          <p:nvPr/>
        </p:nvSpPr>
        <p:spPr>
          <a:xfrm>
            <a:off x="7850363" y="4375963"/>
            <a:ext cx="523783" cy="63919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1796380" y="1887506"/>
            <a:ext cx="523783" cy="63919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15"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696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rotWithShape="1">
          <a:blip r:embed="rId2"/>
          <a:srcRect l="37621" b="14458"/>
          <a:stretch/>
        </p:blipFill>
        <p:spPr>
          <a:xfrm>
            <a:off x="4476337" y="2776997"/>
            <a:ext cx="3566036" cy="3875963"/>
          </a:xfrm>
          <a:prstGeom prst="rect">
            <a:avLst/>
          </a:prstGeom>
        </p:spPr>
      </p:pic>
      <p:pic>
        <p:nvPicPr>
          <p:cNvPr id="12" name="Рисунок 11"/>
          <p:cNvPicPr>
            <a:picLocks noChangeAspect="1"/>
          </p:cNvPicPr>
          <p:nvPr/>
        </p:nvPicPr>
        <p:blipFill rotWithShape="1">
          <a:blip r:embed="rId3"/>
          <a:srcRect l="34029" t="4885" r="55882" b="11533"/>
          <a:stretch/>
        </p:blipFill>
        <p:spPr>
          <a:xfrm>
            <a:off x="8139533" y="313674"/>
            <a:ext cx="922536" cy="4203510"/>
          </a:xfrm>
          <a:prstGeom prst="rect">
            <a:avLst/>
          </a:prstGeom>
        </p:spPr>
      </p:pic>
      <p:sp>
        <p:nvSpPr>
          <p:cNvPr id="5" name="Прямоугольник 4"/>
          <p:cNvSpPr/>
          <p:nvPr/>
        </p:nvSpPr>
        <p:spPr>
          <a:xfrm>
            <a:off x="171024" y="5102796"/>
            <a:ext cx="3951026" cy="1015663"/>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Заградительные светофоры могут быть совмещены с маневровыми </a:t>
            </a:r>
            <a:r>
              <a:rPr lang="ru-RU" sz="2000" dirty="0" smtClean="0">
                <a:latin typeface="Times New Roman" panose="02020603050405020304" pitchFamily="18" charset="0"/>
                <a:cs typeface="Times New Roman" panose="02020603050405020304" pitchFamily="18" charset="0"/>
              </a:rPr>
              <a:t>светофорами.</a:t>
            </a:r>
            <a:endParaRPr lang="ru-RU" sz="20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4678581" y="1393002"/>
            <a:ext cx="3790107" cy="1323439"/>
          </a:xfrm>
          <a:prstGeom prst="rect">
            <a:avLst/>
          </a:prstGeom>
        </p:spPr>
        <p:txBody>
          <a:bodyPr wrap="square">
            <a:spAutoFit/>
          </a:bodyPr>
          <a:lstStyle/>
          <a:p>
            <a:pPr algn="just"/>
            <a:r>
              <a:rPr lang="ru-RU" sz="2000" b="1" dirty="0" smtClean="0">
                <a:solidFill>
                  <a:srgbClr val="002060"/>
                </a:solidFill>
                <a:latin typeface="Times New Roman" panose="02020603050405020304" pitchFamily="18" charset="0"/>
                <a:cs typeface="Times New Roman" panose="02020603050405020304" pitchFamily="18" charset="0"/>
              </a:rPr>
              <a:t>         Заградительными </a:t>
            </a:r>
            <a:r>
              <a:rPr lang="ru-RU" sz="2000" b="1" dirty="0">
                <a:solidFill>
                  <a:srgbClr val="002060"/>
                </a:solidFill>
                <a:latin typeface="Times New Roman" panose="02020603050405020304" pitchFamily="18" charset="0"/>
                <a:cs typeface="Times New Roman" panose="02020603050405020304" pitchFamily="18" charset="0"/>
              </a:rPr>
              <a:t>светофорами подается сигнал: </a:t>
            </a:r>
          </a:p>
          <a:p>
            <a:pPr algn="just"/>
            <a:r>
              <a:rPr lang="ru-RU" sz="2000" b="1" dirty="0" smtClean="0">
                <a:solidFill>
                  <a:srgbClr val="C00000"/>
                </a:solidFill>
                <a:latin typeface="Times New Roman" panose="02020603050405020304" pitchFamily="18" charset="0"/>
                <a:cs typeface="Times New Roman" panose="02020603050405020304" pitchFamily="18" charset="0"/>
              </a:rPr>
              <a:t>    один </a:t>
            </a:r>
            <a:r>
              <a:rPr lang="ru-RU" sz="2000" b="1" dirty="0">
                <a:solidFill>
                  <a:srgbClr val="C00000"/>
                </a:solidFill>
                <a:latin typeface="Times New Roman" panose="02020603050405020304" pitchFamily="18" charset="0"/>
                <a:cs typeface="Times New Roman" panose="02020603050405020304" pitchFamily="18" charset="0"/>
              </a:rPr>
              <a:t>красный огонь </a:t>
            </a:r>
            <a:r>
              <a:rPr lang="ru-RU" sz="2000" dirty="0" smtClean="0">
                <a:latin typeface="Times New Roman" panose="02020603050405020304" pitchFamily="18" charset="0"/>
                <a:cs typeface="Times New Roman" panose="02020603050405020304" pitchFamily="18" charset="0"/>
              </a:rPr>
              <a:t>—запрещается </a:t>
            </a:r>
            <a:r>
              <a:rPr lang="ru-RU" sz="2000" dirty="0">
                <a:latin typeface="Times New Roman" panose="02020603050405020304" pitchFamily="18" charset="0"/>
                <a:cs typeface="Times New Roman" panose="02020603050405020304" pitchFamily="18" charset="0"/>
              </a:rPr>
              <a:t>проезжать сигнал.</a:t>
            </a:r>
          </a:p>
        </p:txBody>
      </p:sp>
      <p:cxnSp>
        <p:nvCxnSpPr>
          <p:cNvPr id="14" name="Прямая со стрелкой 13"/>
          <p:cNvCxnSpPr/>
          <p:nvPr/>
        </p:nvCxnSpPr>
        <p:spPr>
          <a:xfrm flipV="1">
            <a:off x="4069770" y="4008259"/>
            <a:ext cx="2787256" cy="158732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Равнобедренный треугольник 17"/>
          <p:cNvSpPr/>
          <p:nvPr/>
        </p:nvSpPr>
        <p:spPr>
          <a:xfrm rot="18402684">
            <a:off x="8144807" y="196226"/>
            <a:ext cx="456061" cy="440797"/>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8450171" y="1704595"/>
            <a:ext cx="301259" cy="328167"/>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З</a:t>
            </a:r>
            <a:endParaRPr lang="ru-RU" sz="2000" b="1" dirty="0">
              <a:solidFill>
                <a:schemeClr val="tx1"/>
              </a:solidFill>
            </a:endParaRPr>
          </a:p>
        </p:txBody>
      </p:sp>
      <p:pic>
        <p:nvPicPr>
          <p:cNvPr id="21" name="Рисунок 20"/>
          <p:cNvPicPr>
            <a:picLocks noChangeAspect="1"/>
          </p:cNvPicPr>
          <p:nvPr/>
        </p:nvPicPr>
        <p:blipFill rotWithShape="1">
          <a:blip r:embed="rId3"/>
          <a:srcRect l="34029" t="4885" r="55882" b="11533"/>
          <a:stretch/>
        </p:blipFill>
        <p:spPr>
          <a:xfrm>
            <a:off x="3756045" y="382137"/>
            <a:ext cx="922536" cy="3912449"/>
          </a:xfrm>
          <a:prstGeom prst="rect">
            <a:avLst/>
          </a:prstGeom>
        </p:spPr>
      </p:pic>
      <p:sp>
        <p:nvSpPr>
          <p:cNvPr id="4" name="Объект 3"/>
          <p:cNvSpPr>
            <a:spLocks noGrp="1"/>
          </p:cNvSpPr>
          <p:nvPr>
            <p:ph idx="1"/>
          </p:nvPr>
        </p:nvSpPr>
        <p:spPr>
          <a:xfrm>
            <a:off x="61788" y="1352670"/>
            <a:ext cx="3821168" cy="3164513"/>
          </a:xfrm>
        </p:spPr>
        <p:txBody>
          <a:bodyPr>
            <a:normAutofit/>
          </a:bodyPr>
          <a:lstStyle/>
          <a:p>
            <a:pPr marL="0" indent="0" algn="just">
              <a:lnSpc>
                <a:spcPct val="100000"/>
              </a:lnSpc>
              <a:buNone/>
            </a:pPr>
            <a:r>
              <a:rPr lang="ru-RU" sz="2000" b="1" dirty="0" smtClean="0">
                <a:solidFill>
                  <a:srgbClr val="002060"/>
                </a:solidFill>
                <a:latin typeface="Times New Roman" panose="02020603050405020304" pitchFamily="18" charset="0"/>
                <a:cs typeface="Times New Roman" panose="02020603050405020304" pitchFamily="18" charset="0"/>
              </a:rPr>
              <a:t>        Предупредительными светофорами </a:t>
            </a:r>
            <a:r>
              <a:rPr lang="ru-RU" sz="2000" b="1" u="sng" dirty="0">
                <a:solidFill>
                  <a:srgbClr val="002060"/>
                </a:solidFill>
                <a:latin typeface="Times New Roman" panose="02020603050405020304" pitchFamily="18" charset="0"/>
                <a:cs typeface="Times New Roman" panose="02020603050405020304" pitchFamily="18" charset="0"/>
              </a:rPr>
              <a:t>перед </a:t>
            </a:r>
            <a:r>
              <a:rPr lang="ru-RU" sz="2000" b="1" u="sng" dirty="0" smtClean="0">
                <a:solidFill>
                  <a:srgbClr val="002060"/>
                </a:solidFill>
                <a:latin typeface="Times New Roman" panose="02020603050405020304" pitchFamily="18" charset="0"/>
                <a:cs typeface="Times New Roman" panose="02020603050405020304" pitchFamily="18" charset="0"/>
              </a:rPr>
              <a:t>заградительными</a:t>
            </a:r>
            <a:r>
              <a:rPr lang="ru-RU" sz="2000" b="1" dirty="0" smtClean="0">
                <a:solidFill>
                  <a:srgbClr val="002060"/>
                </a:solidFill>
                <a:latin typeface="Times New Roman" panose="02020603050405020304" pitchFamily="18" charset="0"/>
                <a:cs typeface="Times New Roman" panose="02020603050405020304" pitchFamily="18" charset="0"/>
              </a:rPr>
              <a:t> подается сигнал: </a:t>
            </a:r>
          </a:p>
          <a:p>
            <a:pPr marL="0" indent="0" algn="just">
              <a:lnSpc>
                <a:spcPct val="100000"/>
              </a:lnSpc>
              <a:buNone/>
            </a:pPr>
            <a:r>
              <a:rPr lang="ru-RU" sz="2000" b="1" dirty="0" smtClean="0">
                <a:solidFill>
                  <a:srgbClr val="C00000"/>
                </a:solidFill>
                <a:latin typeface="Times New Roman" panose="02020603050405020304" pitchFamily="18" charset="0"/>
                <a:cs typeface="Times New Roman" panose="02020603050405020304" pitchFamily="18" charset="0"/>
              </a:rPr>
              <a:t>один </a:t>
            </a:r>
            <a:r>
              <a:rPr lang="ru-RU" sz="2000" b="1" dirty="0">
                <a:solidFill>
                  <a:srgbClr val="C00000"/>
                </a:solidFill>
                <a:latin typeface="Times New Roman" panose="02020603050405020304" pitchFamily="18" charset="0"/>
                <a:cs typeface="Times New Roman" panose="02020603050405020304" pitchFamily="18" charset="0"/>
              </a:rPr>
              <a:t>желтый огонь </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разрешается </a:t>
            </a:r>
            <a:r>
              <a:rPr lang="ru-RU" sz="2000" dirty="0">
                <a:latin typeface="Times New Roman" panose="02020603050405020304" pitchFamily="18" charset="0"/>
                <a:cs typeface="Times New Roman" panose="02020603050405020304" pitchFamily="18" charset="0"/>
              </a:rPr>
              <a:t>движение </a:t>
            </a:r>
            <a:r>
              <a:rPr lang="ru-RU" sz="2000" dirty="0" smtClean="0">
                <a:latin typeface="Times New Roman" panose="02020603050405020304" pitchFamily="18" charset="0"/>
                <a:cs typeface="Times New Roman" panose="02020603050405020304" pitchFamily="18" charset="0"/>
              </a:rPr>
              <a:t>с готовностью остановиться, </a:t>
            </a:r>
            <a:r>
              <a:rPr lang="ru-RU" sz="2000" dirty="0">
                <a:latin typeface="Times New Roman" panose="02020603050405020304" pitchFamily="18" charset="0"/>
                <a:cs typeface="Times New Roman" panose="02020603050405020304" pitchFamily="18" charset="0"/>
              </a:rPr>
              <a:t>основной заградительный светофор </a:t>
            </a:r>
            <a:r>
              <a:rPr lang="ru-RU" sz="2000" dirty="0" smtClean="0">
                <a:latin typeface="Times New Roman" panose="02020603050405020304" pitchFamily="18" charset="0"/>
                <a:cs typeface="Times New Roman" panose="02020603050405020304" pitchFamily="18" charset="0"/>
              </a:rPr>
              <a:t>закрыт.</a:t>
            </a:r>
          </a:p>
        </p:txBody>
      </p:sp>
      <p:pic>
        <p:nvPicPr>
          <p:cNvPr id="28" name="Рисунок 27"/>
          <p:cNvPicPr>
            <a:picLocks noChangeAspect="1"/>
          </p:cNvPicPr>
          <p:nvPr/>
        </p:nvPicPr>
        <p:blipFill rotWithShape="1">
          <a:blip r:embed="rId4"/>
          <a:srcRect l="13294" t="10785" r="80262" b="78664"/>
          <a:stretch/>
        </p:blipFill>
        <p:spPr>
          <a:xfrm>
            <a:off x="4115896" y="914092"/>
            <a:ext cx="224093" cy="232393"/>
          </a:xfrm>
          <a:prstGeom prst="rect">
            <a:avLst/>
          </a:prstGeom>
        </p:spPr>
      </p:pic>
      <p:sp>
        <p:nvSpPr>
          <p:cNvPr id="29" name="Равнобедренный треугольник 28"/>
          <p:cNvSpPr/>
          <p:nvPr/>
        </p:nvSpPr>
        <p:spPr>
          <a:xfrm rot="3712980">
            <a:off x="3732936" y="284906"/>
            <a:ext cx="609661" cy="440797"/>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4008556" y="1708682"/>
            <a:ext cx="467781" cy="37377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ПЗ</a:t>
            </a:r>
            <a:endParaRPr lang="ru-RU" sz="2000" b="1" dirty="0">
              <a:solidFill>
                <a:schemeClr val="tx1"/>
              </a:solidFill>
            </a:endParaRPr>
          </a:p>
        </p:txBody>
      </p:sp>
      <p:sp>
        <p:nvSpPr>
          <p:cNvPr id="20" name="Прямоугольник 19"/>
          <p:cNvSpPr/>
          <p:nvPr/>
        </p:nvSpPr>
        <p:spPr>
          <a:xfrm>
            <a:off x="6924261" y="3649835"/>
            <a:ext cx="565750" cy="3584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М2</a:t>
            </a:r>
            <a:endParaRPr lang="ru-RU" sz="2000" b="1" dirty="0">
              <a:solidFill>
                <a:schemeClr val="tx1"/>
              </a:solidFill>
            </a:endParaRPr>
          </a:p>
        </p:txBody>
      </p:sp>
      <p:sp>
        <p:nvSpPr>
          <p:cNvPr id="22" name="Прямоугольник 21"/>
          <p:cNvSpPr/>
          <p:nvPr/>
        </p:nvSpPr>
        <p:spPr>
          <a:xfrm>
            <a:off x="7854695" y="6556248"/>
            <a:ext cx="1289305"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п.32,33</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3"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982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24000"/>
            <a:ext cx="9144000" cy="2534000"/>
          </a:xfrm>
        </p:spPr>
        <p:txBody>
          <a:bodyPr>
            <a:normAutofit lnSpcReduction="10000"/>
          </a:bodyPr>
          <a:lstStyle/>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отсутствии опасности, возникающей на железнодорожных переездах, крупных искусственных сооружениях и обвальных местах, </a:t>
            </a:r>
            <a:r>
              <a:rPr lang="ru-RU" sz="2000" b="1" dirty="0">
                <a:solidFill>
                  <a:srgbClr val="C00000"/>
                </a:solidFill>
                <a:latin typeface="Times New Roman" panose="02020603050405020304" pitchFamily="18" charset="0"/>
                <a:cs typeface="Times New Roman" panose="02020603050405020304" pitchFamily="18" charset="0"/>
              </a:rPr>
              <a:t>сигнальные огни </a:t>
            </a:r>
            <a:r>
              <a:rPr lang="ru-RU" sz="2000" dirty="0">
                <a:latin typeface="Times New Roman" panose="02020603050405020304" pitchFamily="18" charset="0"/>
                <a:cs typeface="Times New Roman" panose="02020603050405020304" pitchFamily="18" charset="0"/>
              </a:rPr>
              <a:t>заградительных светофоров и предупредительных светофоров к ним </a:t>
            </a:r>
            <a:r>
              <a:rPr lang="ru-RU" sz="2000" b="1" dirty="0">
                <a:solidFill>
                  <a:srgbClr val="C00000"/>
                </a:solidFill>
                <a:latin typeface="Times New Roman" panose="02020603050405020304" pitchFamily="18" charset="0"/>
                <a:cs typeface="Times New Roman" panose="02020603050405020304" pitchFamily="18" charset="0"/>
              </a:rPr>
              <a:t>не </a:t>
            </a:r>
            <a:r>
              <a:rPr lang="ru-RU" sz="2000" b="1" dirty="0" smtClean="0">
                <a:solidFill>
                  <a:srgbClr val="C00000"/>
                </a:solidFill>
                <a:latin typeface="Times New Roman" panose="02020603050405020304" pitchFamily="18" charset="0"/>
                <a:cs typeface="Times New Roman" panose="02020603050405020304" pitchFamily="18" charset="0"/>
              </a:rPr>
              <a:t>горят. </a:t>
            </a:r>
            <a:r>
              <a:rPr lang="ru-RU" sz="2000" dirty="0">
                <a:latin typeface="Times New Roman" panose="02020603050405020304" pitchFamily="18" charset="0"/>
                <a:cs typeface="Times New Roman" panose="02020603050405020304" pitchFamily="18" charset="0"/>
              </a:rPr>
              <a:t>В этом </a:t>
            </a:r>
            <a:r>
              <a:rPr lang="ru-RU" sz="2000" dirty="0" smtClean="0">
                <a:latin typeface="Times New Roman" panose="02020603050405020304" pitchFamily="18" charset="0"/>
                <a:cs typeface="Times New Roman" panose="02020603050405020304" pitchFamily="18" charset="0"/>
              </a:rPr>
              <a:t>положении </a:t>
            </a:r>
            <a:r>
              <a:rPr lang="ru-RU" sz="2000" dirty="0">
                <a:latin typeface="Times New Roman" panose="02020603050405020304" pitchFamily="18" charset="0"/>
                <a:cs typeface="Times New Roman" panose="02020603050405020304" pitchFamily="18" charset="0"/>
              </a:rPr>
              <a:t>светофоры сигнального </a:t>
            </a:r>
            <a:r>
              <a:rPr lang="ru-RU" sz="2000" b="1" dirty="0">
                <a:solidFill>
                  <a:srgbClr val="C00000"/>
                </a:solidFill>
                <a:latin typeface="Times New Roman" panose="02020603050405020304" pitchFamily="18" charset="0"/>
                <a:cs typeface="Times New Roman" panose="02020603050405020304" pitchFamily="18" charset="0"/>
              </a:rPr>
              <a:t>значения не имеют. </a:t>
            </a:r>
            <a:endParaRPr lang="ru-RU" sz="2000" b="1" dirty="0" smtClean="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Мачты </a:t>
            </a:r>
            <a:r>
              <a:rPr lang="ru-RU" sz="2000" dirty="0">
                <a:latin typeface="Times New Roman" panose="02020603050405020304" pitchFamily="18" charset="0"/>
                <a:cs typeface="Times New Roman" panose="02020603050405020304" pitchFamily="18" charset="0"/>
              </a:rPr>
              <a:t>заградительных светофоров должны иметь окраску в виде чередующихся черных и белых наклонных полос, светофорная головка ромбовидная. </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512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4074" b="13515"/>
          <a:stretch/>
        </p:blipFill>
        <p:spPr bwMode="auto">
          <a:xfrm>
            <a:off x="91375" y="411480"/>
            <a:ext cx="8965790" cy="4215384"/>
          </a:xfrm>
          <a:prstGeom prst="rect">
            <a:avLst/>
          </a:prstGeom>
          <a:noFill/>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п.33</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175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4122050" y="473085"/>
            <a:ext cx="4869157" cy="3279372"/>
          </a:xfrm>
          <a:prstGeom prst="rect">
            <a:avLst/>
          </a:prstGeom>
        </p:spPr>
      </p:pic>
      <p:sp>
        <p:nvSpPr>
          <p:cNvPr id="4" name="Объект 3"/>
          <p:cNvSpPr>
            <a:spLocks noGrp="1"/>
          </p:cNvSpPr>
          <p:nvPr>
            <p:ph idx="1"/>
          </p:nvPr>
        </p:nvSpPr>
        <p:spPr>
          <a:xfrm>
            <a:off x="0" y="3752456"/>
            <a:ext cx="9144000" cy="3307348"/>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Участки пути, опасные в отношении обвалов, камнепада и т. п., ограждаются </a:t>
            </a:r>
            <a:r>
              <a:rPr lang="ru-RU" sz="2000" b="1" dirty="0">
                <a:solidFill>
                  <a:srgbClr val="C00000"/>
                </a:solidFill>
                <a:latin typeface="Times New Roman" panose="02020603050405020304" pitchFamily="18" charset="0"/>
                <a:cs typeface="Times New Roman" panose="02020603050405020304" pitchFamily="18" charset="0"/>
              </a:rPr>
              <a:t>заградительными </a:t>
            </a:r>
            <a:r>
              <a:rPr lang="ru-RU" sz="2000" b="1" dirty="0" smtClean="0">
                <a:solidFill>
                  <a:srgbClr val="C00000"/>
                </a:solidFill>
                <a:latin typeface="Times New Roman" panose="02020603050405020304" pitchFamily="18" charset="0"/>
                <a:cs typeface="Times New Roman" panose="02020603050405020304" pitchFamily="18" charset="0"/>
              </a:rPr>
              <a:t>светофорами </a:t>
            </a:r>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расстоянии не ближе 50 м не </a:t>
            </a:r>
            <a:r>
              <a:rPr lang="ru-RU" sz="2000" dirty="0" smtClean="0">
                <a:latin typeface="Times New Roman" panose="02020603050405020304" pitchFamily="18" charset="0"/>
                <a:cs typeface="Times New Roman" panose="02020603050405020304" pitchFamily="18" charset="0"/>
              </a:rPr>
              <a:t>далее </a:t>
            </a:r>
            <a:r>
              <a:rPr lang="ru-RU" sz="2000" dirty="0">
                <a:latin typeface="Times New Roman" panose="02020603050405020304" pitchFamily="18" charset="0"/>
                <a:cs typeface="Times New Roman" panose="02020603050405020304" pitchFamily="18" charset="0"/>
              </a:rPr>
              <a:t>800 м  от начала обвального участка</a:t>
            </a:r>
            <a:r>
              <a:rPr lang="ru-RU" sz="2000" b="1" dirty="0">
                <a:solidFill>
                  <a:srgbClr val="C00000"/>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вдоль опасных мест монтируются заградительные устройства (сетки), которые образуют замкнутую на реле электрическую цепь. </a:t>
            </a:r>
            <a:r>
              <a:rPr lang="ru-RU" sz="2000" b="1" dirty="0">
                <a:latin typeface="Times New Roman" panose="02020603050405020304" pitchFamily="18" charset="0"/>
                <a:cs typeface="Times New Roman" panose="02020603050405020304" pitchFamily="18" charset="0"/>
              </a:rPr>
              <a:t>При обвале или деформации грунта </a:t>
            </a:r>
            <a:r>
              <a:rPr lang="ru-RU" sz="2000" dirty="0">
                <a:latin typeface="Times New Roman" panose="02020603050405020304" pitchFamily="18" charset="0"/>
                <a:cs typeface="Times New Roman" panose="02020603050405020304" pitchFamily="18" charset="0"/>
              </a:rPr>
              <a:t>электрические цепи обрываются, включенное в них реле обесточивается, вследствие чего </a:t>
            </a:r>
            <a:r>
              <a:rPr lang="ru-RU" sz="2000" b="1" dirty="0">
                <a:latin typeface="Times New Roman" panose="02020603050405020304" pitchFamily="18" charset="0"/>
                <a:cs typeface="Times New Roman" panose="02020603050405020304" pitchFamily="18" charset="0"/>
              </a:rPr>
              <a:t>включаются заградительные светофоры и оповестительная сигнализация.</a:t>
            </a:r>
          </a:p>
          <a:p>
            <a:pPr marL="0" indent="0" algn="just">
              <a:buNone/>
            </a:pPr>
            <a:r>
              <a:rPr lang="ru-RU" sz="2000" i="1" dirty="0">
                <a:latin typeface="Times New Roman" panose="02020603050405020304" pitchFamily="18" charset="0"/>
                <a:cs typeface="Times New Roman" panose="02020603050405020304" pitchFamily="18" charset="0"/>
              </a:rPr>
              <a:t>Заградительные устройства реагируют на камнепад или падение одиночных камней, имеющих размеры свыше 15х15х15 см</a:t>
            </a:r>
            <a:r>
              <a:rPr lang="ru-RU" sz="2000" i="1" dirty="0" smtClean="0">
                <a:latin typeface="Times New Roman" panose="02020603050405020304" pitchFamily="18" charset="0"/>
                <a:cs typeface="Times New Roman" panose="02020603050405020304" pitchFamily="18" charset="0"/>
              </a:rPr>
              <a:t>. Камень </a:t>
            </a:r>
            <a:r>
              <a:rPr lang="ru-RU" sz="2000" i="1" dirty="0">
                <a:latin typeface="Times New Roman" panose="02020603050405020304" pitchFamily="18" charset="0"/>
                <a:cs typeface="Times New Roman" panose="02020603050405020304" pitchFamily="18" charset="0"/>
              </a:rPr>
              <a:t>меньшего </a:t>
            </a:r>
            <a:r>
              <a:rPr lang="ru-RU" sz="2000" i="1" dirty="0" smtClean="0">
                <a:latin typeface="Times New Roman" panose="02020603050405020304" pitchFamily="18" charset="0"/>
                <a:cs typeface="Times New Roman" panose="02020603050405020304" pitchFamily="18" charset="0"/>
              </a:rPr>
              <a:t>размера безопасен для </a:t>
            </a:r>
            <a:r>
              <a:rPr lang="ru-RU" sz="2000" i="1" dirty="0">
                <a:latin typeface="Times New Roman" panose="02020603050405020304" pitchFamily="18" charset="0"/>
                <a:cs typeface="Times New Roman" panose="02020603050405020304" pitchFamily="18" charset="0"/>
              </a:rPr>
              <a:t>движения и падение такого камня не может вызвать излома и выкрашивания </a:t>
            </a:r>
            <a:r>
              <a:rPr lang="ru-RU" sz="2000" i="1" dirty="0" smtClean="0">
                <a:latin typeface="Times New Roman" panose="02020603050405020304" pitchFamily="18" charset="0"/>
                <a:cs typeface="Times New Roman" panose="02020603050405020304" pitchFamily="18" charset="0"/>
              </a:rPr>
              <a:t>рельса.</a:t>
            </a:r>
            <a:endParaRPr lang="ru-RU" sz="2000" i="1"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rotWithShape="1">
          <a:blip r:embed="rId3"/>
          <a:srcRect l="31441" r="6885"/>
          <a:stretch/>
        </p:blipFill>
        <p:spPr>
          <a:xfrm>
            <a:off x="105665" y="473084"/>
            <a:ext cx="3821373" cy="3279372"/>
          </a:xfrm>
          <a:prstGeom prst="rect">
            <a:avLst/>
          </a:prstGeom>
        </p:spPr>
      </p:pic>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690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 y="4823803"/>
            <a:ext cx="9120203" cy="1983955"/>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Заградительные </a:t>
            </a:r>
            <a:r>
              <a:rPr lang="ru-RU" sz="2000" dirty="0">
                <a:latin typeface="Times New Roman" panose="02020603050405020304" pitchFamily="18" charset="0"/>
                <a:cs typeface="Times New Roman" panose="02020603050405020304" pitchFamily="18" charset="0"/>
              </a:rPr>
              <a:t>сигналы устанавливают как для правильного, так и для неправильного направления движения.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участках, оборудованных </a:t>
            </a:r>
            <a:r>
              <a:rPr lang="ru-RU" sz="2000" dirty="0" smtClean="0">
                <a:latin typeface="Times New Roman" panose="02020603050405020304" pitchFamily="18" charset="0"/>
                <a:cs typeface="Times New Roman" panose="02020603050405020304" pitchFamily="18" charset="0"/>
              </a:rPr>
              <a:t>АБ, </a:t>
            </a:r>
            <a:r>
              <a:rPr lang="ru-RU" sz="2000" dirty="0">
                <a:latin typeface="Times New Roman" panose="02020603050405020304" pitchFamily="18" charset="0"/>
                <a:cs typeface="Times New Roman" panose="02020603050405020304" pitchFamily="18" charset="0"/>
              </a:rPr>
              <a:t>устройства обвальной сигнализации увязывают с устройствами </a:t>
            </a:r>
            <a:r>
              <a:rPr lang="ru-RU" sz="2000" dirty="0" smtClean="0">
                <a:latin typeface="Times New Roman" panose="02020603050405020304" pitchFamily="18" charset="0"/>
                <a:cs typeface="Times New Roman" panose="02020603050405020304" pitchFamily="18" charset="0"/>
              </a:rPr>
              <a:t>АБ. </a:t>
            </a:r>
            <a:r>
              <a:rPr lang="ru-RU" sz="2000" dirty="0">
                <a:latin typeface="Times New Roman" panose="02020603050405020304" pitchFamily="18" charset="0"/>
                <a:cs typeface="Times New Roman" panose="02020603050405020304" pitchFamily="18" charset="0"/>
              </a:rPr>
              <a:t>При включении обвальной сигнализации </a:t>
            </a:r>
            <a:r>
              <a:rPr lang="ru-RU" sz="2000" dirty="0" smtClean="0">
                <a:latin typeface="Times New Roman" panose="02020603050405020304" pitchFamily="18" charset="0"/>
                <a:cs typeface="Times New Roman" panose="02020603050405020304" pitchFamily="18" charset="0"/>
              </a:rPr>
              <a:t>предусматривается </a:t>
            </a:r>
            <a:r>
              <a:rPr lang="ru-RU" sz="2000" dirty="0">
                <a:latin typeface="Times New Roman" panose="02020603050405020304" pitchFamily="18" charset="0"/>
                <a:cs typeface="Times New Roman" panose="02020603050405020304" pitchFamily="18" charset="0"/>
              </a:rPr>
              <a:t>включение красных сигналов на светофорах, ограждающих блок-участки с местом обвала, и прекращение подачи кодов АЛС в рельсовые цепи этих блок-участков.</a:t>
            </a:r>
          </a:p>
        </p:txBody>
      </p:sp>
      <p:pic>
        <p:nvPicPr>
          <p:cNvPr id="3" name="Рисунок 2"/>
          <p:cNvPicPr>
            <a:picLocks noChangeAspect="1"/>
          </p:cNvPicPr>
          <p:nvPr/>
        </p:nvPicPr>
        <p:blipFill>
          <a:blip r:embed="rId2"/>
          <a:stretch>
            <a:fillRect/>
          </a:stretch>
        </p:blipFill>
        <p:spPr>
          <a:xfrm rot="5400000">
            <a:off x="2658021" y="155025"/>
            <a:ext cx="318896" cy="1078174"/>
          </a:xfrm>
          <a:prstGeom prst="rect">
            <a:avLst/>
          </a:prstGeom>
        </p:spPr>
      </p:pic>
      <p:cxnSp>
        <p:nvCxnSpPr>
          <p:cNvPr id="6" name="Прямая соединительная линия 5"/>
          <p:cNvCxnSpPr/>
          <p:nvPr/>
        </p:nvCxnSpPr>
        <p:spPr>
          <a:xfrm flipV="1">
            <a:off x="226500" y="973181"/>
            <a:ext cx="8833130" cy="682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205811" y="1189697"/>
            <a:ext cx="8833130" cy="545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Рисунок 13"/>
          <p:cNvPicPr>
            <a:picLocks noChangeAspect="1"/>
          </p:cNvPicPr>
          <p:nvPr/>
        </p:nvPicPr>
        <p:blipFill>
          <a:blip r:embed="rId2"/>
          <a:stretch>
            <a:fillRect/>
          </a:stretch>
        </p:blipFill>
        <p:spPr>
          <a:xfrm rot="5400000">
            <a:off x="2640789" y="962493"/>
            <a:ext cx="318896" cy="1078174"/>
          </a:xfrm>
          <a:prstGeom prst="rect">
            <a:avLst/>
          </a:prstGeom>
        </p:spPr>
      </p:pic>
      <p:pic>
        <p:nvPicPr>
          <p:cNvPr id="15" name="Рисунок 14"/>
          <p:cNvPicPr>
            <a:picLocks noChangeAspect="1"/>
          </p:cNvPicPr>
          <p:nvPr/>
        </p:nvPicPr>
        <p:blipFill>
          <a:blip r:embed="rId2"/>
          <a:stretch>
            <a:fillRect/>
          </a:stretch>
        </p:blipFill>
        <p:spPr>
          <a:xfrm rot="16200000">
            <a:off x="5607349" y="152317"/>
            <a:ext cx="318896" cy="1078174"/>
          </a:xfrm>
          <a:prstGeom prst="rect">
            <a:avLst/>
          </a:prstGeom>
        </p:spPr>
      </p:pic>
      <p:pic>
        <p:nvPicPr>
          <p:cNvPr id="16" name="Рисунок 15"/>
          <p:cNvPicPr>
            <a:picLocks noChangeAspect="1"/>
          </p:cNvPicPr>
          <p:nvPr/>
        </p:nvPicPr>
        <p:blipFill>
          <a:blip r:embed="rId3"/>
          <a:stretch>
            <a:fillRect/>
          </a:stretch>
        </p:blipFill>
        <p:spPr>
          <a:xfrm rot="10800000">
            <a:off x="5274531" y="1364707"/>
            <a:ext cx="1040949" cy="317019"/>
          </a:xfrm>
          <a:prstGeom prst="rect">
            <a:avLst/>
          </a:prstGeom>
        </p:spPr>
      </p:pic>
      <p:pic>
        <p:nvPicPr>
          <p:cNvPr id="19" name="Рисунок 18"/>
          <p:cNvPicPr>
            <a:picLocks noChangeAspect="1"/>
          </p:cNvPicPr>
          <p:nvPr/>
        </p:nvPicPr>
        <p:blipFill rotWithShape="1">
          <a:blip r:embed="rId4"/>
          <a:srcRect l="1" r="-20559" b="75266"/>
          <a:stretch/>
        </p:blipFill>
        <p:spPr>
          <a:xfrm rot="16200000">
            <a:off x="7811064" y="493773"/>
            <a:ext cx="455693" cy="456899"/>
          </a:xfrm>
          <a:prstGeom prst="rect">
            <a:avLst/>
          </a:prstGeom>
        </p:spPr>
      </p:pic>
      <p:pic>
        <p:nvPicPr>
          <p:cNvPr id="20" name="Рисунок 19"/>
          <p:cNvPicPr>
            <a:picLocks noChangeAspect="1"/>
          </p:cNvPicPr>
          <p:nvPr/>
        </p:nvPicPr>
        <p:blipFill rotWithShape="1">
          <a:blip r:embed="rId5"/>
          <a:srcRect l="5516" t="28450" r="78168"/>
          <a:stretch/>
        </p:blipFill>
        <p:spPr>
          <a:xfrm rot="16200000">
            <a:off x="8309679" y="508836"/>
            <a:ext cx="312756" cy="424630"/>
          </a:xfrm>
          <a:prstGeom prst="rect">
            <a:avLst/>
          </a:prstGeom>
        </p:spPr>
      </p:pic>
      <p:pic>
        <p:nvPicPr>
          <p:cNvPr id="21" name="Рисунок 20"/>
          <p:cNvPicPr>
            <a:picLocks noChangeAspect="1"/>
          </p:cNvPicPr>
          <p:nvPr/>
        </p:nvPicPr>
        <p:blipFill>
          <a:blip r:embed="rId6"/>
          <a:stretch>
            <a:fillRect/>
          </a:stretch>
        </p:blipFill>
        <p:spPr>
          <a:xfrm rot="10800000">
            <a:off x="668113" y="1320487"/>
            <a:ext cx="457240" cy="457240"/>
          </a:xfrm>
          <a:prstGeom prst="rect">
            <a:avLst/>
          </a:prstGeom>
        </p:spPr>
      </p:pic>
      <p:pic>
        <p:nvPicPr>
          <p:cNvPr id="22" name="Рисунок 21"/>
          <p:cNvPicPr>
            <a:picLocks noChangeAspect="1"/>
          </p:cNvPicPr>
          <p:nvPr/>
        </p:nvPicPr>
        <p:blipFill>
          <a:blip r:embed="rId6"/>
          <a:stretch>
            <a:fillRect/>
          </a:stretch>
        </p:blipFill>
        <p:spPr>
          <a:xfrm rot="10800000">
            <a:off x="8524788" y="1305285"/>
            <a:ext cx="457240" cy="457240"/>
          </a:xfrm>
          <a:prstGeom prst="rect">
            <a:avLst/>
          </a:prstGeom>
        </p:spPr>
      </p:pic>
      <p:pic>
        <p:nvPicPr>
          <p:cNvPr id="23" name="Рисунок 22"/>
          <p:cNvPicPr>
            <a:picLocks noChangeAspect="1"/>
          </p:cNvPicPr>
          <p:nvPr/>
        </p:nvPicPr>
        <p:blipFill>
          <a:blip r:embed="rId6"/>
          <a:stretch>
            <a:fillRect/>
          </a:stretch>
        </p:blipFill>
        <p:spPr>
          <a:xfrm>
            <a:off x="82031" y="459467"/>
            <a:ext cx="457240" cy="457240"/>
          </a:xfrm>
          <a:prstGeom prst="rect">
            <a:avLst/>
          </a:prstGeom>
        </p:spPr>
      </p:pic>
      <p:pic>
        <p:nvPicPr>
          <p:cNvPr id="24" name="Рисунок 23"/>
          <p:cNvPicPr>
            <a:picLocks noChangeAspect="1"/>
          </p:cNvPicPr>
          <p:nvPr/>
        </p:nvPicPr>
        <p:blipFill>
          <a:blip r:embed="rId7"/>
          <a:stretch>
            <a:fillRect/>
          </a:stretch>
        </p:blipFill>
        <p:spPr>
          <a:xfrm>
            <a:off x="526466" y="543074"/>
            <a:ext cx="425824" cy="418408"/>
          </a:xfrm>
          <a:prstGeom prst="rect">
            <a:avLst/>
          </a:prstGeom>
        </p:spPr>
      </p:pic>
      <p:pic>
        <p:nvPicPr>
          <p:cNvPr id="25" name="Рисунок 24"/>
          <p:cNvPicPr>
            <a:picLocks noChangeAspect="1"/>
          </p:cNvPicPr>
          <p:nvPr/>
        </p:nvPicPr>
        <p:blipFill>
          <a:blip r:embed="rId7"/>
          <a:stretch>
            <a:fillRect/>
          </a:stretch>
        </p:blipFill>
        <p:spPr>
          <a:xfrm rot="10800000">
            <a:off x="292359" y="1273322"/>
            <a:ext cx="387720" cy="412188"/>
          </a:xfrm>
          <a:prstGeom prst="rect">
            <a:avLst/>
          </a:prstGeom>
        </p:spPr>
      </p:pic>
      <p:pic>
        <p:nvPicPr>
          <p:cNvPr id="26" name="Рисунок 25"/>
          <p:cNvPicPr>
            <a:picLocks noChangeAspect="1"/>
          </p:cNvPicPr>
          <p:nvPr/>
        </p:nvPicPr>
        <p:blipFill>
          <a:blip r:embed="rId7"/>
          <a:stretch>
            <a:fillRect/>
          </a:stretch>
        </p:blipFill>
        <p:spPr>
          <a:xfrm rot="10800000">
            <a:off x="8123042" y="1251569"/>
            <a:ext cx="404074" cy="448643"/>
          </a:xfrm>
          <a:prstGeom prst="rect">
            <a:avLst/>
          </a:prstGeom>
        </p:spPr>
      </p:pic>
      <p:cxnSp>
        <p:nvCxnSpPr>
          <p:cNvPr id="28" name="Прямая соединительная линия 27"/>
          <p:cNvCxnSpPr>
            <a:stCxn id="14" idx="2"/>
          </p:cNvCxnSpPr>
          <p:nvPr/>
        </p:nvCxnSpPr>
        <p:spPr>
          <a:xfrm>
            <a:off x="2261150" y="1501580"/>
            <a:ext cx="0" cy="778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V="1">
            <a:off x="3609975" y="1457024"/>
            <a:ext cx="1371600" cy="10525"/>
          </a:xfrm>
          <a:prstGeom prst="line">
            <a:avLst/>
          </a:prstGeom>
          <a:ln w="28575">
            <a:solidFill>
              <a:schemeClr val="tx1"/>
            </a:solidFill>
          </a:ln>
          <a:effectLst>
            <a:glow rad="228600">
              <a:schemeClr val="accent2">
                <a:satMod val="175000"/>
                <a:alpha val="40000"/>
              </a:schemeClr>
            </a:glow>
            <a:reflection blurRad="6350" stA="50000" endA="295" endPos="92000" dist="1016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3604304" y="1439468"/>
            <a:ext cx="0" cy="848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4962266" y="1457024"/>
            <a:ext cx="0" cy="7722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flipH="1">
            <a:off x="6307196" y="1523216"/>
            <a:ext cx="910" cy="748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2267756" y="2106429"/>
            <a:ext cx="1358095"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V="1">
            <a:off x="4964806" y="2103650"/>
            <a:ext cx="1344163" cy="952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Прямоугольник 43"/>
          <p:cNvSpPr/>
          <p:nvPr/>
        </p:nvSpPr>
        <p:spPr>
          <a:xfrm>
            <a:off x="3536726" y="1555107"/>
            <a:ext cx="1670212" cy="461665"/>
          </a:xfrm>
          <a:prstGeom prst="rect">
            <a:avLst/>
          </a:prstGeom>
        </p:spPr>
        <p:txBody>
          <a:bodyPr wrap="square">
            <a:spAutoFit/>
          </a:bodyPr>
          <a:lstStyle/>
          <a:p>
            <a:r>
              <a:rPr lang="ru-RU" sz="1200" b="1" dirty="0" smtClean="0"/>
              <a:t>Район возможного </a:t>
            </a:r>
          </a:p>
          <a:p>
            <a:r>
              <a:rPr lang="ru-RU" sz="1200" b="1" dirty="0" smtClean="0"/>
              <a:t>         обвала</a:t>
            </a:r>
            <a:endParaRPr lang="ru-RU" sz="1200" b="1" dirty="0"/>
          </a:p>
        </p:txBody>
      </p:sp>
      <p:sp>
        <p:nvSpPr>
          <p:cNvPr id="45" name="Прямоугольник 44"/>
          <p:cNvSpPr/>
          <p:nvPr/>
        </p:nvSpPr>
        <p:spPr>
          <a:xfrm>
            <a:off x="2431009" y="1593926"/>
            <a:ext cx="1058303" cy="584775"/>
          </a:xfrm>
          <a:prstGeom prst="rect">
            <a:avLst/>
          </a:prstGeom>
        </p:spPr>
        <p:txBody>
          <a:bodyPr wrap="none">
            <a:spAutoFit/>
          </a:bodyPr>
          <a:lstStyle/>
          <a:p>
            <a:r>
              <a:rPr lang="ru-RU" sz="1600" b="1" dirty="0" smtClean="0"/>
              <a:t>не менее </a:t>
            </a:r>
          </a:p>
          <a:p>
            <a:r>
              <a:rPr lang="ru-RU" sz="1600" b="1" dirty="0"/>
              <a:t> </a:t>
            </a:r>
            <a:r>
              <a:rPr lang="ru-RU" sz="1600" b="1" dirty="0" smtClean="0"/>
              <a:t>    50 м</a:t>
            </a:r>
            <a:endParaRPr lang="ru-RU" sz="1600" b="1" dirty="0"/>
          </a:p>
        </p:txBody>
      </p:sp>
      <p:sp>
        <p:nvSpPr>
          <p:cNvPr id="46" name="Прямоугольник 45"/>
          <p:cNvSpPr/>
          <p:nvPr/>
        </p:nvSpPr>
        <p:spPr>
          <a:xfrm>
            <a:off x="5202907" y="1602735"/>
            <a:ext cx="1058303" cy="584775"/>
          </a:xfrm>
          <a:prstGeom prst="rect">
            <a:avLst/>
          </a:prstGeom>
        </p:spPr>
        <p:txBody>
          <a:bodyPr wrap="none">
            <a:spAutoFit/>
          </a:bodyPr>
          <a:lstStyle/>
          <a:p>
            <a:r>
              <a:rPr lang="ru-RU" sz="1600" b="1" dirty="0" smtClean="0"/>
              <a:t>не менее </a:t>
            </a:r>
          </a:p>
          <a:p>
            <a:r>
              <a:rPr lang="ru-RU" sz="1600" b="1" dirty="0"/>
              <a:t> </a:t>
            </a:r>
            <a:r>
              <a:rPr lang="ru-RU" sz="1600" b="1" dirty="0" smtClean="0"/>
              <a:t>    50 м</a:t>
            </a:r>
            <a:endParaRPr lang="ru-RU" sz="1600" b="1" dirty="0"/>
          </a:p>
        </p:txBody>
      </p:sp>
      <p:sp>
        <p:nvSpPr>
          <p:cNvPr id="48" name="Овал 47"/>
          <p:cNvSpPr/>
          <p:nvPr/>
        </p:nvSpPr>
        <p:spPr>
          <a:xfrm>
            <a:off x="3114125" y="1462286"/>
            <a:ext cx="65587" cy="858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Овал 48"/>
          <p:cNvSpPr/>
          <p:nvPr/>
        </p:nvSpPr>
        <p:spPr>
          <a:xfrm>
            <a:off x="3131320" y="652372"/>
            <a:ext cx="65587" cy="858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Овал 49"/>
          <p:cNvSpPr/>
          <p:nvPr/>
        </p:nvSpPr>
        <p:spPr>
          <a:xfrm>
            <a:off x="5384159" y="642992"/>
            <a:ext cx="65587" cy="858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Овал 50"/>
          <p:cNvSpPr/>
          <p:nvPr/>
        </p:nvSpPr>
        <p:spPr>
          <a:xfrm>
            <a:off x="5429051" y="1484702"/>
            <a:ext cx="65587" cy="858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3" name="Рисунок 52"/>
          <p:cNvPicPr>
            <a:picLocks noChangeAspect="1"/>
          </p:cNvPicPr>
          <p:nvPr/>
        </p:nvPicPr>
        <p:blipFill>
          <a:blip r:embed="rId8"/>
          <a:stretch>
            <a:fillRect/>
          </a:stretch>
        </p:blipFill>
        <p:spPr>
          <a:xfrm>
            <a:off x="397133" y="651621"/>
            <a:ext cx="79255" cy="97544"/>
          </a:xfrm>
          <a:prstGeom prst="rect">
            <a:avLst/>
          </a:prstGeom>
        </p:spPr>
      </p:pic>
      <p:pic>
        <p:nvPicPr>
          <p:cNvPr id="54" name="Рисунок 53"/>
          <p:cNvPicPr>
            <a:picLocks noChangeAspect="1"/>
          </p:cNvPicPr>
          <p:nvPr/>
        </p:nvPicPr>
        <p:blipFill>
          <a:blip r:embed="rId8"/>
          <a:stretch>
            <a:fillRect/>
          </a:stretch>
        </p:blipFill>
        <p:spPr>
          <a:xfrm>
            <a:off x="197856" y="662901"/>
            <a:ext cx="79255" cy="97544"/>
          </a:xfrm>
          <a:prstGeom prst="rect">
            <a:avLst/>
          </a:prstGeom>
        </p:spPr>
      </p:pic>
      <p:pic>
        <p:nvPicPr>
          <p:cNvPr id="55" name="Рисунок 54"/>
          <p:cNvPicPr>
            <a:picLocks noChangeAspect="1"/>
          </p:cNvPicPr>
          <p:nvPr/>
        </p:nvPicPr>
        <p:blipFill>
          <a:blip r:embed="rId8"/>
          <a:stretch>
            <a:fillRect/>
          </a:stretch>
        </p:blipFill>
        <p:spPr>
          <a:xfrm>
            <a:off x="8123042" y="689866"/>
            <a:ext cx="79255" cy="97544"/>
          </a:xfrm>
          <a:prstGeom prst="rect">
            <a:avLst/>
          </a:prstGeom>
        </p:spPr>
      </p:pic>
      <p:sp>
        <p:nvSpPr>
          <p:cNvPr id="56" name="Овал 55"/>
          <p:cNvSpPr/>
          <p:nvPr/>
        </p:nvSpPr>
        <p:spPr>
          <a:xfrm>
            <a:off x="7932434" y="692989"/>
            <a:ext cx="65587" cy="858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7" name="Рисунок 56"/>
          <p:cNvPicPr>
            <a:picLocks noChangeAspect="1"/>
          </p:cNvPicPr>
          <p:nvPr/>
        </p:nvPicPr>
        <p:blipFill>
          <a:blip r:embed="rId8"/>
          <a:stretch>
            <a:fillRect/>
          </a:stretch>
        </p:blipFill>
        <p:spPr>
          <a:xfrm>
            <a:off x="936616" y="1485133"/>
            <a:ext cx="79255" cy="97544"/>
          </a:xfrm>
          <a:prstGeom prst="rect">
            <a:avLst/>
          </a:prstGeom>
        </p:spPr>
      </p:pic>
      <p:pic>
        <p:nvPicPr>
          <p:cNvPr id="58" name="Рисунок 57"/>
          <p:cNvPicPr>
            <a:picLocks noChangeAspect="1"/>
          </p:cNvPicPr>
          <p:nvPr/>
        </p:nvPicPr>
        <p:blipFill>
          <a:blip r:embed="rId8"/>
          <a:stretch>
            <a:fillRect/>
          </a:stretch>
        </p:blipFill>
        <p:spPr>
          <a:xfrm>
            <a:off x="739028" y="1474923"/>
            <a:ext cx="79255" cy="97544"/>
          </a:xfrm>
          <a:prstGeom prst="rect">
            <a:avLst/>
          </a:prstGeom>
        </p:spPr>
      </p:pic>
      <p:pic>
        <p:nvPicPr>
          <p:cNvPr id="59" name="Рисунок 58"/>
          <p:cNvPicPr>
            <a:picLocks noChangeAspect="1"/>
          </p:cNvPicPr>
          <p:nvPr/>
        </p:nvPicPr>
        <p:blipFill>
          <a:blip r:embed="rId8"/>
          <a:stretch>
            <a:fillRect/>
          </a:stretch>
        </p:blipFill>
        <p:spPr>
          <a:xfrm>
            <a:off x="8595137" y="1457571"/>
            <a:ext cx="79255" cy="97544"/>
          </a:xfrm>
          <a:prstGeom prst="rect">
            <a:avLst/>
          </a:prstGeom>
        </p:spPr>
      </p:pic>
      <p:pic>
        <p:nvPicPr>
          <p:cNvPr id="60" name="Рисунок 59"/>
          <p:cNvPicPr>
            <a:picLocks noChangeAspect="1"/>
          </p:cNvPicPr>
          <p:nvPr/>
        </p:nvPicPr>
        <p:blipFill>
          <a:blip r:embed="rId8"/>
          <a:stretch>
            <a:fillRect/>
          </a:stretch>
        </p:blipFill>
        <p:spPr>
          <a:xfrm>
            <a:off x="8773579" y="1447137"/>
            <a:ext cx="95840" cy="117956"/>
          </a:xfrm>
          <a:prstGeom prst="rect">
            <a:avLst/>
          </a:prstGeom>
        </p:spPr>
      </p:pic>
      <p:pic>
        <p:nvPicPr>
          <p:cNvPr id="61" name="Рисунок 60"/>
          <p:cNvPicPr>
            <a:picLocks noChangeAspect="1"/>
          </p:cNvPicPr>
          <p:nvPr/>
        </p:nvPicPr>
        <p:blipFill>
          <a:blip r:embed="rId9"/>
          <a:stretch>
            <a:fillRect/>
          </a:stretch>
        </p:blipFill>
        <p:spPr>
          <a:xfrm>
            <a:off x="7881487" y="2521935"/>
            <a:ext cx="457240" cy="457240"/>
          </a:xfrm>
          <a:prstGeom prst="rect">
            <a:avLst/>
          </a:prstGeom>
        </p:spPr>
      </p:pic>
      <p:pic>
        <p:nvPicPr>
          <p:cNvPr id="62" name="Рисунок 61"/>
          <p:cNvPicPr>
            <a:picLocks noChangeAspect="1"/>
          </p:cNvPicPr>
          <p:nvPr/>
        </p:nvPicPr>
        <p:blipFill>
          <a:blip r:embed="rId9"/>
          <a:stretch>
            <a:fillRect/>
          </a:stretch>
        </p:blipFill>
        <p:spPr>
          <a:xfrm>
            <a:off x="226500" y="2591041"/>
            <a:ext cx="457240" cy="457240"/>
          </a:xfrm>
          <a:prstGeom prst="rect">
            <a:avLst/>
          </a:prstGeom>
        </p:spPr>
      </p:pic>
      <p:pic>
        <p:nvPicPr>
          <p:cNvPr id="63" name="Рисунок 62"/>
          <p:cNvPicPr>
            <a:picLocks noChangeAspect="1"/>
          </p:cNvPicPr>
          <p:nvPr/>
        </p:nvPicPr>
        <p:blipFill>
          <a:blip r:embed="rId10"/>
          <a:stretch>
            <a:fillRect/>
          </a:stretch>
        </p:blipFill>
        <p:spPr>
          <a:xfrm>
            <a:off x="180685" y="3049916"/>
            <a:ext cx="8858256" cy="103641"/>
          </a:xfrm>
          <a:prstGeom prst="rect">
            <a:avLst/>
          </a:prstGeom>
        </p:spPr>
      </p:pic>
      <p:sp>
        <p:nvSpPr>
          <p:cNvPr id="64" name="Прямоугольник 63"/>
          <p:cNvSpPr/>
          <p:nvPr/>
        </p:nvSpPr>
        <p:spPr>
          <a:xfrm>
            <a:off x="984038" y="511336"/>
            <a:ext cx="393056" cy="338554"/>
          </a:xfrm>
          <a:prstGeom prst="rect">
            <a:avLst/>
          </a:prstGeom>
        </p:spPr>
        <p:txBody>
          <a:bodyPr wrap="none">
            <a:spAutoFit/>
          </a:bodyPr>
          <a:lstStyle/>
          <a:p>
            <a:r>
              <a:rPr lang="ru-RU" sz="1600" b="1" dirty="0" smtClean="0"/>
              <a:t>10</a:t>
            </a:r>
            <a:endParaRPr lang="ru-RU" sz="1600" b="1" dirty="0"/>
          </a:p>
        </p:txBody>
      </p:sp>
      <p:sp>
        <p:nvSpPr>
          <p:cNvPr id="65" name="Прямоугольник 64"/>
          <p:cNvSpPr/>
          <p:nvPr/>
        </p:nvSpPr>
        <p:spPr>
          <a:xfrm>
            <a:off x="8663176" y="540248"/>
            <a:ext cx="393056" cy="338554"/>
          </a:xfrm>
          <a:prstGeom prst="rect">
            <a:avLst/>
          </a:prstGeom>
        </p:spPr>
        <p:txBody>
          <a:bodyPr wrap="none">
            <a:spAutoFit/>
          </a:bodyPr>
          <a:lstStyle/>
          <a:p>
            <a:r>
              <a:rPr lang="ru-RU" sz="1600" b="1" dirty="0" smtClean="0"/>
              <a:t>12</a:t>
            </a:r>
            <a:endParaRPr lang="ru-RU" sz="1600" b="1" dirty="0"/>
          </a:p>
        </p:txBody>
      </p:sp>
      <p:sp>
        <p:nvSpPr>
          <p:cNvPr id="66" name="Прямоугольник 65"/>
          <p:cNvSpPr/>
          <p:nvPr/>
        </p:nvSpPr>
        <p:spPr>
          <a:xfrm>
            <a:off x="6338591" y="533862"/>
            <a:ext cx="505267" cy="338554"/>
          </a:xfrm>
          <a:prstGeom prst="rect">
            <a:avLst/>
          </a:prstGeom>
        </p:spPr>
        <p:txBody>
          <a:bodyPr wrap="none">
            <a:spAutoFit/>
          </a:bodyPr>
          <a:lstStyle/>
          <a:p>
            <a:r>
              <a:rPr lang="ru-RU" sz="1600" b="1" dirty="0" smtClean="0"/>
              <a:t>ЧЗ2</a:t>
            </a:r>
            <a:endParaRPr lang="ru-RU" sz="1600" b="1" dirty="0"/>
          </a:p>
        </p:txBody>
      </p:sp>
      <p:sp>
        <p:nvSpPr>
          <p:cNvPr id="68" name="Прямоугольник 67"/>
          <p:cNvSpPr/>
          <p:nvPr/>
        </p:nvSpPr>
        <p:spPr>
          <a:xfrm>
            <a:off x="6358043" y="556181"/>
            <a:ext cx="466365" cy="30941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1634991" y="3587729"/>
            <a:ext cx="548345" cy="23631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НЗ1</a:t>
            </a:r>
            <a:endParaRPr lang="ru-RU" sz="1600" b="1" dirty="0">
              <a:solidFill>
                <a:schemeClr val="tx1"/>
              </a:solidFill>
            </a:endParaRPr>
          </a:p>
        </p:txBody>
      </p:sp>
      <p:sp>
        <p:nvSpPr>
          <p:cNvPr id="71" name="Прямоугольник 70"/>
          <p:cNvSpPr/>
          <p:nvPr/>
        </p:nvSpPr>
        <p:spPr>
          <a:xfrm>
            <a:off x="1680444" y="586235"/>
            <a:ext cx="565541" cy="25930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НЗ2</a:t>
            </a:r>
            <a:endParaRPr lang="ru-RU" sz="1600" b="1" dirty="0">
              <a:solidFill>
                <a:schemeClr val="tx1"/>
              </a:solidFill>
            </a:endParaRPr>
          </a:p>
        </p:txBody>
      </p:sp>
      <p:sp>
        <p:nvSpPr>
          <p:cNvPr id="72" name="Прямоугольник 71"/>
          <p:cNvSpPr/>
          <p:nvPr/>
        </p:nvSpPr>
        <p:spPr>
          <a:xfrm>
            <a:off x="1018450" y="540248"/>
            <a:ext cx="329656" cy="30529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Прямоугольник 72"/>
          <p:cNvSpPr/>
          <p:nvPr/>
        </p:nvSpPr>
        <p:spPr>
          <a:xfrm>
            <a:off x="8753408" y="586235"/>
            <a:ext cx="228620" cy="25930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Прямоугольник 73"/>
          <p:cNvSpPr/>
          <p:nvPr/>
        </p:nvSpPr>
        <p:spPr>
          <a:xfrm>
            <a:off x="6352841" y="1381908"/>
            <a:ext cx="549806" cy="2621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ЧЗ1</a:t>
            </a:r>
            <a:endParaRPr lang="ru-RU" sz="1600" b="1" dirty="0">
              <a:solidFill>
                <a:schemeClr val="tx1"/>
              </a:solidFill>
            </a:endParaRPr>
          </a:p>
        </p:txBody>
      </p:sp>
      <p:sp>
        <p:nvSpPr>
          <p:cNvPr id="75" name="Прямоугольник 74"/>
          <p:cNvSpPr/>
          <p:nvPr/>
        </p:nvSpPr>
        <p:spPr>
          <a:xfrm>
            <a:off x="122830" y="1439468"/>
            <a:ext cx="140633" cy="20459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3</a:t>
            </a:r>
            <a:endParaRPr lang="ru-RU" sz="1600" dirty="0">
              <a:solidFill>
                <a:schemeClr val="tx1"/>
              </a:solidFill>
            </a:endParaRPr>
          </a:p>
        </p:txBody>
      </p:sp>
      <p:sp>
        <p:nvSpPr>
          <p:cNvPr id="76" name="Прямоугольник 75"/>
          <p:cNvSpPr/>
          <p:nvPr/>
        </p:nvSpPr>
        <p:spPr>
          <a:xfrm>
            <a:off x="7810461" y="1378870"/>
            <a:ext cx="228449" cy="23631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1</a:t>
            </a:r>
            <a:endParaRPr lang="ru-RU" sz="1600" b="1" dirty="0">
              <a:solidFill>
                <a:schemeClr val="tx1"/>
              </a:solidFill>
            </a:endParaRPr>
          </a:p>
        </p:txBody>
      </p:sp>
      <p:pic>
        <p:nvPicPr>
          <p:cNvPr id="77" name="Рисунок 76"/>
          <p:cNvPicPr>
            <a:picLocks noChangeAspect="1"/>
          </p:cNvPicPr>
          <p:nvPr/>
        </p:nvPicPr>
        <p:blipFill>
          <a:blip r:embed="rId11"/>
          <a:stretch>
            <a:fillRect/>
          </a:stretch>
        </p:blipFill>
        <p:spPr>
          <a:xfrm>
            <a:off x="6080431" y="895366"/>
            <a:ext cx="163420" cy="203503"/>
          </a:xfrm>
          <a:prstGeom prst="rect">
            <a:avLst/>
          </a:prstGeom>
        </p:spPr>
      </p:pic>
      <p:pic>
        <p:nvPicPr>
          <p:cNvPr id="78" name="Рисунок 77"/>
          <p:cNvPicPr>
            <a:picLocks noChangeAspect="1"/>
          </p:cNvPicPr>
          <p:nvPr/>
        </p:nvPicPr>
        <p:blipFill>
          <a:blip r:embed="rId11"/>
          <a:stretch>
            <a:fillRect/>
          </a:stretch>
        </p:blipFill>
        <p:spPr>
          <a:xfrm>
            <a:off x="2199443" y="1125988"/>
            <a:ext cx="169778" cy="211422"/>
          </a:xfrm>
          <a:prstGeom prst="rect">
            <a:avLst/>
          </a:prstGeom>
        </p:spPr>
      </p:pic>
      <p:pic>
        <p:nvPicPr>
          <p:cNvPr id="79" name="Рисунок 78"/>
          <p:cNvPicPr>
            <a:picLocks noChangeAspect="1"/>
          </p:cNvPicPr>
          <p:nvPr/>
        </p:nvPicPr>
        <p:blipFill>
          <a:blip r:embed="rId11"/>
          <a:stretch>
            <a:fillRect/>
          </a:stretch>
        </p:blipFill>
        <p:spPr>
          <a:xfrm>
            <a:off x="837559" y="926037"/>
            <a:ext cx="175258" cy="218246"/>
          </a:xfrm>
          <a:prstGeom prst="rect">
            <a:avLst/>
          </a:prstGeom>
        </p:spPr>
      </p:pic>
      <p:pic>
        <p:nvPicPr>
          <p:cNvPr id="80" name="Рисунок 79"/>
          <p:cNvPicPr>
            <a:picLocks noChangeAspect="1"/>
          </p:cNvPicPr>
          <p:nvPr/>
        </p:nvPicPr>
        <p:blipFill>
          <a:blip r:embed="rId11"/>
          <a:stretch>
            <a:fillRect/>
          </a:stretch>
        </p:blipFill>
        <p:spPr>
          <a:xfrm>
            <a:off x="163591" y="1160495"/>
            <a:ext cx="128768" cy="160353"/>
          </a:xfrm>
          <a:prstGeom prst="rect">
            <a:avLst/>
          </a:prstGeom>
        </p:spPr>
      </p:pic>
      <p:pic>
        <p:nvPicPr>
          <p:cNvPr id="81" name="Рисунок 80"/>
          <p:cNvPicPr>
            <a:picLocks noChangeAspect="1"/>
          </p:cNvPicPr>
          <p:nvPr/>
        </p:nvPicPr>
        <p:blipFill>
          <a:blip r:embed="rId12"/>
          <a:stretch>
            <a:fillRect/>
          </a:stretch>
        </p:blipFill>
        <p:spPr>
          <a:xfrm>
            <a:off x="671907" y="2660642"/>
            <a:ext cx="426757" cy="310923"/>
          </a:xfrm>
          <a:prstGeom prst="rect">
            <a:avLst/>
          </a:prstGeom>
        </p:spPr>
      </p:pic>
      <p:pic>
        <p:nvPicPr>
          <p:cNvPr id="82" name="Рисунок 81"/>
          <p:cNvPicPr>
            <a:picLocks noChangeAspect="1"/>
          </p:cNvPicPr>
          <p:nvPr/>
        </p:nvPicPr>
        <p:blipFill>
          <a:blip r:embed="rId12"/>
          <a:stretch>
            <a:fillRect/>
          </a:stretch>
        </p:blipFill>
        <p:spPr>
          <a:xfrm>
            <a:off x="8326651" y="2592311"/>
            <a:ext cx="426757" cy="310923"/>
          </a:xfrm>
          <a:prstGeom prst="rect">
            <a:avLst/>
          </a:prstGeom>
        </p:spPr>
      </p:pic>
      <p:pic>
        <p:nvPicPr>
          <p:cNvPr id="83" name="Рисунок 82"/>
          <p:cNvPicPr>
            <a:picLocks noChangeAspect="1"/>
          </p:cNvPicPr>
          <p:nvPr/>
        </p:nvPicPr>
        <p:blipFill>
          <a:blip r:embed="rId13"/>
          <a:stretch>
            <a:fillRect/>
          </a:stretch>
        </p:blipFill>
        <p:spPr>
          <a:xfrm>
            <a:off x="1122728" y="2671308"/>
            <a:ext cx="359695" cy="335309"/>
          </a:xfrm>
          <a:prstGeom prst="rect">
            <a:avLst/>
          </a:prstGeom>
        </p:spPr>
      </p:pic>
      <p:sp>
        <p:nvSpPr>
          <p:cNvPr id="84" name="Прямоугольник 83"/>
          <p:cNvSpPr/>
          <p:nvPr/>
        </p:nvSpPr>
        <p:spPr>
          <a:xfrm>
            <a:off x="1098664" y="2668063"/>
            <a:ext cx="393056" cy="338554"/>
          </a:xfrm>
          <a:prstGeom prst="rect">
            <a:avLst/>
          </a:prstGeom>
        </p:spPr>
        <p:txBody>
          <a:bodyPr wrap="none">
            <a:spAutoFit/>
          </a:bodyPr>
          <a:lstStyle/>
          <a:p>
            <a:r>
              <a:rPr lang="ru-RU" sz="1600" b="1" dirty="0"/>
              <a:t>10</a:t>
            </a:r>
          </a:p>
        </p:txBody>
      </p:sp>
      <p:pic>
        <p:nvPicPr>
          <p:cNvPr id="85" name="Рисунок 84"/>
          <p:cNvPicPr>
            <a:picLocks noChangeAspect="1"/>
          </p:cNvPicPr>
          <p:nvPr/>
        </p:nvPicPr>
        <p:blipFill>
          <a:blip r:embed="rId14"/>
          <a:stretch>
            <a:fillRect/>
          </a:stretch>
        </p:blipFill>
        <p:spPr>
          <a:xfrm>
            <a:off x="1596550" y="2633176"/>
            <a:ext cx="591363" cy="432854"/>
          </a:xfrm>
          <a:prstGeom prst="rect">
            <a:avLst/>
          </a:prstGeom>
        </p:spPr>
      </p:pic>
      <p:pic>
        <p:nvPicPr>
          <p:cNvPr id="86" name="Рисунок 85"/>
          <p:cNvPicPr>
            <a:picLocks noChangeAspect="1"/>
          </p:cNvPicPr>
          <p:nvPr/>
        </p:nvPicPr>
        <p:blipFill>
          <a:blip r:embed="rId3"/>
          <a:stretch>
            <a:fillRect/>
          </a:stretch>
        </p:blipFill>
        <p:spPr>
          <a:xfrm>
            <a:off x="2234455" y="2655526"/>
            <a:ext cx="1079086" cy="317019"/>
          </a:xfrm>
          <a:prstGeom prst="rect">
            <a:avLst/>
          </a:prstGeom>
        </p:spPr>
      </p:pic>
      <p:pic>
        <p:nvPicPr>
          <p:cNvPr id="87" name="Рисунок 86"/>
          <p:cNvPicPr>
            <a:picLocks noChangeAspect="1"/>
          </p:cNvPicPr>
          <p:nvPr/>
        </p:nvPicPr>
        <p:blipFill>
          <a:blip r:embed="rId15"/>
          <a:stretch>
            <a:fillRect/>
          </a:stretch>
        </p:blipFill>
        <p:spPr>
          <a:xfrm>
            <a:off x="5164765" y="2643302"/>
            <a:ext cx="1079086" cy="323116"/>
          </a:xfrm>
          <a:prstGeom prst="rect">
            <a:avLst/>
          </a:prstGeom>
        </p:spPr>
      </p:pic>
      <p:pic>
        <p:nvPicPr>
          <p:cNvPr id="88" name="Рисунок 87"/>
          <p:cNvPicPr>
            <a:picLocks noChangeAspect="1"/>
          </p:cNvPicPr>
          <p:nvPr/>
        </p:nvPicPr>
        <p:blipFill>
          <a:blip r:embed="rId16"/>
          <a:stretch>
            <a:fillRect/>
          </a:stretch>
        </p:blipFill>
        <p:spPr>
          <a:xfrm>
            <a:off x="6290393" y="2598268"/>
            <a:ext cx="493819" cy="335309"/>
          </a:xfrm>
          <a:prstGeom prst="rect">
            <a:avLst/>
          </a:prstGeom>
        </p:spPr>
      </p:pic>
      <p:sp>
        <p:nvSpPr>
          <p:cNvPr id="89" name="Прямоугольник 88"/>
          <p:cNvSpPr/>
          <p:nvPr/>
        </p:nvSpPr>
        <p:spPr>
          <a:xfrm>
            <a:off x="6307196" y="2608068"/>
            <a:ext cx="505267" cy="338554"/>
          </a:xfrm>
          <a:prstGeom prst="rect">
            <a:avLst/>
          </a:prstGeom>
        </p:spPr>
        <p:txBody>
          <a:bodyPr wrap="none">
            <a:spAutoFit/>
          </a:bodyPr>
          <a:lstStyle/>
          <a:p>
            <a:r>
              <a:rPr lang="ru-RU" sz="1600" b="1" dirty="0"/>
              <a:t>ЧЗ2</a:t>
            </a:r>
          </a:p>
        </p:txBody>
      </p:sp>
      <p:pic>
        <p:nvPicPr>
          <p:cNvPr id="90" name="Рисунок 89"/>
          <p:cNvPicPr>
            <a:picLocks noChangeAspect="1"/>
          </p:cNvPicPr>
          <p:nvPr/>
        </p:nvPicPr>
        <p:blipFill>
          <a:blip r:embed="rId17"/>
          <a:stretch>
            <a:fillRect/>
          </a:stretch>
        </p:blipFill>
        <p:spPr>
          <a:xfrm>
            <a:off x="8797643" y="2608068"/>
            <a:ext cx="256054" cy="292633"/>
          </a:xfrm>
          <a:prstGeom prst="rect">
            <a:avLst/>
          </a:prstGeom>
        </p:spPr>
      </p:pic>
      <p:sp>
        <p:nvSpPr>
          <p:cNvPr id="91" name="Прямоугольник 90"/>
          <p:cNvSpPr/>
          <p:nvPr/>
        </p:nvSpPr>
        <p:spPr>
          <a:xfrm>
            <a:off x="8701499" y="2559116"/>
            <a:ext cx="418704" cy="369332"/>
          </a:xfrm>
          <a:prstGeom prst="rect">
            <a:avLst/>
          </a:prstGeom>
        </p:spPr>
        <p:txBody>
          <a:bodyPr wrap="none">
            <a:spAutoFit/>
          </a:bodyPr>
          <a:lstStyle/>
          <a:p>
            <a:r>
              <a:rPr lang="ru-RU" b="1" dirty="0"/>
              <a:t>12</a:t>
            </a:r>
          </a:p>
        </p:txBody>
      </p:sp>
      <p:pic>
        <p:nvPicPr>
          <p:cNvPr id="92" name="Рисунок 91"/>
          <p:cNvPicPr>
            <a:picLocks noChangeAspect="1"/>
          </p:cNvPicPr>
          <p:nvPr/>
        </p:nvPicPr>
        <p:blipFill>
          <a:blip r:embed="rId18"/>
          <a:stretch>
            <a:fillRect/>
          </a:stretch>
        </p:blipFill>
        <p:spPr>
          <a:xfrm>
            <a:off x="142872" y="3302100"/>
            <a:ext cx="8858256" cy="85351"/>
          </a:xfrm>
          <a:prstGeom prst="rect">
            <a:avLst/>
          </a:prstGeom>
        </p:spPr>
      </p:pic>
      <p:pic>
        <p:nvPicPr>
          <p:cNvPr id="93" name="Рисунок 92"/>
          <p:cNvPicPr>
            <a:picLocks noChangeAspect="1"/>
          </p:cNvPicPr>
          <p:nvPr/>
        </p:nvPicPr>
        <p:blipFill>
          <a:blip r:embed="rId3"/>
          <a:stretch>
            <a:fillRect/>
          </a:stretch>
        </p:blipFill>
        <p:spPr>
          <a:xfrm>
            <a:off x="2228789" y="3547378"/>
            <a:ext cx="1079086" cy="317019"/>
          </a:xfrm>
          <a:prstGeom prst="rect">
            <a:avLst/>
          </a:prstGeom>
        </p:spPr>
      </p:pic>
      <p:sp>
        <p:nvSpPr>
          <p:cNvPr id="94" name="Прямоугольник 93"/>
          <p:cNvSpPr/>
          <p:nvPr/>
        </p:nvSpPr>
        <p:spPr>
          <a:xfrm>
            <a:off x="1665458" y="1422449"/>
            <a:ext cx="548345" cy="23631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НЗ1</a:t>
            </a:r>
            <a:endParaRPr lang="ru-RU" sz="1600" b="1" dirty="0">
              <a:solidFill>
                <a:schemeClr val="tx1"/>
              </a:solidFill>
            </a:endParaRPr>
          </a:p>
        </p:txBody>
      </p:sp>
      <p:pic>
        <p:nvPicPr>
          <p:cNvPr id="95" name="Рисунок 94"/>
          <p:cNvPicPr>
            <a:picLocks noChangeAspect="1"/>
          </p:cNvPicPr>
          <p:nvPr/>
        </p:nvPicPr>
        <p:blipFill>
          <a:blip r:embed="rId6"/>
          <a:stretch>
            <a:fillRect/>
          </a:stretch>
        </p:blipFill>
        <p:spPr>
          <a:xfrm rot="10800000">
            <a:off x="611496" y="3455223"/>
            <a:ext cx="457240" cy="457240"/>
          </a:xfrm>
          <a:prstGeom prst="rect">
            <a:avLst/>
          </a:prstGeom>
        </p:spPr>
      </p:pic>
      <p:pic>
        <p:nvPicPr>
          <p:cNvPr id="96" name="Рисунок 95"/>
          <p:cNvPicPr>
            <a:picLocks noChangeAspect="1"/>
          </p:cNvPicPr>
          <p:nvPr/>
        </p:nvPicPr>
        <p:blipFill>
          <a:blip r:embed="rId6"/>
          <a:stretch>
            <a:fillRect/>
          </a:stretch>
        </p:blipFill>
        <p:spPr>
          <a:xfrm rot="10800000">
            <a:off x="8686760" y="3463638"/>
            <a:ext cx="457240" cy="457240"/>
          </a:xfrm>
          <a:prstGeom prst="rect">
            <a:avLst/>
          </a:prstGeom>
        </p:spPr>
      </p:pic>
      <p:pic>
        <p:nvPicPr>
          <p:cNvPr id="97" name="Рисунок 96"/>
          <p:cNvPicPr>
            <a:picLocks noChangeAspect="1"/>
          </p:cNvPicPr>
          <p:nvPr/>
        </p:nvPicPr>
        <p:blipFill>
          <a:blip r:embed="rId7"/>
          <a:stretch>
            <a:fillRect/>
          </a:stretch>
        </p:blipFill>
        <p:spPr>
          <a:xfrm rot="10800000">
            <a:off x="234275" y="3409925"/>
            <a:ext cx="387720" cy="412188"/>
          </a:xfrm>
          <a:prstGeom prst="rect">
            <a:avLst/>
          </a:prstGeom>
        </p:spPr>
      </p:pic>
      <p:pic>
        <p:nvPicPr>
          <p:cNvPr id="98" name="Рисунок 97"/>
          <p:cNvPicPr>
            <a:picLocks noChangeAspect="1"/>
          </p:cNvPicPr>
          <p:nvPr/>
        </p:nvPicPr>
        <p:blipFill>
          <a:blip r:embed="rId7"/>
          <a:stretch>
            <a:fillRect/>
          </a:stretch>
        </p:blipFill>
        <p:spPr>
          <a:xfrm rot="10800000">
            <a:off x="8310736" y="3444630"/>
            <a:ext cx="387720" cy="412188"/>
          </a:xfrm>
          <a:prstGeom prst="rect">
            <a:avLst/>
          </a:prstGeom>
        </p:spPr>
      </p:pic>
      <p:sp>
        <p:nvSpPr>
          <p:cNvPr id="99" name="Прямоугольник 98"/>
          <p:cNvSpPr/>
          <p:nvPr/>
        </p:nvSpPr>
        <p:spPr>
          <a:xfrm>
            <a:off x="49685" y="3547378"/>
            <a:ext cx="139137" cy="17677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3</a:t>
            </a:r>
            <a:endParaRPr lang="ru-RU" sz="1600" dirty="0">
              <a:solidFill>
                <a:schemeClr val="tx1"/>
              </a:solidFill>
            </a:endParaRPr>
          </a:p>
        </p:txBody>
      </p:sp>
      <p:cxnSp>
        <p:nvCxnSpPr>
          <p:cNvPr id="100" name="Прямая соединительная линия 99"/>
          <p:cNvCxnSpPr/>
          <p:nvPr/>
        </p:nvCxnSpPr>
        <p:spPr>
          <a:xfrm flipV="1">
            <a:off x="3604102" y="3680097"/>
            <a:ext cx="1371600" cy="10525"/>
          </a:xfrm>
          <a:prstGeom prst="line">
            <a:avLst/>
          </a:prstGeom>
          <a:ln w="28575">
            <a:solidFill>
              <a:schemeClr val="tx1"/>
            </a:solidFill>
          </a:ln>
          <a:effectLst>
            <a:glow rad="228600">
              <a:schemeClr val="accent2">
                <a:satMod val="175000"/>
                <a:alpha val="40000"/>
              </a:schemeClr>
            </a:glow>
            <a:reflection blurRad="6350" stA="50000" endA="295" endPos="92000" dist="1016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101" name="Пятно 2 100"/>
          <p:cNvSpPr/>
          <p:nvPr/>
        </p:nvSpPr>
        <p:spPr>
          <a:xfrm rot="2240218">
            <a:off x="3659345" y="2600802"/>
            <a:ext cx="1316086" cy="1253347"/>
          </a:xfrm>
          <a:prstGeom prst="irregularSeal2">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 name="Рисунок 101"/>
          <p:cNvPicPr>
            <a:picLocks noChangeAspect="1"/>
          </p:cNvPicPr>
          <p:nvPr/>
        </p:nvPicPr>
        <p:blipFill>
          <a:blip r:embed="rId3"/>
          <a:stretch>
            <a:fillRect/>
          </a:stretch>
        </p:blipFill>
        <p:spPr>
          <a:xfrm rot="10800000">
            <a:off x="5236431" y="3545618"/>
            <a:ext cx="1040949" cy="317019"/>
          </a:xfrm>
          <a:prstGeom prst="rect">
            <a:avLst/>
          </a:prstGeom>
        </p:spPr>
      </p:pic>
      <p:sp>
        <p:nvSpPr>
          <p:cNvPr id="103" name="Прямоугольник 102"/>
          <p:cNvSpPr/>
          <p:nvPr/>
        </p:nvSpPr>
        <p:spPr>
          <a:xfrm>
            <a:off x="6316849" y="3545617"/>
            <a:ext cx="549806" cy="2621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ЧЗ1</a:t>
            </a:r>
            <a:endParaRPr lang="ru-RU" sz="1600" b="1" dirty="0">
              <a:solidFill>
                <a:schemeClr val="tx1"/>
              </a:solidFill>
            </a:endParaRPr>
          </a:p>
        </p:txBody>
      </p:sp>
      <p:sp>
        <p:nvSpPr>
          <p:cNvPr id="104" name="Прямоугольник 103"/>
          <p:cNvSpPr/>
          <p:nvPr/>
        </p:nvSpPr>
        <p:spPr>
          <a:xfrm>
            <a:off x="8048444" y="3587729"/>
            <a:ext cx="228449" cy="23631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1</a:t>
            </a:r>
            <a:endParaRPr lang="ru-RU" sz="1600" b="1" dirty="0">
              <a:solidFill>
                <a:schemeClr val="tx1"/>
              </a:solidFill>
            </a:endParaRPr>
          </a:p>
        </p:txBody>
      </p:sp>
      <p:pic>
        <p:nvPicPr>
          <p:cNvPr id="105" name="Рисунок 104"/>
          <p:cNvPicPr>
            <a:picLocks noChangeAspect="1"/>
          </p:cNvPicPr>
          <p:nvPr/>
        </p:nvPicPr>
        <p:blipFill>
          <a:blip r:embed="rId8"/>
          <a:stretch>
            <a:fillRect/>
          </a:stretch>
        </p:blipFill>
        <p:spPr>
          <a:xfrm>
            <a:off x="7983911" y="2714587"/>
            <a:ext cx="95840" cy="117956"/>
          </a:xfrm>
          <a:prstGeom prst="rect">
            <a:avLst/>
          </a:prstGeom>
        </p:spPr>
      </p:pic>
      <p:pic>
        <p:nvPicPr>
          <p:cNvPr id="106" name="Рисунок 105"/>
          <p:cNvPicPr>
            <a:picLocks noChangeAspect="1"/>
          </p:cNvPicPr>
          <p:nvPr/>
        </p:nvPicPr>
        <p:blipFill>
          <a:blip r:embed="rId8"/>
          <a:stretch>
            <a:fillRect/>
          </a:stretch>
        </p:blipFill>
        <p:spPr>
          <a:xfrm>
            <a:off x="8087691" y="2713978"/>
            <a:ext cx="95840" cy="117956"/>
          </a:xfrm>
          <a:prstGeom prst="rect">
            <a:avLst/>
          </a:prstGeom>
        </p:spPr>
      </p:pic>
      <p:pic>
        <p:nvPicPr>
          <p:cNvPr id="107" name="Рисунок 106"/>
          <p:cNvPicPr>
            <a:picLocks noChangeAspect="1"/>
          </p:cNvPicPr>
          <p:nvPr/>
        </p:nvPicPr>
        <p:blipFill>
          <a:blip r:embed="rId8"/>
          <a:stretch>
            <a:fillRect/>
          </a:stretch>
        </p:blipFill>
        <p:spPr>
          <a:xfrm>
            <a:off x="8758271" y="3614335"/>
            <a:ext cx="95840" cy="117956"/>
          </a:xfrm>
          <a:prstGeom prst="rect">
            <a:avLst/>
          </a:prstGeom>
        </p:spPr>
      </p:pic>
      <p:pic>
        <p:nvPicPr>
          <p:cNvPr id="108" name="Рисунок 107"/>
          <p:cNvPicPr>
            <a:picLocks noChangeAspect="1"/>
          </p:cNvPicPr>
          <p:nvPr/>
        </p:nvPicPr>
        <p:blipFill>
          <a:blip r:embed="rId8"/>
          <a:stretch>
            <a:fillRect/>
          </a:stretch>
        </p:blipFill>
        <p:spPr>
          <a:xfrm>
            <a:off x="8934108" y="3611705"/>
            <a:ext cx="95840" cy="117956"/>
          </a:xfrm>
          <a:prstGeom prst="rect">
            <a:avLst/>
          </a:prstGeom>
        </p:spPr>
      </p:pic>
      <p:pic>
        <p:nvPicPr>
          <p:cNvPr id="109" name="Рисунок 108"/>
          <p:cNvPicPr>
            <a:picLocks noChangeAspect="1"/>
          </p:cNvPicPr>
          <p:nvPr/>
        </p:nvPicPr>
        <p:blipFill>
          <a:blip r:embed="rId8"/>
          <a:stretch>
            <a:fillRect/>
          </a:stretch>
        </p:blipFill>
        <p:spPr>
          <a:xfrm>
            <a:off x="530889" y="2789793"/>
            <a:ext cx="79255" cy="97544"/>
          </a:xfrm>
          <a:prstGeom prst="rect">
            <a:avLst/>
          </a:prstGeom>
        </p:spPr>
      </p:pic>
      <p:pic>
        <p:nvPicPr>
          <p:cNvPr id="110" name="Рисунок 109"/>
          <p:cNvPicPr>
            <a:picLocks noChangeAspect="1"/>
          </p:cNvPicPr>
          <p:nvPr/>
        </p:nvPicPr>
        <p:blipFill>
          <a:blip r:embed="rId8"/>
          <a:stretch>
            <a:fillRect/>
          </a:stretch>
        </p:blipFill>
        <p:spPr>
          <a:xfrm>
            <a:off x="351235" y="2788940"/>
            <a:ext cx="79255" cy="97544"/>
          </a:xfrm>
          <a:prstGeom prst="rect">
            <a:avLst/>
          </a:prstGeom>
        </p:spPr>
      </p:pic>
      <p:pic>
        <p:nvPicPr>
          <p:cNvPr id="111" name="Рисунок 110"/>
          <p:cNvPicPr>
            <a:picLocks noChangeAspect="1"/>
          </p:cNvPicPr>
          <p:nvPr/>
        </p:nvPicPr>
        <p:blipFill>
          <a:blip r:embed="rId8"/>
          <a:stretch>
            <a:fillRect/>
          </a:stretch>
        </p:blipFill>
        <p:spPr>
          <a:xfrm>
            <a:off x="780799" y="3614534"/>
            <a:ext cx="79255" cy="97544"/>
          </a:xfrm>
          <a:prstGeom prst="rect">
            <a:avLst/>
          </a:prstGeom>
        </p:spPr>
      </p:pic>
      <p:pic>
        <p:nvPicPr>
          <p:cNvPr id="112" name="Рисунок 111"/>
          <p:cNvPicPr>
            <a:picLocks noChangeAspect="1"/>
          </p:cNvPicPr>
          <p:nvPr/>
        </p:nvPicPr>
        <p:blipFill>
          <a:blip r:embed="rId8"/>
          <a:stretch>
            <a:fillRect/>
          </a:stretch>
        </p:blipFill>
        <p:spPr>
          <a:xfrm>
            <a:off x="859969" y="3613960"/>
            <a:ext cx="79255" cy="97544"/>
          </a:xfrm>
          <a:prstGeom prst="rect">
            <a:avLst/>
          </a:prstGeom>
        </p:spPr>
      </p:pic>
      <p:sp>
        <p:nvSpPr>
          <p:cNvPr id="115" name="Прямоугольник 114"/>
          <p:cNvSpPr/>
          <p:nvPr/>
        </p:nvSpPr>
        <p:spPr>
          <a:xfrm>
            <a:off x="372498" y="3940171"/>
            <a:ext cx="8325958" cy="646331"/>
          </a:xfrm>
          <a:prstGeom prst="rect">
            <a:avLst/>
          </a:prstGeom>
        </p:spPr>
        <p:txBody>
          <a:bodyPr wrap="square">
            <a:spAutoFit/>
          </a:bodyPr>
          <a:lstStyle/>
          <a:p>
            <a:r>
              <a:rPr lang="ru-RU" b="1" i="1" dirty="0">
                <a:solidFill>
                  <a:srgbClr val="C00000"/>
                </a:solidFill>
              </a:rPr>
              <a:t>При обвале или деформации </a:t>
            </a:r>
            <a:r>
              <a:rPr lang="ru-RU" b="1" i="1" dirty="0" smtClean="0">
                <a:solidFill>
                  <a:srgbClr val="C00000"/>
                </a:solidFill>
              </a:rPr>
              <a:t>грунта на заградительном светофоре </a:t>
            </a:r>
          </a:p>
          <a:p>
            <a:pPr algn="ctr"/>
            <a:r>
              <a:rPr lang="ru-RU" b="1" i="1" dirty="0" smtClean="0">
                <a:solidFill>
                  <a:srgbClr val="C00000"/>
                </a:solidFill>
              </a:rPr>
              <a:t>включается красный огонь </a:t>
            </a:r>
            <a:endParaRPr lang="ru-RU" b="1" i="1" dirty="0">
              <a:solidFill>
                <a:srgbClr val="C00000"/>
              </a:solidFill>
            </a:endParaRPr>
          </a:p>
        </p:txBody>
      </p:sp>
      <p:sp>
        <p:nvSpPr>
          <p:cNvPr id="5" name="Прямоугольник 4"/>
          <p:cNvSpPr/>
          <p:nvPr/>
        </p:nvSpPr>
        <p:spPr>
          <a:xfrm>
            <a:off x="281048" y="2109992"/>
            <a:ext cx="9120203" cy="646331"/>
          </a:xfrm>
          <a:prstGeom prst="rect">
            <a:avLst/>
          </a:prstGeom>
        </p:spPr>
        <p:txBody>
          <a:bodyPr wrap="square">
            <a:spAutoFit/>
          </a:bodyPr>
          <a:lstStyle/>
          <a:p>
            <a:r>
              <a:rPr lang="ru-RU" b="1" i="1" dirty="0">
                <a:solidFill>
                  <a:srgbClr val="C00000"/>
                </a:solidFill>
              </a:rPr>
              <a:t>Нормально сигнальные огни заградительных светофоров не горят и сигнального</a:t>
            </a:r>
          </a:p>
          <a:p>
            <a:r>
              <a:rPr lang="ru-RU" b="1" i="1" dirty="0">
                <a:solidFill>
                  <a:srgbClr val="C00000"/>
                </a:solidFill>
              </a:rPr>
              <a:t>                                                            </a:t>
            </a:r>
            <a:r>
              <a:rPr lang="ru-RU" b="1" i="1" dirty="0" smtClean="0">
                <a:solidFill>
                  <a:srgbClr val="C00000"/>
                </a:solidFill>
              </a:rPr>
              <a:t> значения </a:t>
            </a:r>
            <a:r>
              <a:rPr lang="ru-RU" b="1" i="1" dirty="0">
                <a:solidFill>
                  <a:srgbClr val="C00000"/>
                </a:solidFill>
              </a:rPr>
              <a:t>не имеют</a:t>
            </a:r>
            <a:endParaRPr lang="ru-RU" dirty="0">
              <a:solidFill>
                <a:srgbClr val="C00000"/>
              </a:solidFill>
            </a:endParaRPr>
          </a:p>
        </p:txBody>
      </p:sp>
      <p:sp>
        <p:nvSpPr>
          <p:cNvPr id="113"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424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yrailway.ru/images/uploads/Obustroystvo-zheleznodorozhnykh-pereezdov-obshchego-polzovaniya-s-dezhurnym-vne-naselennykh-punktov-so-shlagbaumami.png"/>
          <p:cNvPicPr>
            <a:picLocks noChangeAspect="1" noChangeArrowheads="1"/>
          </p:cNvPicPr>
          <p:nvPr/>
        </p:nvPicPr>
        <p:blipFill rotWithShape="1">
          <a:blip r:embed="rId2">
            <a:extLst>
              <a:ext uri="{28A0092B-C50C-407E-A947-70E740481C1C}">
                <a14:useLocalDpi xmlns:a14="http://schemas.microsoft.com/office/drawing/2010/main" val="0"/>
              </a:ext>
            </a:extLst>
          </a:blip>
          <a:srcRect b="50392"/>
          <a:stretch/>
        </p:blipFill>
        <p:spPr bwMode="auto">
          <a:xfrm>
            <a:off x="493776" y="405581"/>
            <a:ext cx="4983480" cy="337116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0" y="3776744"/>
            <a:ext cx="9144000" cy="3200128"/>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Заградительные светофоры </a:t>
            </a:r>
            <a:r>
              <a:rPr lang="ru-RU" sz="2000" b="1" dirty="0" smtClean="0">
                <a:solidFill>
                  <a:srgbClr val="002060"/>
                </a:solidFill>
                <a:latin typeface="Times New Roman" panose="02020603050405020304" pitchFamily="18" charset="0"/>
                <a:cs typeface="Times New Roman" panose="02020603050405020304" pitchFamily="18" charset="0"/>
              </a:rPr>
              <a:t>устанавливаются</a:t>
            </a:r>
            <a:r>
              <a:rPr lang="ru-RU" sz="2000" b="1" dirty="0" smtClean="0">
                <a:solidFill>
                  <a:srgbClr val="C00000"/>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на расстоянии </a:t>
            </a:r>
            <a:r>
              <a:rPr lang="ru-RU" sz="2000" b="1" dirty="0" smtClean="0">
                <a:latin typeface="Times New Roman" panose="02020603050405020304" pitchFamily="18" charset="0"/>
                <a:cs typeface="Times New Roman" panose="02020603050405020304" pitchFamily="18" charset="0"/>
              </a:rPr>
              <a:t>не менее 15 м и не более 800 м</a:t>
            </a:r>
            <a:r>
              <a:rPr lang="ru-RU" sz="2000" dirty="0" smtClean="0">
                <a:latin typeface="Times New Roman" panose="02020603050405020304" pitchFamily="18" charset="0"/>
                <a:cs typeface="Times New Roman" panose="02020603050405020304" pitchFamily="18" charset="0"/>
              </a:rPr>
              <a:t> от переезда. Заградительные светофоры в случае остановки автотранспорта на переезде включает в действие дежурный по переезду нажатием кнопки. На них загораются красные огни в сторону поезда. </a:t>
            </a:r>
            <a:r>
              <a:rPr lang="ru-RU" sz="2000" b="1" dirty="0" smtClean="0">
                <a:latin typeface="Times New Roman" panose="02020603050405020304" pitchFamily="18" charset="0"/>
                <a:cs typeface="Times New Roman" panose="02020603050405020304" pitchFamily="18" charset="0"/>
              </a:rPr>
              <a:t>На участках, не оборудованных АБ</a:t>
            </a:r>
            <a:r>
              <a:rPr lang="ru-RU" sz="2000" dirty="0" smtClean="0">
                <a:latin typeface="Times New Roman" panose="02020603050405020304" pitchFamily="18" charset="0"/>
                <a:cs typeface="Times New Roman" panose="02020603050405020304" pitchFamily="18" charset="0"/>
              </a:rPr>
              <a:t>, когда заградительные светофоры на расстоянии тормозного пути не видны, </a:t>
            </a:r>
            <a:r>
              <a:rPr lang="ru-RU" sz="2000" b="1" dirty="0" smtClean="0">
                <a:latin typeface="Times New Roman" panose="02020603050405020304" pitchFamily="18" charset="0"/>
                <a:cs typeface="Times New Roman" panose="02020603050405020304" pitchFamily="18" charset="0"/>
              </a:rPr>
              <a:t>устанавливают дополнительные предупредительные светофоры </a:t>
            </a:r>
            <a:r>
              <a:rPr lang="ru-RU" sz="2000" dirty="0" smtClean="0">
                <a:latin typeface="Times New Roman" panose="02020603050405020304" pitchFamily="18" charset="0"/>
                <a:cs typeface="Times New Roman" panose="02020603050405020304" pitchFamily="18" charset="0"/>
              </a:rPr>
              <a:t>на расстоянии, чтобы была обеспечена их видимость, но не менее 1000 м.</a:t>
            </a:r>
          </a:p>
          <a:p>
            <a:pPr marL="0" indent="0" algn="just">
              <a:buNone/>
            </a:pPr>
            <a:r>
              <a:rPr lang="ru-RU" sz="2000" i="1" dirty="0" smtClean="0">
                <a:latin typeface="Times New Roman" panose="02020603050405020304" pitchFamily="18" charset="0"/>
                <a:cs typeface="Times New Roman" panose="02020603050405020304" pitchFamily="18" charset="0"/>
              </a:rPr>
              <a:t>На </a:t>
            </a:r>
            <a:r>
              <a:rPr lang="ru-RU" sz="2000" i="1" dirty="0">
                <a:latin typeface="Times New Roman" panose="02020603050405020304" pitchFamily="18" charset="0"/>
                <a:cs typeface="Times New Roman" panose="02020603050405020304" pitchFamily="18" charset="0"/>
              </a:rPr>
              <a:t>подходах к </a:t>
            </a:r>
            <a:r>
              <a:rPr lang="ru-RU" sz="2000" i="1" dirty="0" err="1" smtClean="0">
                <a:latin typeface="Times New Roman" panose="02020603050405020304" pitchFamily="18" charset="0"/>
                <a:cs typeface="Times New Roman" panose="02020603050405020304" pitchFamily="18" charset="0"/>
              </a:rPr>
              <a:t>ж.д</a:t>
            </a:r>
            <a:r>
              <a:rPr lang="ru-RU" sz="2000" i="1" dirty="0" smtClean="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переездам </a:t>
            </a:r>
            <a:r>
              <a:rPr lang="ru-RU" sz="2000" i="1" dirty="0" smtClean="0">
                <a:latin typeface="Times New Roman" panose="02020603050405020304" pitchFamily="18" charset="0"/>
                <a:cs typeface="Times New Roman" panose="02020603050405020304" pitchFamily="18" charset="0"/>
              </a:rPr>
              <a:t>со </a:t>
            </a:r>
            <a:r>
              <a:rPr lang="ru-RU" sz="2000" i="1" dirty="0">
                <a:latin typeface="Times New Roman" panose="02020603050405020304" pitchFamily="18" charset="0"/>
                <a:cs typeface="Times New Roman" panose="02020603050405020304" pitchFamily="18" charset="0"/>
              </a:rPr>
              <a:t>стороны железной дороги устанавливаются постоянные предупредительные сигнальные знаки «С» о подаче машинистами поездов </a:t>
            </a:r>
            <a:r>
              <a:rPr lang="ru-RU" sz="2000" i="1" dirty="0" smtClean="0">
                <a:latin typeface="Times New Roman" panose="02020603050405020304" pitchFamily="18" charset="0"/>
                <a:cs typeface="Times New Roman" panose="02020603050405020304" pitchFamily="18" charset="0"/>
              </a:rPr>
              <a:t>свистка на </a:t>
            </a:r>
            <a:r>
              <a:rPr lang="ru-RU" sz="2000" i="1" dirty="0">
                <a:latin typeface="Times New Roman" panose="02020603050405020304" pitchFamily="18" charset="0"/>
                <a:cs typeface="Times New Roman" panose="02020603050405020304" pitchFamily="18" charset="0"/>
              </a:rPr>
              <a:t>расстоянии 500 – 1500 м, а на перегонах, где обращаются поезда со скоростями более 120 </a:t>
            </a:r>
            <a:r>
              <a:rPr lang="ru-RU" sz="2000" i="1" dirty="0" smtClean="0">
                <a:latin typeface="Times New Roman" panose="02020603050405020304" pitchFamily="18" charset="0"/>
                <a:cs typeface="Times New Roman" panose="02020603050405020304" pitchFamily="18" charset="0"/>
              </a:rPr>
              <a:t>км/ч </a:t>
            </a:r>
            <a:r>
              <a:rPr lang="ru-RU" sz="2000" i="1" dirty="0">
                <a:latin typeface="Times New Roman" panose="02020603050405020304" pitchFamily="18" charset="0"/>
                <a:cs typeface="Times New Roman" panose="02020603050405020304" pitchFamily="18" charset="0"/>
              </a:rPr>
              <a:t>– на расстоянии 800 – 1500 м</a:t>
            </a:r>
            <a:r>
              <a:rPr lang="ru-RU" sz="2000" i="1" dirty="0" smtClean="0">
                <a:latin typeface="Times New Roman" panose="02020603050405020304" pitchFamily="18" charset="0"/>
                <a:cs typeface="Times New Roman" panose="02020603050405020304" pitchFamily="18" charset="0"/>
              </a:rPr>
              <a:t>.</a:t>
            </a:r>
            <a:endParaRPr lang="ru-RU" sz="2000" i="1" dirty="0">
              <a:latin typeface="Times New Roman" panose="02020603050405020304" pitchFamily="18" charset="0"/>
              <a:cs typeface="Times New Roman" panose="02020603050405020304" pitchFamily="18" charset="0"/>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3820" y="405581"/>
            <a:ext cx="1596118" cy="330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6268" y="405581"/>
            <a:ext cx="1637731" cy="330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8769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712975" y="171872"/>
            <a:ext cx="676205" cy="1450316"/>
          </a:xfrm>
          <a:prstGeom prst="rect">
            <a:avLst/>
          </a:prstGeom>
        </p:spPr>
      </p:pic>
      <p:sp>
        <p:nvSpPr>
          <p:cNvPr id="3" name="Прямоугольник 2"/>
          <p:cNvSpPr/>
          <p:nvPr/>
        </p:nvSpPr>
        <p:spPr>
          <a:xfrm>
            <a:off x="6472540" y="2699103"/>
            <a:ext cx="288032" cy="419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106920" y="1757384"/>
            <a:ext cx="88766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6200" y="1919906"/>
            <a:ext cx="8887366" cy="14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6621585" y="492819"/>
            <a:ext cx="180143" cy="131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817371" y="4332514"/>
            <a:ext cx="180143" cy="1196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817371" y="534821"/>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147831" y="999396"/>
            <a:ext cx="10642" cy="2983823"/>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472540" y="962639"/>
            <a:ext cx="0" cy="3020580"/>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rotWithShape="1">
          <a:blip r:embed="rId3"/>
          <a:srcRect r="27281" b="14159"/>
          <a:stretch/>
        </p:blipFill>
        <p:spPr>
          <a:xfrm>
            <a:off x="4562986" y="2140329"/>
            <a:ext cx="743436" cy="387060"/>
          </a:xfrm>
          <a:prstGeom prst="rect">
            <a:avLst/>
          </a:prstGeom>
        </p:spPr>
      </p:pic>
      <p:pic>
        <p:nvPicPr>
          <p:cNvPr id="24" name="Рисунок 23"/>
          <p:cNvPicPr>
            <a:picLocks noChangeAspect="1"/>
          </p:cNvPicPr>
          <p:nvPr/>
        </p:nvPicPr>
        <p:blipFill>
          <a:blip r:embed="rId4"/>
          <a:stretch>
            <a:fillRect/>
          </a:stretch>
        </p:blipFill>
        <p:spPr>
          <a:xfrm>
            <a:off x="4930113" y="412269"/>
            <a:ext cx="817916" cy="741565"/>
          </a:xfrm>
          <a:prstGeom prst="rect">
            <a:avLst/>
          </a:prstGeom>
        </p:spPr>
      </p:pic>
      <p:pic>
        <p:nvPicPr>
          <p:cNvPr id="59" name="Рисунок 58"/>
          <p:cNvPicPr>
            <a:picLocks noChangeAspect="1"/>
          </p:cNvPicPr>
          <p:nvPr/>
        </p:nvPicPr>
        <p:blipFill rotWithShape="1">
          <a:blip r:embed="rId3"/>
          <a:srcRect r="32934" b="15520"/>
          <a:stretch/>
        </p:blipFill>
        <p:spPr>
          <a:xfrm rot="10800000">
            <a:off x="7167043" y="1124325"/>
            <a:ext cx="880160" cy="361858"/>
          </a:xfrm>
          <a:prstGeom prst="rect">
            <a:avLst/>
          </a:prstGeom>
        </p:spPr>
      </p:pic>
      <p:pic>
        <p:nvPicPr>
          <p:cNvPr id="25" name="Рисунок 24"/>
          <p:cNvPicPr>
            <a:picLocks noChangeAspect="1"/>
          </p:cNvPicPr>
          <p:nvPr/>
        </p:nvPicPr>
        <p:blipFill>
          <a:blip r:embed="rId5"/>
          <a:stretch>
            <a:fillRect/>
          </a:stretch>
        </p:blipFill>
        <p:spPr>
          <a:xfrm rot="5400000">
            <a:off x="4779559" y="2146340"/>
            <a:ext cx="379795" cy="470731"/>
          </a:xfrm>
          <a:prstGeom prst="rect">
            <a:avLst/>
          </a:prstGeom>
        </p:spPr>
      </p:pic>
      <p:pic>
        <p:nvPicPr>
          <p:cNvPr id="26" name="Рисунок 25"/>
          <p:cNvPicPr>
            <a:picLocks noChangeAspect="1"/>
          </p:cNvPicPr>
          <p:nvPr/>
        </p:nvPicPr>
        <p:blipFill>
          <a:blip r:embed="rId5"/>
          <a:stretch>
            <a:fillRect/>
          </a:stretch>
        </p:blipFill>
        <p:spPr>
          <a:xfrm rot="16200000">
            <a:off x="7412967" y="988538"/>
            <a:ext cx="432854" cy="536494"/>
          </a:xfrm>
          <a:prstGeom prst="rect">
            <a:avLst/>
          </a:prstGeom>
        </p:spPr>
      </p:pic>
      <p:pic>
        <p:nvPicPr>
          <p:cNvPr id="63" name="Рисунок 62"/>
          <p:cNvPicPr>
            <a:picLocks noChangeAspect="1"/>
          </p:cNvPicPr>
          <p:nvPr/>
        </p:nvPicPr>
        <p:blipFill>
          <a:blip r:embed="rId6"/>
          <a:stretch>
            <a:fillRect/>
          </a:stretch>
        </p:blipFill>
        <p:spPr>
          <a:xfrm rot="10800000">
            <a:off x="889083" y="3756462"/>
            <a:ext cx="579170" cy="280440"/>
          </a:xfrm>
          <a:prstGeom prst="rect">
            <a:avLst/>
          </a:prstGeom>
        </p:spPr>
      </p:pic>
      <p:pic>
        <p:nvPicPr>
          <p:cNvPr id="64" name="Рисунок 63"/>
          <p:cNvPicPr>
            <a:picLocks noChangeAspect="1"/>
          </p:cNvPicPr>
          <p:nvPr/>
        </p:nvPicPr>
        <p:blipFill rotWithShape="1">
          <a:blip r:embed="rId7"/>
          <a:srcRect l="-2718" t="16332"/>
          <a:stretch/>
        </p:blipFill>
        <p:spPr>
          <a:xfrm>
            <a:off x="843419" y="1860355"/>
            <a:ext cx="174392" cy="176895"/>
          </a:xfrm>
          <a:prstGeom prst="rect">
            <a:avLst/>
          </a:prstGeom>
        </p:spPr>
      </p:pic>
      <p:pic>
        <p:nvPicPr>
          <p:cNvPr id="66" name="Рисунок 65"/>
          <p:cNvPicPr>
            <a:picLocks noChangeAspect="1"/>
          </p:cNvPicPr>
          <p:nvPr/>
        </p:nvPicPr>
        <p:blipFill>
          <a:blip r:embed="rId6"/>
          <a:stretch>
            <a:fillRect/>
          </a:stretch>
        </p:blipFill>
        <p:spPr>
          <a:xfrm rot="10800000">
            <a:off x="881790" y="2048416"/>
            <a:ext cx="579170" cy="280440"/>
          </a:xfrm>
          <a:prstGeom prst="rect">
            <a:avLst/>
          </a:prstGeom>
        </p:spPr>
      </p:pic>
      <p:pic>
        <p:nvPicPr>
          <p:cNvPr id="2069" name="Рисунок 2068"/>
          <p:cNvPicPr>
            <a:picLocks noChangeAspect="1"/>
          </p:cNvPicPr>
          <p:nvPr/>
        </p:nvPicPr>
        <p:blipFill>
          <a:blip r:embed="rId8"/>
          <a:stretch>
            <a:fillRect/>
          </a:stretch>
        </p:blipFill>
        <p:spPr>
          <a:xfrm>
            <a:off x="8218058" y="1996102"/>
            <a:ext cx="579170" cy="280440"/>
          </a:xfrm>
          <a:prstGeom prst="rect">
            <a:avLst/>
          </a:prstGeom>
        </p:spPr>
      </p:pic>
      <p:pic>
        <p:nvPicPr>
          <p:cNvPr id="2070" name="Рисунок 2069"/>
          <p:cNvPicPr>
            <a:picLocks noChangeAspect="1"/>
          </p:cNvPicPr>
          <p:nvPr/>
        </p:nvPicPr>
        <p:blipFill>
          <a:blip r:embed="rId8"/>
          <a:stretch>
            <a:fillRect/>
          </a:stretch>
        </p:blipFill>
        <p:spPr>
          <a:xfrm>
            <a:off x="8380576" y="3778397"/>
            <a:ext cx="579170" cy="280440"/>
          </a:xfrm>
          <a:prstGeom prst="rect">
            <a:avLst/>
          </a:prstGeom>
        </p:spPr>
      </p:pic>
      <p:pic>
        <p:nvPicPr>
          <p:cNvPr id="86" name="Рисунок 85"/>
          <p:cNvPicPr>
            <a:picLocks noChangeAspect="1"/>
          </p:cNvPicPr>
          <p:nvPr/>
        </p:nvPicPr>
        <p:blipFill rotWithShape="1">
          <a:blip r:embed="rId7"/>
          <a:srcRect l="-2718" t="16332"/>
          <a:stretch/>
        </p:blipFill>
        <p:spPr>
          <a:xfrm>
            <a:off x="8330718" y="3393004"/>
            <a:ext cx="174392" cy="176895"/>
          </a:xfrm>
          <a:prstGeom prst="rect">
            <a:avLst/>
          </a:prstGeom>
        </p:spPr>
      </p:pic>
      <p:pic>
        <p:nvPicPr>
          <p:cNvPr id="87" name="Рисунок 86"/>
          <p:cNvPicPr>
            <a:picLocks noChangeAspect="1"/>
          </p:cNvPicPr>
          <p:nvPr/>
        </p:nvPicPr>
        <p:blipFill rotWithShape="1">
          <a:blip r:embed="rId7"/>
          <a:srcRect r="-6712" b="14754"/>
          <a:stretch/>
        </p:blipFill>
        <p:spPr>
          <a:xfrm>
            <a:off x="8183102" y="1653592"/>
            <a:ext cx="181173" cy="180228"/>
          </a:xfrm>
          <a:prstGeom prst="rect">
            <a:avLst/>
          </a:prstGeom>
        </p:spPr>
      </p:pic>
      <p:sp>
        <p:nvSpPr>
          <p:cNvPr id="90" name="Овал 89"/>
          <p:cNvSpPr/>
          <p:nvPr/>
        </p:nvSpPr>
        <p:spPr>
          <a:xfrm>
            <a:off x="1273329" y="2102429"/>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Овал 91"/>
          <p:cNvSpPr/>
          <p:nvPr/>
        </p:nvSpPr>
        <p:spPr>
          <a:xfrm>
            <a:off x="8608651" y="2045265"/>
            <a:ext cx="174929" cy="17282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34"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2057" t="36874" r="6753" b="-5276"/>
          <a:stretch/>
        </p:blipFill>
        <p:spPr bwMode="auto">
          <a:xfrm>
            <a:off x="1272270" y="1606925"/>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6" name="Прямая соединительная линия 2075"/>
          <p:cNvCxnSpPr/>
          <p:nvPr/>
        </p:nvCxnSpPr>
        <p:spPr>
          <a:xfrm flipV="1">
            <a:off x="110613" y="3459692"/>
            <a:ext cx="9001912" cy="61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77" name="Прямоугольник 2076"/>
          <p:cNvSpPr/>
          <p:nvPr/>
        </p:nvSpPr>
        <p:spPr>
          <a:xfrm>
            <a:off x="232527" y="2410641"/>
            <a:ext cx="975929" cy="461665"/>
          </a:xfrm>
          <a:prstGeom prst="rect">
            <a:avLst/>
          </a:prstGeom>
        </p:spPr>
        <p:txBody>
          <a:bodyPr wrap="square">
            <a:spAutoFit/>
          </a:bodyPr>
          <a:lstStyle/>
          <a:p>
            <a:r>
              <a:rPr lang="ru-RU" sz="2400" b="1" u="sng" dirty="0" smtClean="0">
                <a:solidFill>
                  <a:srgbClr val="C00000"/>
                </a:solidFill>
              </a:rPr>
              <a:t>или</a:t>
            </a:r>
            <a:endParaRPr lang="ru-RU" sz="2400" b="1" u="sng" dirty="0">
              <a:solidFill>
                <a:srgbClr val="C00000"/>
              </a:solidFill>
            </a:endParaRPr>
          </a:p>
        </p:txBody>
      </p:sp>
      <p:sp>
        <p:nvSpPr>
          <p:cNvPr id="32" name="Прямоугольник 31"/>
          <p:cNvSpPr/>
          <p:nvPr/>
        </p:nvSpPr>
        <p:spPr>
          <a:xfrm>
            <a:off x="686277" y="2033164"/>
            <a:ext cx="301686" cy="369332"/>
          </a:xfrm>
          <a:prstGeom prst="rect">
            <a:avLst/>
          </a:prstGeom>
        </p:spPr>
        <p:txBody>
          <a:bodyPr wrap="none">
            <a:spAutoFit/>
          </a:bodyPr>
          <a:lstStyle/>
          <a:p>
            <a:r>
              <a:rPr lang="ru-RU" b="1" dirty="0" smtClean="0"/>
              <a:t>7</a:t>
            </a:r>
            <a:endParaRPr lang="ru-RU" b="1" dirty="0"/>
          </a:p>
        </p:txBody>
      </p:sp>
      <p:sp>
        <p:nvSpPr>
          <p:cNvPr id="33" name="Прямоугольник 32"/>
          <p:cNvSpPr/>
          <p:nvPr/>
        </p:nvSpPr>
        <p:spPr>
          <a:xfrm>
            <a:off x="700038" y="3742419"/>
            <a:ext cx="301686" cy="369332"/>
          </a:xfrm>
          <a:prstGeom prst="rect">
            <a:avLst/>
          </a:prstGeom>
        </p:spPr>
        <p:txBody>
          <a:bodyPr wrap="none">
            <a:spAutoFit/>
          </a:bodyPr>
          <a:lstStyle/>
          <a:p>
            <a:r>
              <a:rPr lang="ru-RU" b="1" dirty="0"/>
              <a:t>7</a:t>
            </a:r>
          </a:p>
        </p:txBody>
      </p:sp>
      <p:sp>
        <p:nvSpPr>
          <p:cNvPr id="35" name="Прямоугольник 34"/>
          <p:cNvSpPr/>
          <p:nvPr/>
        </p:nvSpPr>
        <p:spPr>
          <a:xfrm>
            <a:off x="8032259" y="1962116"/>
            <a:ext cx="301686" cy="369332"/>
          </a:xfrm>
          <a:prstGeom prst="rect">
            <a:avLst/>
          </a:prstGeom>
        </p:spPr>
        <p:txBody>
          <a:bodyPr wrap="none">
            <a:spAutoFit/>
          </a:bodyPr>
          <a:lstStyle/>
          <a:p>
            <a:r>
              <a:rPr lang="ru-RU" b="1" dirty="0" smtClean="0"/>
              <a:t>5</a:t>
            </a:r>
            <a:endParaRPr lang="ru-RU" b="1" dirty="0"/>
          </a:p>
        </p:txBody>
      </p:sp>
      <p:sp>
        <p:nvSpPr>
          <p:cNvPr id="36" name="Прямоугольник 35"/>
          <p:cNvSpPr/>
          <p:nvPr/>
        </p:nvSpPr>
        <p:spPr>
          <a:xfrm>
            <a:off x="8183102" y="3745641"/>
            <a:ext cx="301686" cy="369332"/>
          </a:xfrm>
          <a:prstGeom prst="rect">
            <a:avLst/>
          </a:prstGeom>
        </p:spPr>
        <p:txBody>
          <a:bodyPr wrap="none">
            <a:spAutoFit/>
          </a:bodyPr>
          <a:lstStyle/>
          <a:p>
            <a:r>
              <a:rPr lang="ru-RU" b="1" dirty="0" smtClean="0"/>
              <a:t>5</a:t>
            </a:r>
            <a:endParaRPr lang="ru-RU" b="1" dirty="0"/>
          </a:p>
        </p:txBody>
      </p:sp>
      <p:pic>
        <p:nvPicPr>
          <p:cNvPr id="6" name="Рисунок 5"/>
          <p:cNvPicPr>
            <a:picLocks noChangeAspect="1"/>
          </p:cNvPicPr>
          <p:nvPr/>
        </p:nvPicPr>
        <p:blipFill>
          <a:blip r:embed="rId10"/>
          <a:stretch>
            <a:fillRect/>
          </a:stretch>
        </p:blipFill>
        <p:spPr>
          <a:xfrm>
            <a:off x="1756693" y="1939437"/>
            <a:ext cx="579170" cy="1444877"/>
          </a:xfrm>
          <a:prstGeom prst="rect">
            <a:avLst/>
          </a:prstGeom>
        </p:spPr>
      </p:pic>
      <p:sp>
        <p:nvSpPr>
          <p:cNvPr id="58" name="Ромб 57"/>
          <p:cNvSpPr/>
          <p:nvPr/>
        </p:nvSpPr>
        <p:spPr>
          <a:xfrm>
            <a:off x="5257488" y="217107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омб 59"/>
          <p:cNvSpPr/>
          <p:nvPr/>
        </p:nvSpPr>
        <p:spPr>
          <a:xfrm>
            <a:off x="6840751" y="106183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5991024" y="567781"/>
            <a:ext cx="343" cy="3787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06920" y="3635929"/>
            <a:ext cx="8971176" cy="69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Рисунок 69"/>
          <p:cNvPicPr>
            <a:picLocks noChangeAspect="1"/>
          </p:cNvPicPr>
          <p:nvPr/>
        </p:nvPicPr>
        <p:blipFill>
          <a:blip r:embed="rId11"/>
          <a:stretch>
            <a:fillRect/>
          </a:stretch>
        </p:blipFill>
        <p:spPr>
          <a:xfrm>
            <a:off x="5541555" y="962638"/>
            <a:ext cx="325353" cy="603951"/>
          </a:xfrm>
          <a:prstGeom prst="rect">
            <a:avLst/>
          </a:prstGeom>
        </p:spPr>
      </p:pic>
      <p:pic>
        <p:nvPicPr>
          <p:cNvPr id="65" name="Рисунок 64"/>
          <p:cNvPicPr>
            <a:picLocks noChangeAspect="1"/>
          </p:cNvPicPr>
          <p:nvPr/>
        </p:nvPicPr>
        <p:blipFill rotWithShape="1">
          <a:blip r:embed="rId7"/>
          <a:srcRect r="-6712" b="14754"/>
          <a:stretch/>
        </p:blipFill>
        <p:spPr>
          <a:xfrm>
            <a:off x="850445" y="1657362"/>
            <a:ext cx="181173" cy="180228"/>
          </a:xfrm>
          <a:prstGeom prst="rect">
            <a:avLst/>
          </a:prstGeom>
        </p:spPr>
      </p:pic>
      <p:sp>
        <p:nvSpPr>
          <p:cNvPr id="71" name="Овал 70"/>
          <p:cNvSpPr/>
          <p:nvPr/>
        </p:nvSpPr>
        <p:spPr>
          <a:xfrm>
            <a:off x="1289479" y="381221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7" name="Рисунок 76"/>
          <p:cNvPicPr>
            <a:picLocks noChangeAspect="1"/>
          </p:cNvPicPr>
          <p:nvPr/>
        </p:nvPicPr>
        <p:blipFill rotWithShape="1">
          <a:blip r:embed="rId7"/>
          <a:srcRect r="-6712" b="14754"/>
          <a:stretch/>
        </p:blipFill>
        <p:spPr>
          <a:xfrm>
            <a:off x="8183102" y="1842090"/>
            <a:ext cx="181173" cy="180228"/>
          </a:xfrm>
          <a:prstGeom prst="rect">
            <a:avLst/>
          </a:prstGeom>
        </p:spPr>
      </p:pic>
      <p:pic>
        <p:nvPicPr>
          <p:cNvPr id="78" name="Рисунок 77"/>
          <p:cNvPicPr>
            <a:picLocks noChangeAspect="1"/>
          </p:cNvPicPr>
          <p:nvPr/>
        </p:nvPicPr>
        <p:blipFill rotWithShape="1">
          <a:blip r:embed="rId7"/>
          <a:srcRect r="-6712" b="14754"/>
          <a:stretch/>
        </p:blipFill>
        <p:spPr>
          <a:xfrm>
            <a:off x="8349527" y="3539481"/>
            <a:ext cx="181173" cy="180228"/>
          </a:xfrm>
          <a:prstGeom prst="rect">
            <a:avLst/>
          </a:prstGeom>
        </p:spPr>
      </p:pic>
      <p:pic>
        <p:nvPicPr>
          <p:cNvPr id="79" name="Рисунок 78"/>
          <p:cNvPicPr>
            <a:picLocks noChangeAspect="1"/>
          </p:cNvPicPr>
          <p:nvPr/>
        </p:nvPicPr>
        <p:blipFill rotWithShape="1">
          <a:blip r:embed="rId7"/>
          <a:srcRect r="-6712" b="14754"/>
          <a:stretch/>
        </p:blipFill>
        <p:spPr>
          <a:xfrm>
            <a:off x="835697" y="3540782"/>
            <a:ext cx="181173" cy="180228"/>
          </a:xfrm>
          <a:prstGeom prst="rect">
            <a:avLst/>
          </a:prstGeom>
        </p:spPr>
      </p:pic>
      <p:pic>
        <p:nvPicPr>
          <p:cNvPr id="80" name="Рисунок 79"/>
          <p:cNvPicPr>
            <a:picLocks noChangeAspect="1"/>
          </p:cNvPicPr>
          <p:nvPr/>
        </p:nvPicPr>
        <p:blipFill rotWithShape="1">
          <a:blip r:embed="rId7"/>
          <a:srcRect r="-6712" b="14754"/>
          <a:stretch/>
        </p:blipFill>
        <p:spPr>
          <a:xfrm>
            <a:off x="830522" y="3352613"/>
            <a:ext cx="181173" cy="180228"/>
          </a:xfrm>
          <a:prstGeom prst="rect">
            <a:avLst/>
          </a:prstGeom>
        </p:spPr>
      </p:pic>
      <p:cxnSp>
        <p:nvCxnSpPr>
          <p:cNvPr id="2067" name="Прямая соединительная линия 2066"/>
          <p:cNvCxnSpPr/>
          <p:nvPr/>
        </p:nvCxnSpPr>
        <p:spPr>
          <a:xfrm>
            <a:off x="6616556" y="600740"/>
            <a:ext cx="0" cy="3770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6638582" y="4359383"/>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Ромб 92"/>
          <p:cNvSpPr/>
          <p:nvPr/>
        </p:nvSpPr>
        <p:spPr>
          <a:xfrm>
            <a:off x="6953714" y="2907058"/>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Ромб 93"/>
          <p:cNvSpPr/>
          <p:nvPr/>
        </p:nvSpPr>
        <p:spPr>
          <a:xfrm>
            <a:off x="5330990" y="3791776"/>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Рисунок 95"/>
          <p:cNvPicPr>
            <a:picLocks noChangeAspect="1"/>
          </p:cNvPicPr>
          <p:nvPr/>
        </p:nvPicPr>
        <p:blipFill rotWithShape="1">
          <a:blip r:embed="rId3"/>
          <a:srcRect r="27281" b="14159"/>
          <a:stretch/>
        </p:blipFill>
        <p:spPr>
          <a:xfrm>
            <a:off x="4601543" y="3764799"/>
            <a:ext cx="743436" cy="387060"/>
          </a:xfrm>
          <a:prstGeom prst="rect">
            <a:avLst/>
          </a:prstGeom>
        </p:spPr>
      </p:pic>
      <p:pic>
        <p:nvPicPr>
          <p:cNvPr id="97" name="Рисунок 96"/>
          <p:cNvPicPr>
            <a:picLocks noChangeAspect="1"/>
          </p:cNvPicPr>
          <p:nvPr/>
        </p:nvPicPr>
        <p:blipFill>
          <a:blip r:embed="rId5"/>
          <a:stretch>
            <a:fillRect/>
          </a:stretch>
        </p:blipFill>
        <p:spPr>
          <a:xfrm rot="5400000">
            <a:off x="4824102" y="3744674"/>
            <a:ext cx="379795" cy="470731"/>
          </a:xfrm>
          <a:prstGeom prst="rect">
            <a:avLst/>
          </a:prstGeom>
        </p:spPr>
      </p:pic>
      <p:pic>
        <p:nvPicPr>
          <p:cNvPr id="98" name="Рисунок 97"/>
          <p:cNvPicPr>
            <a:picLocks noChangeAspect="1"/>
          </p:cNvPicPr>
          <p:nvPr/>
        </p:nvPicPr>
        <p:blipFill rotWithShape="1">
          <a:blip r:embed="rId3"/>
          <a:srcRect r="32934" b="15520"/>
          <a:stretch/>
        </p:blipFill>
        <p:spPr>
          <a:xfrm rot="10800000">
            <a:off x="7361147" y="2969691"/>
            <a:ext cx="880160" cy="361858"/>
          </a:xfrm>
          <a:prstGeom prst="rect">
            <a:avLst/>
          </a:prstGeom>
        </p:spPr>
      </p:pic>
      <p:pic>
        <p:nvPicPr>
          <p:cNvPr id="100" name="Рисунок 99"/>
          <p:cNvPicPr>
            <a:picLocks noChangeAspect="1"/>
          </p:cNvPicPr>
          <p:nvPr/>
        </p:nvPicPr>
        <p:blipFill>
          <a:blip r:embed="rId5"/>
          <a:stretch>
            <a:fillRect/>
          </a:stretch>
        </p:blipFill>
        <p:spPr>
          <a:xfrm rot="16200000">
            <a:off x="7485924" y="2846778"/>
            <a:ext cx="432854" cy="536494"/>
          </a:xfrm>
          <a:prstGeom prst="rect">
            <a:avLst/>
          </a:prstGeom>
        </p:spPr>
      </p:pic>
      <p:pic>
        <p:nvPicPr>
          <p:cNvPr id="102"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2057" t="36874" r="6753" b="-5276"/>
          <a:stretch/>
        </p:blipFill>
        <p:spPr bwMode="auto">
          <a:xfrm>
            <a:off x="1254690" y="3315701"/>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Овал 102"/>
          <p:cNvSpPr/>
          <p:nvPr/>
        </p:nvSpPr>
        <p:spPr>
          <a:xfrm>
            <a:off x="8756221" y="3823920"/>
            <a:ext cx="174929" cy="17282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0" y="4557543"/>
            <a:ext cx="9144000" cy="1938992"/>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Если поезд находится на участке между проходным светофором и переездом и при </a:t>
            </a:r>
            <a:r>
              <a:rPr lang="ru-RU" sz="2000" dirty="0">
                <a:latin typeface="Times New Roman" panose="02020603050405020304" pitchFamily="18" charset="0"/>
                <a:cs typeface="Times New Roman" panose="02020603050405020304" pitchFamily="18" charset="0"/>
              </a:rPr>
              <a:t>отсутствии препятствий для движения на </a:t>
            </a:r>
            <a:r>
              <a:rPr lang="ru-RU" sz="2000" dirty="0" smtClean="0">
                <a:latin typeface="Times New Roman" panose="02020603050405020304" pitchFamily="18" charset="0"/>
                <a:cs typeface="Times New Roman" panose="02020603050405020304" pitchFamily="18" charset="0"/>
              </a:rPr>
              <a:t>железнодорожном </a:t>
            </a:r>
            <a:r>
              <a:rPr lang="ru-RU" sz="2000" dirty="0">
                <a:latin typeface="Times New Roman" panose="02020603050405020304" pitchFamily="18" charset="0"/>
                <a:cs typeface="Times New Roman" panose="02020603050405020304" pitchFamily="18" charset="0"/>
              </a:rPr>
              <a:t>переезде показание локомотивного светофора соответствует показанию путевого </a:t>
            </a:r>
            <a:r>
              <a:rPr lang="ru-RU" sz="2000" dirty="0" smtClean="0">
                <a:latin typeface="Times New Roman" panose="02020603050405020304" pitchFamily="18" charset="0"/>
                <a:cs typeface="Times New Roman" panose="02020603050405020304" pitchFamily="18" charset="0"/>
              </a:rPr>
              <a:t>светофора – желтый или зеленый огонь, к </a:t>
            </a:r>
            <a:r>
              <a:rPr lang="ru-RU" sz="2000" dirty="0">
                <a:latin typeface="Times New Roman" panose="02020603050405020304" pitchFamily="18" charset="0"/>
                <a:cs typeface="Times New Roman" panose="02020603050405020304" pitchFamily="18" charset="0"/>
              </a:rPr>
              <a:t>которому приближается поезд. </a:t>
            </a:r>
            <a:br>
              <a:rPr lang="ru-RU" sz="2000" dirty="0">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Сигнальный огонь заградительного светофора </a:t>
            </a:r>
            <a:r>
              <a:rPr lang="ru-RU" sz="2000" b="1" u="sng" dirty="0">
                <a:solidFill>
                  <a:srgbClr val="FF0000"/>
                </a:solidFill>
                <a:latin typeface="Times New Roman" panose="02020603050405020304" pitchFamily="18" charset="0"/>
                <a:cs typeface="Times New Roman" panose="02020603050405020304" pitchFamily="18" charset="0"/>
              </a:rPr>
              <a:t>выключен</a:t>
            </a:r>
            <a:r>
              <a:rPr lang="ru-RU" sz="2000" b="1" dirty="0">
                <a:solidFill>
                  <a:srgbClr val="002060"/>
                </a:solidFill>
                <a:latin typeface="Times New Roman" panose="02020603050405020304" pitchFamily="18" charset="0"/>
                <a:cs typeface="Times New Roman" panose="02020603050405020304" pitchFamily="18" charset="0"/>
              </a:rPr>
              <a:t> – </a:t>
            </a:r>
            <a:r>
              <a:rPr lang="ru-RU" sz="2000" b="1" dirty="0" smtClean="0">
                <a:solidFill>
                  <a:srgbClr val="002060"/>
                </a:solidFill>
                <a:latin typeface="Times New Roman" panose="02020603050405020304" pitchFamily="18" charset="0"/>
                <a:cs typeface="Times New Roman" panose="02020603050405020304" pitchFamily="18" charset="0"/>
              </a:rPr>
              <a:t>сигнального значения не имеет.</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56" name="Подзаголовок 2"/>
          <p:cNvSpPr txBox="1">
            <a:spLocks/>
          </p:cNvSpPr>
          <p:nvPr/>
        </p:nvSpPr>
        <p:spPr>
          <a:xfrm>
            <a:off x="2413281" y="31954"/>
            <a:ext cx="5786282"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и локомотивные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536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2"/>
          <p:cNvSpPr/>
          <p:nvPr/>
        </p:nvSpPr>
        <p:spPr>
          <a:xfrm>
            <a:off x="6472540" y="2699103"/>
            <a:ext cx="288032" cy="419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106920" y="1757384"/>
            <a:ext cx="88766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6200" y="1919906"/>
            <a:ext cx="8887366" cy="14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6621585" y="492819"/>
            <a:ext cx="180143" cy="131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817371" y="4332514"/>
            <a:ext cx="180143" cy="1196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817371" y="534821"/>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147831" y="999396"/>
            <a:ext cx="10642" cy="2983823"/>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472540" y="962639"/>
            <a:ext cx="0" cy="3020580"/>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rotWithShape="1">
          <a:blip r:embed="rId2"/>
          <a:srcRect r="27281" b="14159"/>
          <a:stretch/>
        </p:blipFill>
        <p:spPr>
          <a:xfrm>
            <a:off x="4562986" y="2140329"/>
            <a:ext cx="743436" cy="387060"/>
          </a:xfrm>
          <a:prstGeom prst="rect">
            <a:avLst/>
          </a:prstGeom>
        </p:spPr>
      </p:pic>
      <p:pic>
        <p:nvPicPr>
          <p:cNvPr id="24" name="Рисунок 23"/>
          <p:cNvPicPr>
            <a:picLocks noChangeAspect="1"/>
          </p:cNvPicPr>
          <p:nvPr/>
        </p:nvPicPr>
        <p:blipFill>
          <a:blip r:embed="rId3"/>
          <a:stretch>
            <a:fillRect/>
          </a:stretch>
        </p:blipFill>
        <p:spPr>
          <a:xfrm>
            <a:off x="4930113" y="412269"/>
            <a:ext cx="817916" cy="741565"/>
          </a:xfrm>
          <a:prstGeom prst="rect">
            <a:avLst/>
          </a:prstGeom>
        </p:spPr>
      </p:pic>
      <p:pic>
        <p:nvPicPr>
          <p:cNvPr id="59" name="Рисунок 58"/>
          <p:cNvPicPr>
            <a:picLocks noChangeAspect="1"/>
          </p:cNvPicPr>
          <p:nvPr/>
        </p:nvPicPr>
        <p:blipFill rotWithShape="1">
          <a:blip r:embed="rId2"/>
          <a:srcRect r="32934" b="15520"/>
          <a:stretch/>
        </p:blipFill>
        <p:spPr>
          <a:xfrm rot="10800000">
            <a:off x="7167043" y="1124325"/>
            <a:ext cx="880160" cy="361858"/>
          </a:xfrm>
          <a:prstGeom prst="rect">
            <a:avLst/>
          </a:prstGeom>
        </p:spPr>
      </p:pic>
      <p:pic>
        <p:nvPicPr>
          <p:cNvPr id="25" name="Рисунок 24"/>
          <p:cNvPicPr>
            <a:picLocks noChangeAspect="1"/>
          </p:cNvPicPr>
          <p:nvPr/>
        </p:nvPicPr>
        <p:blipFill>
          <a:blip r:embed="rId4"/>
          <a:stretch>
            <a:fillRect/>
          </a:stretch>
        </p:blipFill>
        <p:spPr>
          <a:xfrm rot="5400000">
            <a:off x="4779559" y="2146340"/>
            <a:ext cx="379795" cy="470731"/>
          </a:xfrm>
          <a:prstGeom prst="rect">
            <a:avLst/>
          </a:prstGeom>
        </p:spPr>
      </p:pic>
      <p:pic>
        <p:nvPicPr>
          <p:cNvPr id="26" name="Рисунок 25"/>
          <p:cNvPicPr>
            <a:picLocks noChangeAspect="1"/>
          </p:cNvPicPr>
          <p:nvPr/>
        </p:nvPicPr>
        <p:blipFill>
          <a:blip r:embed="rId4"/>
          <a:stretch>
            <a:fillRect/>
          </a:stretch>
        </p:blipFill>
        <p:spPr>
          <a:xfrm rot="16200000">
            <a:off x="7412967" y="988538"/>
            <a:ext cx="432854" cy="536494"/>
          </a:xfrm>
          <a:prstGeom prst="rect">
            <a:avLst/>
          </a:prstGeom>
        </p:spPr>
      </p:pic>
      <p:pic>
        <p:nvPicPr>
          <p:cNvPr id="63" name="Рисунок 62"/>
          <p:cNvPicPr>
            <a:picLocks noChangeAspect="1"/>
          </p:cNvPicPr>
          <p:nvPr/>
        </p:nvPicPr>
        <p:blipFill>
          <a:blip r:embed="rId5"/>
          <a:stretch>
            <a:fillRect/>
          </a:stretch>
        </p:blipFill>
        <p:spPr>
          <a:xfrm rot="10800000">
            <a:off x="889083" y="3756462"/>
            <a:ext cx="579170" cy="280440"/>
          </a:xfrm>
          <a:prstGeom prst="rect">
            <a:avLst/>
          </a:prstGeom>
        </p:spPr>
      </p:pic>
      <p:pic>
        <p:nvPicPr>
          <p:cNvPr id="64" name="Рисунок 63"/>
          <p:cNvPicPr>
            <a:picLocks noChangeAspect="1"/>
          </p:cNvPicPr>
          <p:nvPr/>
        </p:nvPicPr>
        <p:blipFill rotWithShape="1">
          <a:blip r:embed="rId6"/>
          <a:srcRect l="-2718" t="16332"/>
          <a:stretch/>
        </p:blipFill>
        <p:spPr>
          <a:xfrm>
            <a:off x="843419" y="1860355"/>
            <a:ext cx="174392" cy="176895"/>
          </a:xfrm>
          <a:prstGeom prst="rect">
            <a:avLst/>
          </a:prstGeom>
        </p:spPr>
      </p:pic>
      <p:pic>
        <p:nvPicPr>
          <p:cNvPr id="66" name="Рисунок 65"/>
          <p:cNvPicPr>
            <a:picLocks noChangeAspect="1"/>
          </p:cNvPicPr>
          <p:nvPr/>
        </p:nvPicPr>
        <p:blipFill>
          <a:blip r:embed="rId5"/>
          <a:stretch>
            <a:fillRect/>
          </a:stretch>
        </p:blipFill>
        <p:spPr>
          <a:xfrm rot="10800000">
            <a:off x="881790" y="2048416"/>
            <a:ext cx="579170" cy="280440"/>
          </a:xfrm>
          <a:prstGeom prst="rect">
            <a:avLst/>
          </a:prstGeom>
        </p:spPr>
      </p:pic>
      <p:pic>
        <p:nvPicPr>
          <p:cNvPr id="2069" name="Рисунок 2068"/>
          <p:cNvPicPr>
            <a:picLocks noChangeAspect="1"/>
          </p:cNvPicPr>
          <p:nvPr/>
        </p:nvPicPr>
        <p:blipFill>
          <a:blip r:embed="rId7"/>
          <a:stretch>
            <a:fillRect/>
          </a:stretch>
        </p:blipFill>
        <p:spPr>
          <a:xfrm>
            <a:off x="8218058" y="1996102"/>
            <a:ext cx="579170" cy="280440"/>
          </a:xfrm>
          <a:prstGeom prst="rect">
            <a:avLst/>
          </a:prstGeom>
        </p:spPr>
      </p:pic>
      <p:pic>
        <p:nvPicPr>
          <p:cNvPr id="2070" name="Рисунок 2069"/>
          <p:cNvPicPr>
            <a:picLocks noChangeAspect="1"/>
          </p:cNvPicPr>
          <p:nvPr/>
        </p:nvPicPr>
        <p:blipFill>
          <a:blip r:embed="rId7"/>
          <a:stretch>
            <a:fillRect/>
          </a:stretch>
        </p:blipFill>
        <p:spPr>
          <a:xfrm>
            <a:off x="8380576" y="3778397"/>
            <a:ext cx="579170" cy="280440"/>
          </a:xfrm>
          <a:prstGeom prst="rect">
            <a:avLst/>
          </a:prstGeom>
        </p:spPr>
      </p:pic>
      <p:pic>
        <p:nvPicPr>
          <p:cNvPr id="86" name="Рисунок 85"/>
          <p:cNvPicPr>
            <a:picLocks noChangeAspect="1"/>
          </p:cNvPicPr>
          <p:nvPr/>
        </p:nvPicPr>
        <p:blipFill rotWithShape="1">
          <a:blip r:embed="rId6"/>
          <a:srcRect l="-2718" t="16332"/>
          <a:stretch/>
        </p:blipFill>
        <p:spPr>
          <a:xfrm>
            <a:off x="8330718" y="3393004"/>
            <a:ext cx="174392" cy="176895"/>
          </a:xfrm>
          <a:prstGeom prst="rect">
            <a:avLst/>
          </a:prstGeom>
        </p:spPr>
      </p:pic>
      <p:pic>
        <p:nvPicPr>
          <p:cNvPr id="87" name="Рисунок 86"/>
          <p:cNvPicPr>
            <a:picLocks noChangeAspect="1"/>
          </p:cNvPicPr>
          <p:nvPr/>
        </p:nvPicPr>
        <p:blipFill rotWithShape="1">
          <a:blip r:embed="rId6"/>
          <a:srcRect r="-6712" b="14754"/>
          <a:stretch/>
        </p:blipFill>
        <p:spPr>
          <a:xfrm>
            <a:off x="8183102" y="1653592"/>
            <a:ext cx="181173" cy="180228"/>
          </a:xfrm>
          <a:prstGeom prst="rect">
            <a:avLst/>
          </a:prstGeom>
        </p:spPr>
      </p:pic>
      <p:sp>
        <p:nvSpPr>
          <p:cNvPr id="90" name="Овал 89"/>
          <p:cNvSpPr/>
          <p:nvPr/>
        </p:nvSpPr>
        <p:spPr>
          <a:xfrm>
            <a:off x="1273329" y="2102429"/>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Овал 91"/>
          <p:cNvSpPr/>
          <p:nvPr/>
        </p:nvSpPr>
        <p:spPr>
          <a:xfrm>
            <a:off x="8608651" y="2045265"/>
            <a:ext cx="174929" cy="17282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34"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1272270" y="1606925"/>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6" name="Прямая соединительная линия 2075"/>
          <p:cNvCxnSpPr/>
          <p:nvPr/>
        </p:nvCxnSpPr>
        <p:spPr>
          <a:xfrm flipV="1">
            <a:off x="110613" y="3459692"/>
            <a:ext cx="9001912" cy="61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77" name="Прямоугольник 2076"/>
          <p:cNvSpPr/>
          <p:nvPr/>
        </p:nvSpPr>
        <p:spPr>
          <a:xfrm>
            <a:off x="232527" y="2410641"/>
            <a:ext cx="975929" cy="461665"/>
          </a:xfrm>
          <a:prstGeom prst="rect">
            <a:avLst/>
          </a:prstGeom>
        </p:spPr>
        <p:txBody>
          <a:bodyPr wrap="square">
            <a:spAutoFit/>
          </a:bodyPr>
          <a:lstStyle/>
          <a:p>
            <a:r>
              <a:rPr lang="ru-RU" sz="2400" b="1" u="sng" dirty="0" smtClean="0">
                <a:solidFill>
                  <a:srgbClr val="C00000"/>
                </a:solidFill>
              </a:rPr>
              <a:t>или</a:t>
            </a:r>
            <a:endParaRPr lang="ru-RU" sz="2400" b="1" u="sng" dirty="0">
              <a:solidFill>
                <a:srgbClr val="C00000"/>
              </a:solidFill>
            </a:endParaRPr>
          </a:p>
        </p:txBody>
      </p:sp>
      <p:sp>
        <p:nvSpPr>
          <p:cNvPr id="32" name="Прямоугольник 31"/>
          <p:cNvSpPr/>
          <p:nvPr/>
        </p:nvSpPr>
        <p:spPr>
          <a:xfrm>
            <a:off x="686277" y="2033164"/>
            <a:ext cx="301686" cy="369332"/>
          </a:xfrm>
          <a:prstGeom prst="rect">
            <a:avLst/>
          </a:prstGeom>
        </p:spPr>
        <p:txBody>
          <a:bodyPr wrap="none">
            <a:spAutoFit/>
          </a:bodyPr>
          <a:lstStyle/>
          <a:p>
            <a:r>
              <a:rPr lang="ru-RU" b="1" dirty="0" smtClean="0"/>
              <a:t>7</a:t>
            </a:r>
            <a:endParaRPr lang="ru-RU" b="1" dirty="0"/>
          </a:p>
        </p:txBody>
      </p:sp>
      <p:sp>
        <p:nvSpPr>
          <p:cNvPr id="33" name="Прямоугольник 32"/>
          <p:cNvSpPr/>
          <p:nvPr/>
        </p:nvSpPr>
        <p:spPr>
          <a:xfrm>
            <a:off x="700038" y="3742419"/>
            <a:ext cx="301686" cy="369332"/>
          </a:xfrm>
          <a:prstGeom prst="rect">
            <a:avLst/>
          </a:prstGeom>
        </p:spPr>
        <p:txBody>
          <a:bodyPr wrap="none">
            <a:spAutoFit/>
          </a:bodyPr>
          <a:lstStyle/>
          <a:p>
            <a:r>
              <a:rPr lang="ru-RU" b="1" dirty="0"/>
              <a:t>7</a:t>
            </a:r>
          </a:p>
        </p:txBody>
      </p:sp>
      <p:sp>
        <p:nvSpPr>
          <p:cNvPr id="35" name="Прямоугольник 34"/>
          <p:cNvSpPr/>
          <p:nvPr/>
        </p:nvSpPr>
        <p:spPr>
          <a:xfrm>
            <a:off x="8032259" y="1962116"/>
            <a:ext cx="301686" cy="369332"/>
          </a:xfrm>
          <a:prstGeom prst="rect">
            <a:avLst/>
          </a:prstGeom>
        </p:spPr>
        <p:txBody>
          <a:bodyPr wrap="none">
            <a:spAutoFit/>
          </a:bodyPr>
          <a:lstStyle/>
          <a:p>
            <a:r>
              <a:rPr lang="ru-RU" b="1" dirty="0" smtClean="0"/>
              <a:t>5</a:t>
            </a:r>
            <a:endParaRPr lang="ru-RU" b="1" dirty="0"/>
          </a:p>
        </p:txBody>
      </p:sp>
      <p:sp>
        <p:nvSpPr>
          <p:cNvPr id="36" name="Прямоугольник 35"/>
          <p:cNvSpPr/>
          <p:nvPr/>
        </p:nvSpPr>
        <p:spPr>
          <a:xfrm>
            <a:off x="8183102" y="3745641"/>
            <a:ext cx="301686" cy="369332"/>
          </a:xfrm>
          <a:prstGeom prst="rect">
            <a:avLst/>
          </a:prstGeom>
        </p:spPr>
        <p:txBody>
          <a:bodyPr wrap="none">
            <a:spAutoFit/>
          </a:bodyPr>
          <a:lstStyle/>
          <a:p>
            <a:r>
              <a:rPr lang="ru-RU" b="1" dirty="0" smtClean="0"/>
              <a:t>5</a:t>
            </a:r>
            <a:endParaRPr lang="ru-RU" b="1" dirty="0"/>
          </a:p>
        </p:txBody>
      </p:sp>
      <p:sp>
        <p:nvSpPr>
          <p:cNvPr id="58" name="Ромб 57"/>
          <p:cNvSpPr/>
          <p:nvPr/>
        </p:nvSpPr>
        <p:spPr>
          <a:xfrm>
            <a:off x="5257488" y="217107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омб 59"/>
          <p:cNvSpPr/>
          <p:nvPr/>
        </p:nvSpPr>
        <p:spPr>
          <a:xfrm>
            <a:off x="6840751" y="106183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5991024" y="567781"/>
            <a:ext cx="343" cy="3787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06920" y="3635929"/>
            <a:ext cx="8971176" cy="69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Рисунок 69"/>
          <p:cNvPicPr>
            <a:picLocks noChangeAspect="1"/>
          </p:cNvPicPr>
          <p:nvPr/>
        </p:nvPicPr>
        <p:blipFill>
          <a:blip r:embed="rId9"/>
          <a:stretch>
            <a:fillRect/>
          </a:stretch>
        </p:blipFill>
        <p:spPr>
          <a:xfrm>
            <a:off x="5541555" y="962638"/>
            <a:ext cx="325353" cy="603951"/>
          </a:xfrm>
          <a:prstGeom prst="rect">
            <a:avLst/>
          </a:prstGeom>
        </p:spPr>
      </p:pic>
      <p:pic>
        <p:nvPicPr>
          <p:cNvPr id="65" name="Рисунок 64"/>
          <p:cNvPicPr>
            <a:picLocks noChangeAspect="1"/>
          </p:cNvPicPr>
          <p:nvPr/>
        </p:nvPicPr>
        <p:blipFill rotWithShape="1">
          <a:blip r:embed="rId6"/>
          <a:srcRect r="-6712" b="14754"/>
          <a:stretch/>
        </p:blipFill>
        <p:spPr>
          <a:xfrm>
            <a:off x="850445" y="1657362"/>
            <a:ext cx="181173" cy="180228"/>
          </a:xfrm>
          <a:prstGeom prst="rect">
            <a:avLst/>
          </a:prstGeom>
        </p:spPr>
      </p:pic>
      <p:sp>
        <p:nvSpPr>
          <p:cNvPr id="71" name="Овал 70"/>
          <p:cNvSpPr/>
          <p:nvPr/>
        </p:nvSpPr>
        <p:spPr>
          <a:xfrm>
            <a:off x="1289479" y="381221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7" name="Рисунок 76"/>
          <p:cNvPicPr>
            <a:picLocks noChangeAspect="1"/>
          </p:cNvPicPr>
          <p:nvPr/>
        </p:nvPicPr>
        <p:blipFill rotWithShape="1">
          <a:blip r:embed="rId6"/>
          <a:srcRect r="-6712" b="14754"/>
          <a:stretch/>
        </p:blipFill>
        <p:spPr>
          <a:xfrm>
            <a:off x="8183102" y="1842090"/>
            <a:ext cx="181173" cy="180228"/>
          </a:xfrm>
          <a:prstGeom prst="rect">
            <a:avLst/>
          </a:prstGeom>
        </p:spPr>
      </p:pic>
      <p:pic>
        <p:nvPicPr>
          <p:cNvPr id="78" name="Рисунок 77"/>
          <p:cNvPicPr>
            <a:picLocks noChangeAspect="1"/>
          </p:cNvPicPr>
          <p:nvPr/>
        </p:nvPicPr>
        <p:blipFill rotWithShape="1">
          <a:blip r:embed="rId6"/>
          <a:srcRect r="-6712" b="14754"/>
          <a:stretch/>
        </p:blipFill>
        <p:spPr>
          <a:xfrm>
            <a:off x="8349527" y="3548625"/>
            <a:ext cx="181173" cy="180228"/>
          </a:xfrm>
          <a:prstGeom prst="rect">
            <a:avLst/>
          </a:prstGeom>
        </p:spPr>
      </p:pic>
      <p:pic>
        <p:nvPicPr>
          <p:cNvPr id="79" name="Рисунок 78"/>
          <p:cNvPicPr>
            <a:picLocks noChangeAspect="1"/>
          </p:cNvPicPr>
          <p:nvPr/>
        </p:nvPicPr>
        <p:blipFill rotWithShape="1">
          <a:blip r:embed="rId6"/>
          <a:srcRect r="-6712" b="14754"/>
          <a:stretch/>
        </p:blipFill>
        <p:spPr>
          <a:xfrm>
            <a:off x="835697" y="3540782"/>
            <a:ext cx="181173" cy="180228"/>
          </a:xfrm>
          <a:prstGeom prst="rect">
            <a:avLst/>
          </a:prstGeom>
        </p:spPr>
      </p:pic>
      <p:pic>
        <p:nvPicPr>
          <p:cNvPr id="80" name="Рисунок 79"/>
          <p:cNvPicPr>
            <a:picLocks noChangeAspect="1"/>
          </p:cNvPicPr>
          <p:nvPr/>
        </p:nvPicPr>
        <p:blipFill rotWithShape="1">
          <a:blip r:embed="rId6"/>
          <a:srcRect r="-6712" b="14754"/>
          <a:stretch/>
        </p:blipFill>
        <p:spPr>
          <a:xfrm>
            <a:off x="830522" y="3352613"/>
            <a:ext cx="181173" cy="180228"/>
          </a:xfrm>
          <a:prstGeom prst="rect">
            <a:avLst/>
          </a:prstGeom>
        </p:spPr>
      </p:pic>
      <p:cxnSp>
        <p:nvCxnSpPr>
          <p:cNvPr id="2067" name="Прямая соединительная линия 2066"/>
          <p:cNvCxnSpPr/>
          <p:nvPr/>
        </p:nvCxnSpPr>
        <p:spPr>
          <a:xfrm>
            <a:off x="6616556" y="600740"/>
            <a:ext cx="0" cy="3770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6638582" y="4359383"/>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Ромб 92"/>
          <p:cNvSpPr/>
          <p:nvPr/>
        </p:nvSpPr>
        <p:spPr>
          <a:xfrm>
            <a:off x="6953714" y="2907058"/>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Ромб 93"/>
          <p:cNvSpPr/>
          <p:nvPr/>
        </p:nvSpPr>
        <p:spPr>
          <a:xfrm>
            <a:off x="5330990" y="3791776"/>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Рисунок 95"/>
          <p:cNvPicPr>
            <a:picLocks noChangeAspect="1"/>
          </p:cNvPicPr>
          <p:nvPr/>
        </p:nvPicPr>
        <p:blipFill rotWithShape="1">
          <a:blip r:embed="rId2"/>
          <a:srcRect r="27281" b="14159"/>
          <a:stretch/>
        </p:blipFill>
        <p:spPr>
          <a:xfrm>
            <a:off x="4601543" y="3764799"/>
            <a:ext cx="743436" cy="387060"/>
          </a:xfrm>
          <a:prstGeom prst="rect">
            <a:avLst/>
          </a:prstGeom>
        </p:spPr>
      </p:pic>
      <p:pic>
        <p:nvPicPr>
          <p:cNvPr id="97" name="Рисунок 96"/>
          <p:cNvPicPr>
            <a:picLocks noChangeAspect="1"/>
          </p:cNvPicPr>
          <p:nvPr/>
        </p:nvPicPr>
        <p:blipFill>
          <a:blip r:embed="rId4"/>
          <a:stretch>
            <a:fillRect/>
          </a:stretch>
        </p:blipFill>
        <p:spPr>
          <a:xfrm rot="5400000">
            <a:off x="4824102" y="3744674"/>
            <a:ext cx="379795" cy="470731"/>
          </a:xfrm>
          <a:prstGeom prst="rect">
            <a:avLst/>
          </a:prstGeom>
        </p:spPr>
      </p:pic>
      <p:pic>
        <p:nvPicPr>
          <p:cNvPr id="98" name="Рисунок 97"/>
          <p:cNvPicPr>
            <a:picLocks noChangeAspect="1"/>
          </p:cNvPicPr>
          <p:nvPr/>
        </p:nvPicPr>
        <p:blipFill rotWithShape="1">
          <a:blip r:embed="rId2"/>
          <a:srcRect r="32934" b="15520"/>
          <a:stretch/>
        </p:blipFill>
        <p:spPr>
          <a:xfrm rot="10800000">
            <a:off x="7361147" y="2969691"/>
            <a:ext cx="880160" cy="361858"/>
          </a:xfrm>
          <a:prstGeom prst="rect">
            <a:avLst/>
          </a:prstGeom>
        </p:spPr>
      </p:pic>
      <p:pic>
        <p:nvPicPr>
          <p:cNvPr id="100" name="Рисунок 99"/>
          <p:cNvPicPr>
            <a:picLocks noChangeAspect="1"/>
          </p:cNvPicPr>
          <p:nvPr/>
        </p:nvPicPr>
        <p:blipFill>
          <a:blip r:embed="rId4"/>
          <a:stretch>
            <a:fillRect/>
          </a:stretch>
        </p:blipFill>
        <p:spPr>
          <a:xfrm rot="16200000">
            <a:off x="7485924" y="2846778"/>
            <a:ext cx="432854" cy="536494"/>
          </a:xfrm>
          <a:prstGeom prst="rect">
            <a:avLst/>
          </a:prstGeom>
        </p:spPr>
      </p:pic>
      <p:pic>
        <p:nvPicPr>
          <p:cNvPr id="102"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1254690" y="3315701"/>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Овал 102"/>
          <p:cNvSpPr/>
          <p:nvPr/>
        </p:nvSpPr>
        <p:spPr>
          <a:xfrm>
            <a:off x="8756221" y="3823920"/>
            <a:ext cx="174929" cy="17282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20508" y="4363452"/>
            <a:ext cx="9144000" cy="2246769"/>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Если поезд находится на участке между проходным светофором и переездом и возникло препятствие </a:t>
            </a:r>
            <a:r>
              <a:rPr lang="ru-RU" sz="2000" dirty="0">
                <a:latin typeface="Times New Roman" panose="02020603050405020304" pitchFamily="18" charset="0"/>
                <a:cs typeface="Times New Roman" panose="02020603050405020304" pitchFamily="18" charset="0"/>
              </a:rPr>
              <a:t>для движения на </a:t>
            </a:r>
            <a:r>
              <a:rPr lang="ru-RU" sz="2000" dirty="0" smtClean="0">
                <a:latin typeface="Times New Roman" panose="02020603050405020304" pitchFamily="18" charset="0"/>
                <a:cs typeface="Times New Roman" panose="02020603050405020304" pitchFamily="18" charset="0"/>
              </a:rPr>
              <a:t>железнодорожном </a:t>
            </a:r>
            <a:r>
              <a:rPr lang="ru-RU" sz="2000" dirty="0">
                <a:latin typeface="Times New Roman" panose="02020603050405020304" pitchFamily="18" charset="0"/>
                <a:cs typeface="Times New Roman" panose="02020603050405020304" pitchFamily="18" charset="0"/>
              </a:rPr>
              <a:t>переезде </a:t>
            </a:r>
            <a:r>
              <a:rPr lang="ru-RU" sz="2000" dirty="0" smtClean="0">
                <a:latin typeface="Times New Roman" panose="02020603050405020304" pitchFamily="18" charset="0"/>
                <a:cs typeface="Times New Roman" panose="02020603050405020304" pitchFamily="18" charset="0"/>
              </a:rPr>
              <a:t>то на  локомотивном светофоре </a:t>
            </a:r>
            <a:r>
              <a:rPr lang="ru-RU" sz="2000" b="1" dirty="0" smtClean="0">
                <a:latin typeface="Times New Roman" panose="02020603050405020304" pitchFamily="18" charset="0"/>
                <a:cs typeface="Times New Roman" panose="02020603050405020304" pitchFamily="18" charset="0"/>
              </a:rPr>
              <a:t>вместо желтого или зеленого огня появится белый. </a:t>
            </a:r>
          </a:p>
          <a:p>
            <a:pPr algn="just"/>
            <a:r>
              <a:rPr lang="ru-RU" sz="2000" b="1" dirty="0" smtClean="0">
                <a:solidFill>
                  <a:srgbClr val="002060"/>
                </a:solidFill>
                <a:latin typeface="Times New Roman" panose="02020603050405020304" pitchFamily="18" charset="0"/>
                <a:cs typeface="Times New Roman" panose="02020603050405020304" pitchFamily="18" charset="0"/>
              </a:rPr>
              <a:t>Сигнальный </a:t>
            </a:r>
            <a:r>
              <a:rPr lang="ru-RU" sz="2000" b="1" dirty="0">
                <a:solidFill>
                  <a:srgbClr val="002060"/>
                </a:solidFill>
                <a:latin typeface="Times New Roman" panose="02020603050405020304" pitchFamily="18" charset="0"/>
                <a:cs typeface="Times New Roman" panose="02020603050405020304" pitchFamily="18" charset="0"/>
              </a:rPr>
              <a:t>огонь заградительного светофора </a:t>
            </a:r>
            <a:r>
              <a:rPr lang="ru-RU" sz="2000" b="1" u="sng" dirty="0" smtClean="0">
                <a:solidFill>
                  <a:srgbClr val="FF0000"/>
                </a:solidFill>
                <a:latin typeface="Times New Roman" panose="02020603050405020304" pitchFamily="18" charset="0"/>
                <a:cs typeface="Times New Roman" panose="02020603050405020304" pitchFamily="18" charset="0"/>
              </a:rPr>
              <a:t>включен.</a:t>
            </a:r>
          </a:p>
          <a:p>
            <a:pPr algn="just"/>
            <a:r>
              <a:rPr lang="ru-RU" sz="2000" i="1" dirty="0" smtClean="0">
                <a:latin typeface="Times New Roman" panose="02020603050405020304" pitchFamily="18" charset="0"/>
                <a:cs typeface="Times New Roman" panose="02020603050405020304" pitchFamily="18" charset="0"/>
              </a:rPr>
              <a:t>Смена сигнальных показаний на локомотивном светофоре обращает внимание машиниста на необходимость вести поезд с особой осторожностью и готовностью остановиться.</a:t>
            </a:r>
            <a:endParaRPr lang="ru-RU" sz="2000" i="1" dirty="0">
              <a:latin typeface="Times New Roman" panose="02020603050405020304" pitchFamily="18" charset="0"/>
              <a:cs typeface="Times New Roman" panose="02020603050405020304" pitchFamily="18" charset="0"/>
            </a:endParaRPr>
          </a:p>
        </p:txBody>
      </p:sp>
      <p:sp>
        <p:nvSpPr>
          <p:cNvPr id="61" name="Овал 60"/>
          <p:cNvSpPr/>
          <p:nvPr/>
        </p:nvSpPr>
        <p:spPr>
          <a:xfrm>
            <a:off x="5465050" y="3909729"/>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6955053" y="1184023"/>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7077284" y="301140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5378498" y="2279025"/>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2"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648762" y="3377932"/>
            <a:ext cx="1421786" cy="46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632554" y="1508363"/>
            <a:ext cx="1421786" cy="46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 name="Picture 2" descr="https://cf.ppt-online.org/files/slide/2/2VxRt3MlnC6kIwSr89DhGFjL7NyiqvB5OmXuef/slide-94.jpg"/>
          <p:cNvPicPr>
            <a:picLocks noChangeAspect="1" noChangeArrowheads="1"/>
          </p:cNvPicPr>
          <p:nvPr/>
        </p:nvPicPr>
        <p:blipFill rotWithShape="1">
          <a:blip r:embed="rId11">
            <a:extLst>
              <a:ext uri="{28A0092B-C50C-407E-A947-70E740481C1C}">
                <a14:useLocalDpi xmlns:a14="http://schemas.microsoft.com/office/drawing/2010/main" val="0"/>
              </a:ext>
            </a:extLst>
          </a:blip>
          <a:srcRect l="3091" t="10078" r="89527" b="64295"/>
          <a:stretch/>
        </p:blipFill>
        <p:spPr bwMode="auto">
          <a:xfrm>
            <a:off x="2164463" y="1934183"/>
            <a:ext cx="603811" cy="1369115"/>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https://cf.ppt-online.org/files/slide/2/2VxRt3MlnC6kIwSr89DhGFjL7NyiqvB5OmXuef/slide-94.jpg"/>
          <p:cNvPicPr>
            <a:picLocks noChangeAspect="1" noChangeArrowheads="1"/>
          </p:cNvPicPr>
          <p:nvPr/>
        </p:nvPicPr>
        <p:blipFill rotWithShape="1">
          <a:blip r:embed="rId11">
            <a:extLst>
              <a:ext uri="{28A0092B-C50C-407E-A947-70E740481C1C}">
                <a14:useLocalDpi xmlns:a14="http://schemas.microsoft.com/office/drawing/2010/main" val="0"/>
              </a:ext>
            </a:extLst>
          </a:blip>
          <a:srcRect l="3091" t="10078" r="89527" b="64295"/>
          <a:stretch/>
        </p:blipFill>
        <p:spPr bwMode="auto">
          <a:xfrm>
            <a:off x="2198438" y="188327"/>
            <a:ext cx="582333" cy="1404133"/>
          </a:xfrm>
          <a:prstGeom prst="rect">
            <a:avLst/>
          </a:prstGeom>
          <a:noFill/>
          <a:extLst>
            <a:ext uri="{909E8E84-426E-40DD-AFC4-6F175D3DCCD1}">
              <a14:hiddenFill xmlns:a14="http://schemas.microsoft.com/office/drawing/2010/main">
                <a:solidFill>
                  <a:srgbClr val="FFFFFF"/>
                </a:solidFill>
              </a14:hiddenFill>
            </a:ext>
          </a:extLst>
        </p:spPr>
      </p:pic>
      <p:sp>
        <p:nvSpPr>
          <p:cNvPr id="69" name="Подзаголовок 2"/>
          <p:cNvSpPr txBox="1">
            <a:spLocks/>
          </p:cNvSpPr>
          <p:nvPr/>
        </p:nvSpPr>
        <p:spPr>
          <a:xfrm>
            <a:off x="2924230" y="5619"/>
            <a:ext cx="5786282"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и локомотивные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344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2"/>
          <p:cNvSpPr txBox="1">
            <a:spLocks/>
          </p:cNvSpPr>
          <p:nvPr/>
        </p:nvSpPr>
        <p:spPr>
          <a:xfrm>
            <a:off x="535979" y="535012"/>
            <a:ext cx="8291497" cy="493775"/>
          </a:xfrm>
          <a:prstGeom prst="rect">
            <a:avLst/>
          </a:prstGeom>
          <a:solidFill>
            <a:schemeClr val="accent6">
              <a:lumMod val="20000"/>
              <a:lumOff val="80000"/>
            </a:schemeClr>
          </a:solidFill>
          <a:ln>
            <a:solidFill>
              <a:schemeClr val="accent6">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800" b="1" dirty="0">
                <a:solidFill>
                  <a:srgbClr val="C00000"/>
                </a:solidFill>
                <a:latin typeface="Times New Roman" panose="02020603050405020304" pitchFamily="18" charset="0"/>
                <a:cs typeface="Times New Roman" panose="02020603050405020304" pitchFamily="18" charset="0"/>
              </a:rPr>
              <a:t>Раздел III. </a:t>
            </a:r>
            <a:r>
              <a:rPr lang="ru-RU" sz="1800" b="1" dirty="0" smtClean="0">
                <a:latin typeface="Times New Roman" panose="02020603050405020304" pitchFamily="18" charset="0"/>
                <a:cs typeface="Times New Roman" panose="02020603050405020304" pitchFamily="18" charset="0"/>
              </a:rPr>
              <a:t>п. 32-35,38,46 Светофоры </a:t>
            </a:r>
            <a:r>
              <a:rPr lang="ru-RU" sz="1800" b="1" dirty="0">
                <a:latin typeface="Times New Roman" panose="02020603050405020304" pitchFamily="18" charset="0"/>
                <a:cs typeface="Times New Roman" panose="02020603050405020304" pitchFamily="18" charset="0"/>
              </a:rPr>
              <a:t>на железнодорожном транспорте</a:t>
            </a:r>
          </a:p>
        </p:txBody>
      </p:sp>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800" b="1" dirty="0" smtClean="0">
                <a:latin typeface="Times New Roman" panose="02020603050405020304" pitchFamily="18" charset="0"/>
                <a:cs typeface="Times New Roman" panose="02020603050405020304" pitchFamily="18" charset="0"/>
              </a:rPr>
              <a:t>Светофоры прикрытия, заградительные, предупредительные и повторительные. </a:t>
            </a:r>
            <a:endParaRPr lang="ru-RU" sz="1800" b="1"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4289" y="5534561"/>
            <a:ext cx="9075420" cy="1323439"/>
          </a:xfrm>
          <a:prstGeom prst="rect">
            <a:avLst/>
          </a:prstGeom>
        </p:spPr>
        <p:txBody>
          <a:bodyPr wrap="square">
            <a:spAutoFit/>
          </a:bodyPr>
          <a:lstStyle/>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Светофоры </a:t>
            </a:r>
            <a:r>
              <a:rPr lang="ru-RU" sz="2000" b="1" dirty="0">
                <a:latin typeface="Times New Roman" panose="02020603050405020304" pitchFamily="18" charset="0"/>
                <a:cs typeface="Times New Roman" panose="02020603050405020304" pitchFamily="18" charset="0"/>
              </a:rPr>
              <a:t>прикрытия, заградительные, предупредительные и повторительные.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a:latin typeface="Times New Roman" panose="02020603050405020304" pitchFamily="18" charset="0"/>
                <a:cs typeface="Times New Roman" panose="02020603050405020304" pitchFamily="18" charset="0"/>
              </a:rPr>
              <a:t>Светофоры на железнодорожных путях необщего пользования: въездные (выездные), технологические. </a:t>
            </a:r>
          </a:p>
        </p:txBody>
      </p:sp>
      <p:pic>
        <p:nvPicPr>
          <p:cNvPr id="1030" name="Picture 6"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50400" t="20076" r="8059"/>
          <a:stretch/>
        </p:blipFill>
        <p:spPr bwMode="auto">
          <a:xfrm>
            <a:off x="5543549" y="1152319"/>
            <a:ext cx="3566160" cy="442707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12461" t="8101" r="10487" b="7298"/>
          <a:stretch/>
        </p:blipFill>
        <p:spPr bwMode="auto">
          <a:xfrm>
            <a:off x="83436" y="1152318"/>
            <a:ext cx="5400091" cy="4427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64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2"/>
          <p:cNvSpPr/>
          <p:nvPr/>
        </p:nvSpPr>
        <p:spPr>
          <a:xfrm>
            <a:off x="6472540" y="2699103"/>
            <a:ext cx="288032" cy="419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106920" y="1757384"/>
            <a:ext cx="88766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6200" y="1919906"/>
            <a:ext cx="8887366" cy="14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6621585" y="492819"/>
            <a:ext cx="180143" cy="131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817371" y="4332514"/>
            <a:ext cx="180143" cy="1196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817371" y="534821"/>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147831" y="999396"/>
            <a:ext cx="10642" cy="2983823"/>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472540" y="962639"/>
            <a:ext cx="0" cy="3020580"/>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rotWithShape="1">
          <a:blip r:embed="rId2"/>
          <a:srcRect r="27281" b="14159"/>
          <a:stretch/>
        </p:blipFill>
        <p:spPr>
          <a:xfrm>
            <a:off x="4562986" y="2140329"/>
            <a:ext cx="743436" cy="387060"/>
          </a:xfrm>
          <a:prstGeom prst="rect">
            <a:avLst/>
          </a:prstGeom>
        </p:spPr>
      </p:pic>
      <p:pic>
        <p:nvPicPr>
          <p:cNvPr id="24" name="Рисунок 23"/>
          <p:cNvPicPr>
            <a:picLocks noChangeAspect="1"/>
          </p:cNvPicPr>
          <p:nvPr/>
        </p:nvPicPr>
        <p:blipFill>
          <a:blip r:embed="rId3"/>
          <a:stretch>
            <a:fillRect/>
          </a:stretch>
        </p:blipFill>
        <p:spPr>
          <a:xfrm>
            <a:off x="4930113" y="412269"/>
            <a:ext cx="817916" cy="741565"/>
          </a:xfrm>
          <a:prstGeom prst="rect">
            <a:avLst/>
          </a:prstGeom>
        </p:spPr>
      </p:pic>
      <p:pic>
        <p:nvPicPr>
          <p:cNvPr id="59" name="Рисунок 58"/>
          <p:cNvPicPr>
            <a:picLocks noChangeAspect="1"/>
          </p:cNvPicPr>
          <p:nvPr/>
        </p:nvPicPr>
        <p:blipFill rotWithShape="1">
          <a:blip r:embed="rId2"/>
          <a:srcRect r="32934" b="15520"/>
          <a:stretch/>
        </p:blipFill>
        <p:spPr>
          <a:xfrm rot="10800000">
            <a:off x="7167043" y="1124325"/>
            <a:ext cx="880160" cy="361858"/>
          </a:xfrm>
          <a:prstGeom prst="rect">
            <a:avLst/>
          </a:prstGeom>
        </p:spPr>
      </p:pic>
      <p:pic>
        <p:nvPicPr>
          <p:cNvPr id="25" name="Рисунок 24"/>
          <p:cNvPicPr>
            <a:picLocks noChangeAspect="1"/>
          </p:cNvPicPr>
          <p:nvPr/>
        </p:nvPicPr>
        <p:blipFill>
          <a:blip r:embed="rId4"/>
          <a:stretch>
            <a:fillRect/>
          </a:stretch>
        </p:blipFill>
        <p:spPr>
          <a:xfrm rot="5400000">
            <a:off x="4779559" y="2146340"/>
            <a:ext cx="379795" cy="470731"/>
          </a:xfrm>
          <a:prstGeom prst="rect">
            <a:avLst/>
          </a:prstGeom>
        </p:spPr>
      </p:pic>
      <p:pic>
        <p:nvPicPr>
          <p:cNvPr id="26" name="Рисунок 25"/>
          <p:cNvPicPr>
            <a:picLocks noChangeAspect="1"/>
          </p:cNvPicPr>
          <p:nvPr/>
        </p:nvPicPr>
        <p:blipFill>
          <a:blip r:embed="rId4"/>
          <a:stretch>
            <a:fillRect/>
          </a:stretch>
        </p:blipFill>
        <p:spPr>
          <a:xfrm rot="16200000">
            <a:off x="7412967" y="988538"/>
            <a:ext cx="432854" cy="536494"/>
          </a:xfrm>
          <a:prstGeom prst="rect">
            <a:avLst/>
          </a:prstGeom>
        </p:spPr>
      </p:pic>
      <p:pic>
        <p:nvPicPr>
          <p:cNvPr id="63" name="Рисунок 62"/>
          <p:cNvPicPr>
            <a:picLocks noChangeAspect="1"/>
          </p:cNvPicPr>
          <p:nvPr/>
        </p:nvPicPr>
        <p:blipFill>
          <a:blip r:embed="rId5"/>
          <a:stretch>
            <a:fillRect/>
          </a:stretch>
        </p:blipFill>
        <p:spPr>
          <a:xfrm rot="10800000">
            <a:off x="889083" y="3756462"/>
            <a:ext cx="579170" cy="280440"/>
          </a:xfrm>
          <a:prstGeom prst="rect">
            <a:avLst/>
          </a:prstGeom>
        </p:spPr>
      </p:pic>
      <p:pic>
        <p:nvPicPr>
          <p:cNvPr id="64" name="Рисунок 63"/>
          <p:cNvPicPr>
            <a:picLocks noChangeAspect="1"/>
          </p:cNvPicPr>
          <p:nvPr/>
        </p:nvPicPr>
        <p:blipFill rotWithShape="1">
          <a:blip r:embed="rId6"/>
          <a:srcRect l="-2718" t="16332"/>
          <a:stretch/>
        </p:blipFill>
        <p:spPr>
          <a:xfrm>
            <a:off x="843419" y="1860355"/>
            <a:ext cx="174392" cy="176895"/>
          </a:xfrm>
          <a:prstGeom prst="rect">
            <a:avLst/>
          </a:prstGeom>
        </p:spPr>
      </p:pic>
      <p:pic>
        <p:nvPicPr>
          <p:cNvPr id="66" name="Рисунок 65"/>
          <p:cNvPicPr>
            <a:picLocks noChangeAspect="1"/>
          </p:cNvPicPr>
          <p:nvPr/>
        </p:nvPicPr>
        <p:blipFill>
          <a:blip r:embed="rId5"/>
          <a:stretch>
            <a:fillRect/>
          </a:stretch>
        </p:blipFill>
        <p:spPr>
          <a:xfrm rot="10800000">
            <a:off x="881790" y="2048416"/>
            <a:ext cx="579170" cy="280440"/>
          </a:xfrm>
          <a:prstGeom prst="rect">
            <a:avLst/>
          </a:prstGeom>
        </p:spPr>
      </p:pic>
      <p:pic>
        <p:nvPicPr>
          <p:cNvPr id="2069" name="Рисунок 2068"/>
          <p:cNvPicPr>
            <a:picLocks noChangeAspect="1"/>
          </p:cNvPicPr>
          <p:nvPr/>
        </p:nvPicPr>
        <p:blipFill>
          <a:blip r:embed="rId7"/>
          <a:stretch>
            <a:fillRect/>
          </a:stretch>
        </p:blipFill>
        <p:spPr>
          <a:xfrm>
            <a:off x="8218058" y="1996102"/>
            <a:ext cx="579170" cy="280440"/>
          </a:xfrm>
          <a:prstGeom prst="rect">
            <a:avLst/>
          </a:prstGeom>
        </p:spPr>
      </p:pic>
      <p:pic>
        <p:nvPicPr>
          <p:cNvPr id="2070" name="Рисунок 2069"/>
          <p:cNvPicPr>
            <a:picLocks noChangeAspect="1"/>
          </p:cNvPicPr>
          <p:nvPr/>
        </p:nvPicPr>
        <p:blipFill>
          <a:blip r:embed="rId7"/>
          <a:stretch>
            <a:fillRect/>
          </a:stretch>
        </p:blipFill>
        <p:spPr>
          <a:xfrm>
            <a:off x="8380576" y="3778397"/>
            <a:ext cx="579170" cy="280440"/>
          </a:xfrm>
          <a:prstGeom prst="rect">
            <a:avLst/>
          </a:prstGeom>
        </p:spPr>
      </p:pic>
      <p:pic>
        <p:nvPicPr>
          <p:cNvPr id="86" name="Рисунок 85"/>
          <p:cNvPicPr>
            <a:picLocks noChangeAspect="1"/>
          </p:cNvPicPr>
          <p:nvPr/>
        </p:nvPicPr>
        <p:blipFill rotWithShape="1">
          <a:blip r:embed="rId6"/>
          <a:srcRect l="-2718" t="16332"/>
          <a:stretch/>
        </p:blipFill>
        <p:spPr>
          <a:xfrm>
            <a:off x="8330718" y="3393004"/>
            <a:ext cx="174392" cy="176895"/>
          </a:xfrm>
          <a:prstGeom prst="rect">
            <a:avLst/>
          </a:prstGeom>
        </p:spPr>
      </p:pic>
      <p:pic>
        <p:nvPicPr>
          <p:cNvPr id="87" name="Рисунок 86"/>
          <p:cNvPicPr>
            <a:picLocks noChangeAspect="1"/>
          </p:cNvPicPr>
          <p:nvPr/>
        </p:nvPicPr>
        <p:blipFill rotWithShape="1">
          <a:blip r:embed="rId6"/>
          <a:srcRect r="-6712" b="14754"/>
          <a:stretch/>
        </p:blipFill>
        <p:spPr>
          <a:xfrm>
            <a:off x="8183102" y="1653592"/>
            <a:ext cx="181173" cy="180228"/>
          </a:xfrm>
          <a:prstGeom prst="rect">
            <a:avLst/>
          </a:prstGeom>
        </p:spPr>
      </p:pic>
      <p:sp>
        <p:nvSpPr>
          <p:cNvPr id="90" name="Овал 89"/>
          <p:cNvSpPr/>
          <p:nvPr/>
        </p:nvSpPr>
        <p:spPr>
          <a:xfrm>
            <a:off x="1273329" y="2102429"/>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34"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1272270" y="1606925"/>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6" name="Прямая соединительная линия 2075"/>
          <p:cNvCxnSpPr/>
          <p:nvPr/>
        </p:nvCxnSpPr>
        <p:spPr>
          <a:xfrm flipV="1">
            <a:off x="110613" y="3459692"/>
            <a:ext cx="9001912" cy="61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686277" y="2033164"/>
            <a:ext cx="301686" cy="369332"/>
          </a:xfrm>
          <a:prstGeom prst="rect">
            <a:avLst/>
          </a:prstGeom>
        </p:spPr>
        <p:txBody>
          <a:bodyPr wrap="none">
            <a:spAutoFit/>
          </a:bodyPr>
          <a:lstStyle/>
          <a:p>
            <a:r>
              <a:rPr lang="ru-RU" b="1" dirty="0" smtClean="0"/>
              <a:t>7</a:t>
            </a:r>
            <a:endParaRPr lang="ru-RU" b="1" dirty="0"/>
          </a:p>
        </p:txBody>
      </p:sp>
      <p:sp>
        <p:nvSpPr>
          <p:cNvPr id="33" name="Прямоугольник 32"/>
          <p:cNvSpPr/>
          <p:nvPr/>
        </p:nvSpPr>
        <p:spPr>
          <a:xfrm>
            <a:off x="700038" y="3742419"/>
            <a:ext cx="301686" cy="369332"/>
          </a:xfrm>
          <a:prstGeom prst="rect">
            <a:avLst/>
          </a:prstGeom>
        </p:spPr>
        <p:txBody>
          <a:bodyPr wrap="none">
            <a:spAutoFit/>
          </a:bodyPr>
          <a:lstStyle/>
          <a:p>
            <a:r>
              <a:rPr lang="ru-RU" b="1" dirty="0"/>
              <a:t>7</a:t>
            </a:r>
          </a:p>
        </p:txBody>
      </p:sp>
      <p:sp>
        <p:nvSpPr>
          <p:cNvPr id="35" name="Прямоугольник 34"/>
          <p:cNvSpPr/>
          <p:nvPr/>
        </p:nvSpPr>
        <p:spPr>
          <a:xfrm>
            <a:off x="8032259" y="1962116"/>
            <a:ext cx="301686" cy="369332"/>
          </a:xfrm>
          <a:prstGeom prst="rect">
            <a:avLst/>
          </a:prstGeom>
        </p:spPr>
        <p:txBody>
          <a:bodyPr wrap="none">
            <a:spAutoFit/>
          </a:bodyPr>
          <a:lstStyle/>
          <a:p>
            <a:r>
              <a:rPr lang="ru-RU" b="1" dirty="0" smtClean="0"/>
              <a:t>5</a:t>
            </a:r>
            <a:endParaRPr lang="ru-RU" b="1" dirty="0"/>
          </a:p>
        </p:txBody>
      </p:sp>
      <p:sp>
        <p:nvSpPr>
          <p:cNvPr id="36" name="Прямоугольник 35"/>
          <p:cNvSpPr/>
          <p:nvPr/>
        </p:nvSpPr>
        <p:spPr>
          <a:xfrm>
            <a:off x="8183102" y="3745641"/>
            <a:ext cx="301686" cy="369332"/>
          </a:xfrm>
          <a:prstGeom prst="rect">
            <a:avLst/>
          </a:prstGeom>
        </p:spPr>
        <p:txBody>
          <a:bodyPr wrap="none">
            <a:spAutoFit/>
          </a:bodyPr>
          <a:lstStyle/>
          <a:p>
            <a:r>
              <a:rPr lang="ru-RU" b="1" dirty="0" smtClean="0"/>
              <a:t>5</a:t>
            </a:r>
            <a:endParaRPr lang="ru-RU" b="1" dirty="0"/>
          </a:p>
        </p:txBody>
      </p:sp>
      <p:sp>
        <p:nvSpPr>
          <p:cNvPr id="58" name="Ромб 57"/>
          <p:cNvSpPr/>
          <p:nvPr/>
        </p:nvSpPr>
        <p:spPr>
          <a:xfrm>
            <a:off x="5257488" y="217107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омб 59"/>
          <p:cNvSpPr/>
          <p:nvPr/>
        </p:nvSpPr>
        <p:spPr>
          <a:xfrm>
            <a:off x="6840751" y="106183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5991024" y="567781"/>
            <a:ext cx="343" cy="3787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06920" y="3635929"/>
            <a:ext cx="8971176" cy="69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Рисунок 69"/>
          <p:cNvPicPr>
            <a:picLocks noChangeAspect="1"/>
          </p:cNvPicPr>
          <p:nvPr/>
        </p:nvPicPr>
        <p:blipFill>
          <a:blip r:embed="rId9"/>
          <a:stretch>
            <a:fillRect/>
          </a:stretch>
        </p:blipFill>
        <p:spPr>
          <a:xfrm>
            <a:off x="5541555" y="962638"/>
            <a:ext cx="325353" cy="603951"/>
          </a:xfrm>
          <a:prstGeom prst="rect">
            <a:avLst/>
          </a:prstGeom>
        </p:spPr>
      </p:pic>
      <p:pic>
        <p:nvPicPr>
          <p:cNvPr id="65" name="Рисунок 64"/>
          <p:cNvPicPr>
            <a:picLocks noChangeAspect="1"/>
          </p:cNvPicPr>
          <p:nvPr/>
        </p:nvPicPr>
        <p:blipFill rotWithShape="1">
          <a:blip r:embed="rId6"/>
          <a:srcRect r="-6712" b="14754"/>
          <a:stretch/>
        </p:blipFill>
        <p:spPr>
          <a:xfrm>
            <a:off x="850445" y="1657362"/>
            <a:ext cx="181173" cy="180228"/>
          </a:xfrm>
          <a:prstGeom prst="rect">
            <a:avLst/>
          </a:prstGeom>
        </p:spPr>
      </p:pic>
      <p:sp>
        <p:nvSpPr>
          <p:cNvPr id="71" name="Овал 70"/>
          <p:cNvSpPr/>
          <p:nvPr/>
        </p:nvSpPr>
        <p:spPr>
          <a:xfrm>
            <a:off x="1289479" y="381221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7" name="Рисунок 76"/>
          <p:cNvPicPr>
            <a:picLocks noChangeAspect="1"/>
          </p:cNvPicPr>
          <p:nvPr/>
        </p:nvPicPr>
        <p:blipFill rotWithShape="1">
          <a:blip r:embed="rId6"/>
          <a:srcRect r="-6712" b="14754"/>
          <a:stretch/>
        </p:blipFill>
        <p:spPr>
          <a:xfrm>
            <a:off x="8183102" y="1842090"/>
            <a:ext cx="181173" cy="180228"/>
          </a:xfrm>
          <a:prstGeom prst="rect">
            <a:avLst/>
          </a:prstGeom>
        </p:spPr>
      </p:pic>
      <p:pic>
        <p:nvPicPr>
          <p:cNvPr id="78" name="Рисунок 77"/>
          <p:cNvPicPr>
            <a:picLocks noChangeAspect="1"/>
          </p:cNvPicPr>
          <p:nvPr/>
        </p:nvPicPr>
        <p:blipFill rotWithShape="1">
          <a:blip r:embed="rId6"/>
          <a:srcRect r="-6712" b="14754"/>
          <a:stretch/>
        </p:blipFill>
        <p:spPr>
          <a:xfrm>
            <a:off x="8349527" y="3539481"/>
            <a:ext cx="181173" cy="180228"/>
          </a:xfrm>
          <a:prstGeom prst="rect">
            <a:avLst/>
          </a:prstGeom>
        </p:spPr>
      </p:pic>
      <p:pic>
        <p:nvPicPr>
          <p:cNvPr id="79" name="Рисунок 78"/>
          <p:cNvPicPr>
            <a:picLocks noChangeAspect="1"/>
          </p:cNvPicPr>
          <p:nvPr/>
        </p:nvPicPr>
        <p:blipFill rotWithShape="1">
          <a:blip r:embed="rId6"/>
          <a:srcRect r="-6712" b="14754"/>
          <a:stretch/>
        </p:blipFill>
        <p:spPr>
          <a:xfrm>
            <a:off x="835697" y="3540782"/>
            <a:ext cx="181173" cy="180228"/>
          </a:xfrm>
          <a:prstGeom prst="rect">
            <a:avLst/>
          </a:prstGeom>
        </p:spPr>
      </p:pic>
      <p:pic>
        <p:nvPicPr>
          <p:cNvPr id="80" name="Рисунок 79"/>
          <p:cNvPicPr>
            <a:picLocks noChangeAspect="1"/>
          </p:cNvPicPr>
          <p:nvPr/>
        </p:nvPicPr>
        <p:blipFill rotWithShape="1">
          <a:blip r:embed="rId6"/>
          <a:srcRect r="-6712" b="14754"/>
          <a:stretch/>
        </p:blipFill>
        <p:spPr>
          <a:xfrm>
            <a:off x="830522" y="3352613"/>
            <a:ext cx="181173" cy="180228"/>
          </a:xfrm>
          <a:prstGeom prst="rect">
            <a:avLst/>
          </a:prstGeom>
        </p:spPr>
      </p:pic>
      <p:cxnSp>
        <p:nvCxnSpPr>
          <p:cNvPr id="2067" name="Прямая соединительная линия 2066"/>
          <p:cNvCxnSpPr/>
          <p:nvPr/>
        </p:nvCxnSpPr>
        <p:spPr>
          <a:xfrm>
            <a:off x="6616556" y="600740"/>
            <a:ext cx="0" cy="3770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6638582" y="4359383"/>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Ромб 92"/>
          <p:cNvSpPr/>
          <p:nvPr/>
        </p:nvSpPr>
        <p:spPr>
          <a:xfrm>
            <a:off x="6953714" y="2907058"/>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Ромб 93"/>
          <p:cNvSpPr/>
          <p:nvPr/>
        </p:nvSpPr>
        <p:spPr>
          <a:xfrm>
            <a:off x="5330990" y="3791776"/>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Рисунок 95"/>
          <p:cNvPicPr>
            <a:picLocks noChangeAspect="1"/>
          </p:cNvPicPr>
          <p:nvPr/>
        </p:nvPicPr>
        <p:blipFill rotWithShape="1">
          <a:blip r:embed="rId2"/>
          <a:srcRect r="27281" b="14159"/>
          <a:stretch/>
        </p:blipFill>
        <p:spPr>
          <a:xfrm>
            <a:off x="4601543" y="3764799"/>
            <a:ext cx="743436" cy="387060"/>
          </a:xfrm>
          <a:prstGeom prst="rect">
            <a:avLst/>
          </a:prstGeom>
        </p:spPr>
      </p:pic>
      <p:pic>
        <p:nvPicPr>
          <p:cNvPr id="97" name="Рисунок 96"/>
          <p:cNvPicPr>
            <a:picLocks noChangeAspect="1"/>
          </p:cNvPicPr>
          <p:nvPr/>
        </p:nvPicPr>
        <p:blipFill>
          <a:blip r:embed="rId4"/>
          <a:stretch>
            <a:fillRect/>
          </a:stretch>
        </p:blipFill>
        <p:spPr>
          <a:xfrm rot="5400000">
            <a:off x="4824102" y="3744674"/>
            <a:ext cx="379795" cy="470731"/>
          </a:xfrm>
          <a:prstGeom prst="rect">
            <a:avLst/>
          </a:prstGeom>
        </p:spPr>
      </p:pic>
      <p:pic>
        <p:nvPicPr>
          <p:cNvPr id="98" name="Рисунок 97"/>
          <p:cNvPicPr>
            <a:picLocks noChangeAspect="1"/>
          </p:cNvPicPr>
          <p:nvPr/>
        </p:nvPicPr>
        <p:blipFill rotWithShape="1">
          <a:blip r:embed="rId2"/>
          <a:srcRect r="32934" b="15520"/>
          <a:stretch/>
        </p:blipFill>
        <p:spPr>
          <a:xfrm rot="10800000">
            <a:off x="7361147" y="2969691"/>
            <a:ext cx="880160" cy="361858"/>
          </a:xfrm>
          <a:prstGeom prst="rect">
            <a:avLst/>
          </a:prstGeom>
        </p:spPr>
      </p:pic>
      <p:pic>
        <p:nvPicPr>
          <p:cNvPr id="100" name="Рисунок 99"/>
          <p:cNvPicPr>
            <a:picLocks noChangeAspect="1"/>
          </p:cNvPicPr>
          <p:nvPr/>
        </p:nvPicPr>
        <p:blipFill>
          <a:blip r:embed="rId4"/>
          <a:stretch>
            <a:fillRect/>
          </a:stretch>
        </p:blipFill>
        <p:spPr>
          <a:xfrm rot="16200000">
            <a:off x="7485924" y="2846778"/>
            <a:ext cx="432854" cy="536494"/>
          </a:xfrm>
          <a:prstGeom prst="rect">
            <a:avLst/>
          </a:prstGeom>
        </p:spPr>
      </p:pic>
      <p:pic>
        <p:nvPicPr>
          <p:cNvPr id="102"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1254690" y="3315701"/>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Прямоугольник 37"/>
          <p:cNvSpPr/>
          <p:nvPr/>
        </p:nvSpPr>
        <p:spPr>
          <a:xfrm>
            <a:off x="20508" y="4363452"/>
            <a:ext cx="9144000" cy="1938992"/>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Если поезд находится на участке между проходным светофором и переездом и при </a:t>
            </a:r>
            <a:r>
              <a:rPr lang="ru-RU" sz="2000" dirty="0">
                <a:latin typeface="Times New Roman" panose="02020603050405020304" pitchFamily="18" charset="0"/>
                <a:cs typeface="Times New Roman" panose="02020603050405020304" pitchFamily="18" charset="0"/>
              </a:rPr>
              <a:t>отсутствии препятствий для движения на </a:t>
            </a:r>
            <a:r>
              <a:rPr lang="ru-RU" sz="2000" dirty="0" smtClean="0">
                <a:latin typeface="Times New Roman" panose="02020603050405020304" pitchFamily="18" charset="0"/>
                <a:cs typeface="Times New Roman" panose="02020603050405020304" pitchFamily="18" charset="0"/>
              </a:rPr>
              <a:t>железнодорожном </a:t>
            </a:r>
            <a:r>
              <a:rPr lang="ru-RU" sz="2000" dirty="0">
                <a:latin typeface="Times New Roman" panose="02020603050405020304" pitchFamily="18" charset="0"/>
                <a:cs typeface="Times New Roman" panose="02020603050405020304" pitchFamily="18" charset="0"/>
              </a:rPr>
              <a:t>переезде показание локомотивного светофора соответствует показанию путевого </a:t>
            </a:r>
            <a:r>
              <a:rPr lang="ru-RU" sz="2000" dirty="0" smtClean="0">
                <a:latin typeface="Times New Roman" panose="02020603050405020304" pitchFamily="18" charset="0"/>
                <a:cs typeface="Times New Roman" panose="02020603050405020304" pitchFamily="18" charset="0"/>
              </a:rPr>
              <a:t>светофора – красного огня с желтым, к </a:t>
            </a:r>
            <a:r>
              <a:rPr lang="ru-RU" sz="2000" dirty="0">
                <a:latin typeface="Times New Roman" panose="02020603050405020304" pitchFamily="18" charset="0"/>
                <a:cs typeface="Times New Roman" panose="02020603050405020304" pitchFamily="18" charset="0"/>
              </a:rPr>
              <a:t>которому приближается поезд.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При включении заградительной сигнализации на локомотивном светофоре </a:t>
            </a:r>
            <a:r>
              <a:rPr lang="ru-RU" sz="2000" b="1" dirty="0">
                <a:solidFill>
                  <a:srgbClr val="FF0000"/>
                </a:solidFill>
                <a:latin typeface="Times New Roman" panose="02020603050405020304" pitchFamily="18" charset="0"/>
                <a:cs typeface="Times New Roman" panose="02020603050405020304" pitchFamily="18" charset="0"/>
              </a:rPr>
              <a:t>вместо красного огня с </a:t>
            </a:r>
            <a:r>
              <a:rPr lang="ru-RU" sz="2000" b="1" dirty="0" smtClean="0">
                <a:solidFill>
                  <a:srgbClr val="FF0000"/>
                </a:solidFill>
                <a:latin typeface="Times New Roman" panose="02020603050405020304" pitchFamily="18" charset="0"/>
                <a:cs typeface="Times New Roman" panose="02020603050405020304" pitchFamily="18" charset="0"/>
              </a:rPr>
              <a:t>желтым появится красный. </a:t>
            </a:r>
          </a:p>
        </p:txBody>
      </p:sp>
      <p:pic>
        <p:nvPicPr>
          <p:cNvPr id="56" name="Picture 2" descr="https://cf.ppt-online.org/files/slide/2/2VxRt3MlnC6kIwSr89DhGFjL7NyiqvB5OmXuef/slide-53.jpg"/>
          <p:cNvPicPr>
            <a:picLocks noChangeAspect="1" noChangeArrowheads="1"/>
          </p:cNvPicPr>
          <p:nvPr/>
        </p:nvPicPr>
        <p:blipFill rotWithShape="1">
          <a:blip r:embed="rId10">
            <a:extLst>
              <a:ext uri="{28A0092B-C50C-407E-A947-70E740481C1C}">
                <a14:useLocalDpi xmlns:a14="http://schemas.microsoft.com/office/drawing/2010/main" val="0"/>
              </a:ext>
            </a:extLst>
          </a:blip>
          <a:srcRect l="2953" t="10476" r="89664" b="63897"/>
          <a:stretch/>
        </p:blipFill>
        <p:spPr bwMode="auto">
          <a:xfrm>
            <a:off x="1812400" y="147089"/>
            <a:ext cx="555847" cy="1419500"/>
          </a:xfrm>
          <a:prstGeom prst="rect">
            <a:avLst/>
          </a:prstGeom>
          <a:noFill/>
          <a:extLst>
            <a:ext uri="{909E8E84-426E-40DD-AFC4-6F175D3DCCD1}">
              <a14:hiddenFill xmlns:a14="http://schemas.microsoft.com/office/drawing/2010/main">
                <a:solidFill>
                  <a:srgbClr val="FFFFFF"/>
                </a:solidFill>
              </a14:hiddenFill>
            </a:ext>
          </a:extLst>
        </p:spPr>
      </p:pic>
      <p:sp>
        <p:nvSpPr>
          <p:cNvPr id="61" name="Овал 60"/>
          <p:cNvSpPr/>
          <p:nvPr/>
        </p:nvSpPr>
        <p:spPr>
          <a:xfrm>
            <a:off x="8614790" y="2066266"/>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2" name="Picture 4" descr="https://myslide.ru/documents_3/787c2d9dea5575d5b086dd3965be8512/img11.jpg"/>
          <p:cNvPicPr>
            <a:picLocks noChangeAspect="1" noChangeArrowheads="1"/>
          </p:cNvPicPr>
          <p:nvPr/>
        </p:nvPicPr>
        <p:blipFill rotWithShape="1">
          <a:blip r:embed="rId11">
            <a:extLst>
              <a:ext uri="{28A0092B-C50C-407E-A947-70E740481C1C}">
                <a14:useLocalDpi xmlns:a14="http://schemas.microsoft.com/office/drawing/2010/main" val="0"/>
              </a:ext>
            </a:extLst>
          </a:blip>
          <a:srcRect l="6929" t="23581" r="84566" b="51219"/>
          <a:stretch/>
        </p:blipFill>
        <p:spPr bwMode="auto">
          <a:xfrm>
            <a:off x="1750794" y="1977720"/>
            <a:ext cx="682719" cy="1311914"/>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5400000">
            <a:off x="5648762" y="3377932"/>
            <a:ext cx="1421786" cy="46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Овал 67"/>
          <p:cNvSpPr/>
          <p:nvPr/>
        </p:nvSpPr>
        <p:spPr>
          <a:xfrm>
            <a:off x="5464809" y="3907360"/>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Овал 68"/>
          <p:cNvSpPr/>
          <p:nvPr/>
        </p:nvSpPr>
        <p:spPr>
          <a:xfrm>
            <a:off x="7079578" y="3035255"/>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Овал 71"/>
          <p:cNvSpPr/>
          <p:nvPr/>
        </p:nvSpPr>
        <p:spPr>
          <a:xfrm>
            <a:off x="8740865" y="3822075"/>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Подзаголовок 2"/>
          <p:cNvSpPr txBox="1">
            <a:spLocks/>
          </p:cNvSpPr>
          <p:nvPr/>
        </p:nvSpPr>
        <p:spPr>
          <a:xfrm>
            <a:off x="2455025" y="13241"/>
            <a:ext cx="5786282"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и локомотивные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7866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283492" y="264894"/>
            <a:ext cx="637792" cy="1367929"/>
          </a:xfrm>
          <a:prstGeom prst="rect">
            <a:avLst/>
          </a:prstGeom>
        </p:spPr>
      </p:pic>
      <p:sp>
        <p:nvSpPr>
          <p:cNvPr id="3" name="Прямоугольник 2"/>
          <p:cNvSpPr/>
          <p:nvPr/>
        </p:nvSpPr>
        <p:spPr>
          <a:xfrm>
            <a:off x="6472540" y="2699103"/>
            <a:ext cx="288032" cy="419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106920" y="1757384"/>
            <a:ext cx="88766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6200" y="1919906"/>
            <a:ext cx="8887366" cy="14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6621585" y="492819"/>
            <a:ext cx="180143" cy="131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817371" y="4332514"/>
            <a:ext cx="180143" cy="1196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817371" y="534821"/>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147831" y="999396"/>
            <a:ext cx="10642" cy="2983823"/>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472540" y="962639"/>
            <a:ext cx="0" cy="3020580"/>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rotWithShape="1">
          <a:blip r:embed="rId3"/>
          <a:srcRect r="27281" b="14159"/>
          <a:stretch/>
        </p:blipFill>
        <p:spPr>
          <a:xfrm>
            <a:off x="4562986" y="2140329"/>
            <a:ext cx="743436" cy="387060"/>
          </a:xfrm>
          <a:prstGeom prst="rect">
            <a:avLst/>
          </a:prstGeom>
        </p:spPr>
      </p:pic>
      <p:pic>
        <p:nvPicPr>
          <p:cNvPr id="24" name="Рисунок 23"/>
          <p:cNvPicPr>
            <a:picLocks noChangeAspect="1"/>
          </p:cNvPicPr>
          <p:nvPr/>
        </p:nvPicPr>
        <p:blipFill>
          <a:blip r:embed="rId4"/>
          <a:stretch>
            <a:fillRect/>
          </a:stretch>
        </p:blipFill>
        <p:spPr>
          <a:xfrm>
            <a:off x="4930113" y="412269"/>
            <a:ext cx="817916" cy="741565"/>
          </a:xfrm>
          <a:prstGeom prst="rect">
            <a:avLst/>
          </a:prstGeom>
        </p:spPr>
      </p:pic>
      <p:pic>
        <p:nvPicPr>
          <p:cNvPr id="59" name="Рисунок 58"/>
          <p:cNvPicPr>
            <a:picLocks noChangeAspect="1"/>
          </p:cNvPicPr>
          <p:nvPr/>
        </p:nvPicPr>
        <p:blipFill rotWithShape="1">
          <a:blip r:embed="rId3"/>
          <a:srcRect r="32934" b="15520"/>
          <a:stretch/>
        </p:blipFill>
        <p:spPr>
          <a:xfrm rot="10800000">
            <a:off x="7167043" y="1124325"/>
            <a:ext cx="880160" cy="361858"/>
          </a:xfrm>
          <a:prstGeom prst="rect">
            <a:avLst/>
          </a:prstGeom>
        </p:spPr>
      </p:pic>
      <p:pic>
        <p:nvPicPr>
          <p:cNvPr id="25" name="Рисунок 24"/>
          <p:cNvPicPr>
            <a:picLocks noChangeAspect="1"/>
          </p:cNvPicPr>
          <p:nvPr/>
        </p:nvPicPr>
        <p:blipFill>
          <a:blip r:embed="rId5"/>
          <a:stretch>
            <a:fillRect/>
          </a:stretch>
        </p:blipFill>
        <p:spPr>
          <a:xfrm rot="5400000">
            <a:off x="4779559" y="2146340"/>
            <a:ext cx="379795" cy="470731"/>
          </a:xfrm>
          <a:prstGeom prst="rect">
            <a:avLst/>
          </a:prstGeom>
        </p:spPr>
      </p:pic>
      <p:pic>
        <p:nvPicPr>
          <p:cNvPr id="26" name="Рисунок 25"/>
          <p:cNvPicPr>
            <a:picLocks noChangeAspect="1"/>
          </p:cNvPicPr>
          <p:nvPr/>
        </p:nvPicPr>
        <p:blipFill>
          <a:blip r:embed="rId5"/>
          <a:stretch>
            <a:fillRect/>
          </a:stretch>
        </p:blipFill>
        <p:spPr>
          <a:xfrm rot="16200000">
            <a:off x="7412967" y="988538"/>
            <a:ext cx="432854" cy="536494"/>
          </a:xfrm>
          <a:prstGeom prst="rect">
            <a:avLst/>
          </a:prstGeom>
        </p:spPr>
      </p:pic>
      <p:pic>
        <p:nvPicPr>
          <p:cNvPr id="63" name="Рисунок 62"/>
          <p:cNvPicPr>
            <a:picLocks noChangeAspect="1"/>
          </p:cNvPicPr>
          <p:nvPr/>
        </p:nvPicPr>
        <p:blipFill>
          <a:blip r:embed="rId6"/>
          <a:stretch>
            <a:fillRect/>
          </a:stretch>
        </p:blipFill>
        <p:spPr>
          <a:xfrm rot="10800000">
            <a:off x="2294803" y="3756462"/>
            <a:ext cx="579170" cy="280440"/>
          </a:xfrm>
          <a:prstGeom prst="rect">
            <a:avLst/>
          </a:prstGeom>
        </p:spPr>
      </p:pic>
      <p:pic>
        <p:nvPicPr>
          <p:cNvPr id="64" name="Рисунок 63"/>
          <p:cNvPicPr>
            <a:picLocks noChangeAspect="1"/>
          </p:cNvPicPr>
          <p:nvPr/>
        </p:nvPicPr>
        <p:blipFill rotWithShape="1">
          <a:blip r:embed="rId7"/>
          <a:srcRect l="-2718" t="16332"/>
          <a:stretch/>
        </p:blipFill>
        <p:spPr>
          <a:xfrm>
            <a:off x="2139967" y="1860355"/>
            <a:ext cx="174392" cy="176895"/>
          </a:xfrm>
          <a:prstGeom prst="rect">
            <a:avLst/>
          </a:prstGeom>
        </p:spPr>
      </p:pic>
      <p:pic>
        <p:nvPicPr>
          <p:cNvPr id="66" name="Рисунок 65"/>
          <p:cNvPicPr>
            <a:picLocks noChangeAspect="1"/>
          </p:cNvPicPr>
          <p:nvPr/>
        </p:nvPicPr>
        <p:blipFill>
          <a:blip r:embed="rId6"/>
          <a:stretch>
            <a:fillRect/>
          </a:stretch>
        </p:blipFill>
        <p:spPr>
          <a:xfrm rot="10800000">
            <a:off x="2205622" y="2048416"/>
            <a:ext cx="579170" cy="280440"/>
          </a:xfrm>
          <a:prstGeom prst="rect">
            <a:avLst/>
          </a:prstGeom>
        </p:spPr>
      </p:pic>
      <p:pic>
        <p:nvPicPr>
          <p:cNvPr id="2069" name="Рисунок 2068"/>
          <p:cNvPicPr>
            <a:picLocks noChangeAspect="1"/>
          </p:cNvPicPr>
          <p:nvPr/>
        </p:nvPicPr>
        <p:blipFill>
          <a:blip r:embed="rId8"/>
          <a:stretch>
            <a:fillRect/>
          </a:stretch>
        </p:blipFill>
        <p:spPr>
          <a:xfrm>
            <a:off x="8218058" y="1996102"/>
            <a:ext cx="579170" cy="280440"/>
          </a:xfrm>
          <a:prstGeom prst="rect">
            <a:avLst/>
          </a:prstGeom>
        </p:spPr>
      </p:pic>
      <p:pic>
        <p:nvPicPr>
          <p:cNvPr id="2070" name="Рисунок 2069"/>
          <p:cNvPicPr>
            <a:picLocks noChangeAspect="1"/>
          </p:cNvPicPr>
          <p:nvPr/>
        </p:nvPicPr>
        <p:blipFill>
          <a:blip r:embed="rId8"/>
          <a:stretch>
            <a:fillRect/>
          </a:stretch>
        </p:blipFill>
        <p:spPr>
          <a:xfrm>
            <a:off x="8380576" y="3778397"/>
            <a:ext cx="579170" cy="280440"/>
          </a:xfrm>
          <a:prstGeom prst="rect">
            <a:avLst/>
          </a:prstGeom>
        </p:spPr>
      </p:pic>
      <p:pic>
        <p:nvPicPr>
          <p:cNvPr id="86" name="Рисунок 85"/>
          <p:cNvPicPr>
            <a:picLocks noChangeAspect="1"/>
          </p:cNvPicPr>
          <p:nvPr/>
        </p:nvPicPr>
        <p:blipFill rotWithShape="1">
          <a:blip r:embed="rId7"/>
          <a:srcRect l="-2718" t="16332"/>
          <a:stretch/>
        </p:blipFill>
        <p:spPr>
          <a:xfrm>
            <a:off x="8330718" y="3393004"/>
            <a:ext cx="174392" cy="176895"/>
          </a:xfrm>
          <a:prstGeom prst="rect">
            <a:avLst/>
          </a:prstGeom>
        </p:spPr>
      </p:pic>
      <p:pic>
        <p:nvPicPr>
          <p:cNvPr id="87" name="Рисунок 86"/>
          <p:cNvPicPr>
            <a:picLocks noChangeAspect="1"/>
          </p:cNvPicPr>
          <p:nvPr/>
        </p:nvPicPr>
        <p:blipFill rotWithShape="1">
          <a:blip r:embed="rId7"/>
          <a:srcRect r="-6712" b="14754"/>
          <a:stretch/>
        </p:blipFill>
        <p:spPr>
          <a:xfrm>
            <a:off x="8183102" y="1653592"/>
            <a:ext cx="181173" cy="180228"/>
          </a:xfrm>
          <a:prstGeom prst="rect">
            <a:avLst/>
          </a:prstGeom>
        </p:spPr>
      </p:pic>
      <p:sp>
        <p:nvSpPr>
          <p:cNvPr id="92" name="Овал 91"/>
          <p:cNvSpPr/>
          <p:nvPr/>
        </p:nvSpPr>
        <p:spPr>
          <a:xfrm>
            <a:off x="8608651" y="2045265"/>
            <a:ext cx="174929" cy="17282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34"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2057" t="36874" r="6753" b="-5276"/>
          <a:stretch/>
        </p:blipFill>
        <p:spPr bwMode="auto">
          <a:xfrm>
            <a:off x="61611" y="1612922"/>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6" name="Прямая соединительная линия 2075"/>
          <p:cNvCxnSpPr/>
          <p:nvPr/>
        </p:nvCxnSpPr>
        <p:spPr>
          <a:xfrm flipV="1">
            <a:off x="110613" y="3459692"/>
            <a:ext cx="9001912" cy="61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77" name="Прямоугольник 2076"/>
          <p:cNvSpPr/>
          <p:nvPr/>
        </p:nvSpPr>
        <p:spPr>
          <a:xfrm>
            <a:off x="24214" y="1902285"/>
            <a:ext cx="975929" cy="461665"/>
          </a:xfrm>
          <a:prstGeom prst="rect">
            <a:avLst/>
          </a:prstGeom>
        </p:spPr>
        <p:txBody>
          <a:bodyPr wrap="square">
            <a:spAutoFit/>
          </a:bodyPr>
          <a:lstStyle/>
          <a:p>
            <a:r>
              <a:rPr lang="ru-RU" sz="2400" b="1" u="sng" dirty="0" smtClean="0">
                <a:solidFill>
                  <a:srgbClr val="C00000"/>
                </a:solidFill>
              </a:rPr>
              <a:t>или</a:t>
            </a:r>
            <a:endParaRPr lang="ru-RU" sz="2400" b="1" u="sng" dirty="0">
              <a:solidFill>
                <a:srgbClr val="C00000"/>
              </a:solidFill>
            </a:endParaRPr>
          </a:p>
        </p:txBody>
      </p:sp>
      <p:sp>
        <p:nvSpPr>
          <p:cNvPr id="32" name="Прямоугольник 31"/>
          <p:cNvSpPr/>
          <p:nvPr/>
        </p:nvSpPr>
        <p:spPr>
          <a:xfrm>
            <a:off x="1983503" y="2008181"/>
            <a:ext cx="301686" cy="369332"/>
          </a:xfrm>
          <a:prstGeom prst="rect">
            <a:avLst/>
          </a:prstGeom>
        </p:spPr>
        <p:txBody>
          <a:bodyPr wrap="none">
            <a:spAutoFit/>
          </a:bodyPr>
          <a:lstStyle/>
          <a:p>
            <a:r>
              <a:rPr lang="ru-RU" b="1" dirty="0" smtClean="0"/>
              <a:t>7</a:t>
            </a:r>
            <a:endParaRPr lang="ru-RU" b="1" dirty="0"/>
          </a:p>
        </p:txBody>
      </p:sp>
      <p:sp>
        <p:nvSpPr>
          <p:cNvPr id="33" name="Прямоугольник 32"/>
          <p:cNvSpPr/>
          <p:nvPr/>
        </p:nvSpPr>
        <p:spPr>
          <a:xfrm>
            <a:off x="2092229" y="3728408"/>
            <a:ext cx="301686" cy="369332"/>
          </a:xfrm>
          <a:prstGeom prst="rect">
            <a:avLst/>
          </a:prstGeom>
        </p:spPr>
        <p:txBody>
          <a:bodyPr wrap="none">
            <a:spAutoFit/>
          </a:bodyPr>
          <a:lstStyle/>
          <a:p>
            <a:r>
              <a:rPr lang="ru-RU" b="1" dirty="0"/>
              <a:t>7</a:t>
            </a:r>
          </a:p>
        </p:txBody>
      </p:sp>
      <p:sp>
        <p:nvSpPr>
          <p:cNvPr id="35" name="Прямоугольник 34"/>
          <p:cNvSpPr/>
          <p:nvPr/>
        </p:nvSpPr>
        <p:spPr>
          <a:xfrm>
            <a:off x="8032259" y="1962116"/>
            <a:ext cx="301686" cy="369332"/>
          </a:xfrm>
          <a:prstGeom prst="rect">
            <a:avLst/>
          </a:prstGeom>
        </p:spPr>
        <p:txBody>
          <a:bodyPr wrap="none">
            <a:spAutoFit/>
          </a:bodyPr>
          <a:lstStyle/>
          <a:p>
            <a:r>
              <a:rPr lang="ru-RU" b="1" dirty="0" smtClean="0"/>
              <a:t>5</a:t>
            </a:r>
            <a:endParaRPr lang="ru-RU" b="1" dirty="0"/>
          </a:p>
        </p:txBody>
      </p:sp>
      <p:sp>
        <p:nvSpPr>
          <p:cNvPr id="36" name="Прямоугольник 35"/>
          <p:cNvSpPr/>
          <p:nvPr/>
        </p:nvSpPr>
        <p:spPr>
          <a:xfrm>
            <a:off x="8183102" y="3745641"/>
            <a:ext cx="301686" cy="369332"/>
          </a:xfrm>
          <a:prstGeom prst="rect">
            <a:avLst/>
          </a:prstGeom>
        </p:spPr>
        <p:txBody>
          <a:bodyPr wrap="none">
            <a:spAutoFit/>
          </a:bodyPr>
          <a:lstStyle/>
          <a:p>
            <a:r>
              <a:rPr lang="ru-RU" b="1" dirty="0" smtClean="0"/>
              <a:t>5</a:t>
            </a:r>
            <a:endParaRPr lang="ru-RU" b="1" dirty="0"/>
          </a:p>
        </p:txBody>
      </p:sp>
      <p:pic>
        <p:nvPicPr>
          <p:cNvPr id="6" name="Рисунок 5"/>
          <p:cNvPicPr>
            <a:picLocks noChangeAspect="1"/>
          </p:cNvPicPr>
          <p:nvPr/>
        </p:nvPicPr>
        <p:blipFill>
          <a:blip r:embed="rId10"/>
          <a:stretch>
            <a:fillRect/>
          </a:stretch>
        </p:blipFill>
        <p:spPr>
          <a:xfrm>
            <a:off x="1346160" y="2085533"/>
            <a:ext cx="517789" cy="1291748"/>
          </a:xfrm>
          <a:prstGeom prst="rect">
            <a:avLst/>
          </a:prstGeom>
        </p:spPr>
      </p:pic>
      <p:sp>
        <p:nvSpPr>
          <p:cNvPr id="58" name="Ромб 57"/>
          <p:cNvSpPr/>
          <p:nvPr/>
        </p:nvSpPr>
        <p:spPr>
          <a:xfrm>
            <a:off x="5257488" y="217107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омб 59"/>
          <p:cNvSpPr/>
          <p:nvPr/>
        </p:nvSpPr>
        <p:spPr>
          <a:xfrm>
            <a:off x="6840751" y="106183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5991024" y="567781"/>
            <a:ext cx="343" cy="3787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06920" y="3635929"/>
            <a:ext cx="8971176" cy="69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Рисунок 69"/>
          <p:cNvPicPr>
            <a:picLocks noChangeAspect="1"/>
          </p:cNvPicPr>
          <p:nvPr/>
        </p:nvPicPr>
        <p:blipFill>
          <a:blip r:embed="rId11"/>
          <a:stretch>
            <a:fillRect/>
          </a:stretch>
        </p:blipFill>
        <p:spPr>
          <a:xfrm>
            <a:off x="5541555" y="962638"/>
            <a:ext cx="325353" cy="603951"/>
          </a:xfrm>
          <a:prstGeom prst="rect">
            <a:avLst/>
          </a:prstGeom>
        </p:spPr>
      </p:pic>
      <p:pic>
        <p:nvPicPr>
          <p:cNvPr id="65" name="Рисунок 64"/>
          <p:cNvPicPr>
            <a:picLocks noChangeAspect="1"/>
          </p:cNvPicPr>
          <p:nvPr/>
        </p:nvPicPr>
        <p:blipFill rotWithShape="1">
          <a:blip r:embed="rId7"/>
          <a:srcRect r="-6712" b="14754"/>
          <a:stretch/>
        </p:blipFill>
        <p:spPr>
          <a:xfrm>
            <a:off x="2160621" y="1657362"/>
            <a:ext cx="181173" cy="180228"/>
          </a:xfrm>
          <a:prstGeom prst="rect">
            <a:avLst/>
          </a:prstGeom>
        </p:spPr>
      </p:pic>
      <p:pic>
        <p:nvPicPr>
          <p:cNvPr id="77" name="Рисунок 76"/>
          <p:cNvPicPr>
            <a:picLocks noChangeAspect="1"/>
          </p:cNvPicPr>
          <p:nvPr/>
        </p:nvPicPr>
        <p:blipFill rotWithShape="1">
          <a:blip r:embed="rId7"/>
          <a:srcRect r="-6712" b="14754"/>
          <a:stretch/>
        </p:blipFill>
        <p:spPr>
          <a:xfrm>
            <a:off x="8183102" y="1842090"/>
            <a:ext cx="181173" cy="180228"/>
          </a:xfrm>
          <a:prstGeom prst="rect">
            <a:avLst/>
          </a:prstGeom>
        </p:spPr>
      </p:pic>
      <p:pic>
        <p:nvPicPr>
          <p:cNvPr id="78" name="Рисунок 77"/>
          <p:cNvPicPr>
            <a:picLocks noChangeAspect="1"/>
          </p:cNvPicPr>
          <p:nvPr/>
        </p:nvPicPr>
        <p:blipFill rotWithShape="1">
          <a:blip r:embed="rId7"/>
          <a:srcRect r="-6712" b="14754"/>
          <a:stretch/>
        </p:blipFill>
        <p:spPr>
          <a:xfrm>
            <a:off x="8349527" y="3539481"/>
            <a:ext cx="181173" cy="180228"/>
          </a:xfrm>
          <a:prstGeom prst="rect">
            <a:avLst/>
          </a:prstGeom>
        </p:spPr>
      </p:pic>
      <p:pic>
        <p:nvPicPr>
          <p:cNvPr id="79" name="Рисунок 78"/>
          <p:cNvPicPr>
            <a:picLocks noChangeAspect="1"/>
          </p:cNvPicPr>
          <p:nvPr/>
        </p:nvPicPr>
        <p:blipFill rotWithShape="1">
          <a:blip r:embed="rId7"/>
          <a:srcRect r="-6712" b="14754"/>
          <a:stretch/>
        </p:blipFill>
        <p:spPr>
          <a:xfrm>
            <a:off x="2227771" y="3540782"/>
            <a:ext cx="181173" cy="180228"/>
          </a:xfrm>
          <a:prstGeom prst="rect">
            <a:avLst/>
          </a:prstGeom>
        </p:spPr>
      </p:pic>
      <p:pic>
        <p:nvPicPr>
          <p:cNvPr id="80" name="Рисунок 79"/>
          <p:cNvPicPr>
            <a:picLocks noChangeAspect="1"/>
          </p:cNvPicPr>
          <p:nvPr/>
        </p:nvPicPr>
        <p:blipFill rotWithShape="1">
          <a:blip r:embed="rId7"/>
          <a:srcRect r="-6712" b="14754"/>
          <a:stretch/>
        </p:blipFill>
        <p:spPr>
          <a:xfrm>
            <a:off x="2236244" y="3352613"/>
            <a:ext cx="181173" cy="180228"/>
          </a:xfrm>
          <a:prstGeom prst="rect">
            <a:avLst/>
          </a:prstGeom>
        </p:spPr>
      </p:pic>
      <p:cxnSp>
        <p:nvCxnSpPr>
          <p:cNvPr id="2067" name="Прямая соединительная линия 2066"/>
          <p:cNvCxnSpPr/>
          <p:nvPr/>
        </p:nvCxnSpPr>
        <p:spPr>
          <a:xfrm>
            <a:off x="6616556" y="600740"/>
            <a:ext cx="0" cy="3770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6638582" y="4359383"/>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Ромб 92"/>
          <p:cNvSpPr/>
          <p:nvPr/>
        </p:nvSpPr>
        <p:spPr>
          <a:xfrm>
            <a:off x="6953714" y="2907058"/>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Ромб 93"/>
          <p:cNvSpPr/>
          <p:nvPr/>
        </p:nvSpPr>
        <p:spPr>
          <a:xfrm>
            <a:off x="5330990" y="3791776"/>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Рисунок 95"/>
          <p:cNvPicPr>
            <a:picLocks noChangeAspect="1"/>
          </p:cNvPicPr>
          <p:nvPr/>
        </p:nvPicPr>
        <p:blipFill rotWithShape="1">
          <a:blip r:embed="rId3"/>
          <a:srcRect r="27281" b="14159"/>
          <a:stretch/>
        </p:blipFill>
        <p:spPr>
          <a:xfrm>
            <a:off x="4601543" y="3764799"/>
            <a:ext cx="743436" cy="387060"/>
          </a:xfrm>
          <a:prstGeom prst="rect">
            <a:avLst/>
          </a:prstGeom>
        </p:spPr>
      </p:pic>
      <p:pic>
        <p:nvPicPr>
          <p:cNvPr id="97" name="Рисунок 96"/>
          <p:cNvPicPr>
            <a:picLocks noChangeAspect="1"/>
          </p:cNvPicPr>
          <p:nvPr/>
        </p:nvPicPr>
        <p:blipFill>
          <a:blip r:embed="rId5"/>
          <a:stretch>
            <a:fillRect/>
          </a:stretch>
        </p:blipFill>
        <p:spPr>
          <a:xfrm rot="5400000">
            <a:off x="4824102" y="3744674"/>
            <a:ext cx="379795" cy="470731"/>
          </a:xfrm>
          <a:prstGeom prst="rect">
            <a:avLst/>
          </a:prstGeom>
        </p:spPr>
      </p:pic>
      <p:pic>
        <p:nvPicPr>
          <p:cNvPr id="98" name="Рисунок 97"/>
          <p:cNvPicPr>
            <a:picLocks noChangeAspect="1"/>
          </p:cNvPicPr>
          <p:nvPr/>
        </p:nvPicPr>
        <p:blipFill rotWithShape="1">
          <a:blip r:embed="rId3"/>
          <a:srcRect r="32934" b="15520"/>
          <a:stretch/>
        </p:blipFill>
        <p:spPr>
          <a:xfrm rot="10800000">
            <a:off x="7361147" y="2969691"/>
            <a:ext cx="880160" cy="361858"/>
          </a:xfrm>
          <a:prstGeom prst="rect">
            <a:avLst/>
          </a:prstGeom>
        </p:spPr>
      </p:pic>
      <p:pic>
        <p:nvPicPr>
          <p:cNvPr id="100" name="Рисунок 99"/>
          <p:cNvPicPr>
            <a:picLocks noChangeAspect="1"/>
          </p:cNvPicPr>
          <p:nvPr/>
        </p:nvPicPr>
        <p:blipFill>
          <a:blip r:embed="rId5"/>
          <a:stretch>
            <a:fillRect/>
          </a:stretch>
        </p:blipFill>
        <p:spPr>
          <a:xfrm rot="16200000">
            <a:off x="7485924" y="2846778"/>
            <a:ext cx="432854" cy="536494"/>
          </a:xfrm>
          <a:prstGeom prst="rect">
            <a:avLst/>
          </a:prstGeom>
        </p:spPr>
      </p:pic>
      <p:pic>
        <p:nvPicPr>
          <p:cNvPr id="102"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2057" t="36874" r="6753" b="-5276"/>
          <a:stretch/>
        </p:blipFill>
        <p:spPr bwMode="auto">
          <a:xfrm>
            <a:off x="154247" y="3316239"/>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Овал 102"/>
          <p:cNvSpPr/>
          <p:nvPr/>
        </p:nvSpPr>
        <p:spPr>
          <a:xfrm>
            <a:off x="8756221" y="3823920"/>
            <a:ext cx="174929" cy="17282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0" y="4566962"/>
            <a:ext cx="9144000" cy="1938992"/>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Если поезд находится на участке </a:t>
            </a:r>
            <a:r>
              <a:rPr lang="ru-RU" sz="2000" b="1" u="sng" dirty="0" smtClean="0">
                <a:latin typeface="Times New Roman" panose="02020603050405020304" pitchFamily="18" charset="0"/>
                <a:cs typeface="Times New Roman" panose="02020603050405020304" pitchFamily="18" charset="0"/>
              </a:rPr>
              <a:t>перед проходным светофором </a:t>
            </a:r>
            <a:r>
              <a:rPr lang="ru-RU" sz="2000" dirty="0" smtClean="0">
                <a:latin typeface="Times New Roman" panose="02020603050405020304" pitchFamily="18" charset="0"/>
                <a:cs typeface="Times New Roman" panose="02020603050405020304" pitchFamily="18" charset="0"/>
              </a:rPr>
              <a:t>и при </a:t>
            </a:r>
            <a:r>
              <a:rPr lang="ru-RU" sz="2000" dirty="0">
                <a:latin typeface="Times New Roman" panose="02020603050405020304" pitchFamily="18" charset="0"/>
                <a:cs typeface="Times New Roman" panose="02020603050405020304" pitchFamily="18" charset="0"/>
              </a:rPr>
              <a:t>отсутствии препятствий для движения на </a:t>
            </a:r>
            <a:r>
              <a:rPr lang="ru-RU" sz="2000" dirty="0" smtClean="0">
                <a:latin typeface="Times New Roman" panose="02020603050405020304" pitchFamily="18" charset="0"/>
                <a:cs typeface="Times New Roman" panose="02020603050405020304" pitchFamily="18" charset="0"/>
              </a:rPr>
              <a:t>железнодорожном </a:t>
            </a:r>
            <a:r>
              <a:rPr lang="ru-RU" sz="2000" dirty="0">
                <a:latin typeface="Times New Roman" panose="02020603050405020304" pitchFamily="18" charset="0"/>
                <a:cs typeface="Times New Roman" panose="02020603050405020304" pitchFamily="18" charset="0"/>
              </a:rPr>
              <a:t>переезде показание локомотивного светофора соответствует показанию путевого </a:t>
            </a:r>
            <a:r>
              <a:rPr lang="ru-RU" sz="2000" dirty="0" smtClean="0">
                <a:latin typeface="Times New Roman" panose="02020603050405020304" pitchFamily="18" charset="0"/>
                <a:cs typeface="Times New Roman" panose="02020603050405020304" pitchFamily="18" charset="0"/>
              </a:rPr>
              <a:t>светофора – желтый или зеленый огонь, к </a:t>
            </a:r>
            <a:r>
              <a:rPr lang="ru-RU" sz="2000" dirty="0">
                <a:latin typeface="Times New Roman" panose="02020603050405020304" pitchFamily="18" charset="0"/>
                <a:cs typeface="Times New Roman" panose="02020603050405020304" pitchFamily="18" charset="0"/>
              </a:rPr>
              <a:t>которому приближается поезд. </a:t>
            </a:r>
            <a:br>
              <a:rPr lang="ru-RU" sz="2000" dirty="0">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Сигнальный огонь заградительного светофора </a:t>
            </a:r>
            <a:r>
              <a:rPr lang="ru-RU" sz="2000" b="1" u="sng" dirty="0">
                <a:solidFill>
                  <a:srgbClr val="002060"/>
                </a:solidFill>
                <a:latin typeface="Times New Roman" panose="02020603050405020304" pitchFamily="18" charset="0"/>
                <a:cs typeface="Times New Roman" panose="02020603050405020304" pitchFamily="18" charset="0"/>
              </a:rPr>
              <a:t>выключен</a:t>
            </a:r>
            <a:r>
              <a:rPr lang="ru-RU" sz="2000" b="1" dirty="0">
                <a:solidFill>
                  <a:srgbClr val="002060"/>
                </a:solidFill>
                <a:latin typeface="Times New Roman" panose="02020603050405020304" pitchFamily="18" charset="0"/>
                <a:cs typeface="Times New Roman" panose="02020603050405020304" pitchFamily="18" charset="0"/>
              </a:rPr>
              <a:t> – </a:t>
            </a:r>
            <a:r>
              <a:rPr lang="ru-RU" sz="2000" b="1" dirty="0" smtClean="0">
                <a:solidFill>
                  <a:srgbClr val="002060"/>
                </a:solidFill>
                <a:latin typeface="Times New Roman" panose="02020603050405020304" pitchFamily="18" charset="0"/>
                <a:cs typeface="Times New Roman" panose="02020603050405020304" pitchFamily="18" charset="0"/>
              </a:rPr>
              <a:t>сигнального значения не имеет.</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56" name="Овал 55"/>
          <p:cNvSpPr/>
          <p:nvPr/>
        </p:nvSpPr>
        <p:spPr>
          <a:xfrm>
            <a:off x="2593604" y="2101849"/>
            <a:ext cx="174929" cy="17282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Овал 60"/>
          <p:cNvSpPr/>
          <p:nvPr/>
        </p:nvSpPr>
        <p:spPr>
          <a:xfrm>
            <a:off x="2659387" y="3812214"/>
            <a:ext cx="174929" cy="17282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одзаголовок 2"/>
          <p:cNvSpPr txBox="1">
            <a:spLocks/>
          </p:cNvSpPr>
          <p:nvPr/>
        </p:nvSpPr>
        <p:spPr>
          <a:xfrm>
            <a:off x="1939702" y="5177"/>
            <a:ext cx="5786282"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и локомотивные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3034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97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6472540" y="2699103"/>
            <a:ext cx="288032" cy="419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106920" y="1757384"/>
            <a:ext cx="88766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6200" y="1919906"/>
            <a:ext cx="8887366" cy="14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6621585" y="492819"/>
            <a:ext cx="180143" cy="131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817371" y="4332514"/>
            <a:ext cx="180143" cy="1196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817371" y="534821"/>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147831" y="999396"/>
            <a:ext cx="10642" cy="2983823"/>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472540" y="962639"/>
            <a:ext cx="0" cy="3020580"/>
          </a:xfrm>
          <a:prstGeom prst="straightConnector1">
            <a:avLst/>
          </a:prstGeom>
          <a:ln w="28575">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rotWithShape="1">
          <a:blip r:embed="rId2"/>
          <a:srcRect r="27281" b="14159"/>
          <a:stretch/>
        </p:blipFill>
        <p:spPr>
          <a:xfrm>
            <a:off x="4562986" y="2140329"/>
            <a:ext cx="743436" cy="387060"/>
          </a:xfrm>
          <a:prstGeom prst="rect">
            <a:avLst/>
          </a:prstGeom>
        </p:spPr>
      </p:pic>
      <p:pic>
        <p:nvPicPr>
          <p:cNvPr id="24" name="Рисунок 23"/>
          <p:cNvPicPr>
            <a:picLocks noChangeAspect="1"/>
          </p:cNvPicPr>
          <p:nvPr/>
        </p:nvPicPr>
        <p:blipFill>
          <a:blip r:embed="rId3"/>
          <a:stretch>
            <a:fillRect/>
          </a:stretch>
        </p:blipFill>
        <p:spPr>
          <a:xfrm>
            <a:off x="4930113" y="412269"/>
            <a:ext cx="817916" cy="741565"/>
          </a:xfrm>
          <a:prstGeom prst="rect">
            <a:avLst/>
          </a:prstGeom>
        </p:spPr>
      </p:pic>
      <p:pic>
        <p:nvPicPr>
          <p:cNvPr id="59" name="Рисунок 58"/>
          <p:cNvPicPr>
            <a:picLocks noChangeAspect="1"/>
          </p:cNvPicPr>
          <p:nvPr/>
        </p:nvPicPr>
        <p:blipFill rotWithShape="1">
          <a:blip r:embed="rId2"/>
          <a:srcRect r="32934" b="15520"/>
          <a:stretch/>
        </p:blipFill>
        <p:spPr>
          <a:xfrm rot="10800000">
            <a:off x="7167043" y="1124325"/>
            <a:ext cx="880160" cy="361858"/>
          </a:xfrm>
          <a:prstGeom prst="rect">
            <a:avLst/>
          </a:prstGeom>
        </p:spPr>
      </p:pic>
      <p:pic>
        <p:nvPicPr>
          <p:cNvPr id="25" name="Рисунок 24"/>
          <p:cNvPicPr>
            <a:picLocks noChangeAspect="1"/>
          </p:cNvPicPr>
          <p:nvPr/>
        </p:nvPicPr>
        <p:blipFill>
          <a:blip r:embed="rId4"/>
          <a:stretch>
            <a:fillRect/>
          </a:stretch>
        </p:blipFill>
        <p:spPr>
          <a:xfrm rot="5400000">
            <a:off x="4779559" y="2146340"/>
            <a:ext cx="379795" cy="470731"/>
          </a:xfrm>
          <a:prstGeom prst="rect">
            <a:avLst/>
          </a:prstGeom>
        </p:spPr>
      </p:pic>
      <p:pic>
        <p:nvPicPr>
          <p:cNvPr id="26" name="Рисунок 25"/>
          <p:cNvPicPr>
            <a:picLocks noChangeAspect="1"/>
          </p:cNvPicPr>
          <p:nvPr/>
        </p:nvPicPr>
        <p:blipFill>
          <a:blip r:embed="rId4"/>
          <a:stretch>
            <a:fillRect/>
          </a:stretch>
        </p:blipFill>
        <p:spPr>
          <a:xfrm rot="16200000">
            <a:off x="7412967" y="988538"/>
            <a:ext cx="432854" cy="536494"/>
          </a:xfrm>
          <a:prstGeom prst="rect">
            <a:avLst/>
          </a:prstGeom>
        </p:spPr>
      </p:pic>
      <p:pic>
        <p:nvPicPr>
          <p:cNvPr id="63" name="Рисунок 62"/>
          <p:cNvPicPr>
            <a:picLocks noChangeAspect="1"/>
          </p:cNvPicPr>
          <p:nvPr/>
        </p:nvPicPr>
        <p:blipFill>
          <a:blip r:embed="rId5"/>
          <a:stretch>
            <a:fillRect/>
          </a:stretch>
        </p:blipFill>
        <p:spPr>
          <a:xfrm rot="10800000">
            <a:off x="2226569" y="3756462"/>
            <a:ext cx="579170" cy="280440"/>
          </a:xfrm>
          <a:prstGeom prst="rect">
            <a:avLst/>
          </a:prstGeom>
        </p:spPr>
      </p:pic>
      <p:pic>
        <p:nvPicPr>
          <p:cNvPr id="64" name="Рисунок 63"/>
          <p:cNvPicPr>
            <a:picLocks noChangeAspect="1"/>
          </p:cNvPicPr>
          <p:nvPr/>
        </p:nvPicPr>
        <p:blipFill rotWithShape="1">
          <a:blip r:embed="rId6"/>
          <a:srcRect l="-2718" t="16332"/>
          <a:stretch/>
        </p:blipFill>
        <p:spPr>
          <a:xfrm>
            <a:off x="2099014" y="1860355"/>
            <a:ext cx="174392" cy="176895"/>
          </a:xfrm>
          <a:prstGeom prst="rect">
            <a:avLst/>
          </a:prstGeom>
        </p:spPr>
      </p:pic>
      <p:pic>
        <p:nvPicPr>
          <p:cNvPr id="66" name="Рисунок 65"/>
          <p:cNvPicPr>
            <a:picLocks noChangeAspect="1"/>
          </p:cNvPicPr>
          <p:nvPr/>
        </p:nvPicPr>
        <p:blipFill>
          <a:blip r:embed="rId5"/>
          <a:stretch>
            <a:fillRect/>
          </a:stretch>
        </p:blipFill>
        <p:spPr>
          <a:xfrm rot="10800000">
            <a:off x="2151034" y="2048416"/>
            <a:ext cx="579170" cy="280440"/>
          </a:xfrm>
          <a:prstGeom prst="rect">
            <a:avLst/>
          </a:prstGeom>
        </p:spPr>
      </p:pic>
      <p:pic>
        <p:nvPicPr>
          <p:cNvPr id="2069" name="Рисунок 2068"/>
          <p:cNvPicPr>
            <a:picLocks noChangeAspect="1"/>
          </p:cNvPicPr>
          <p:nvPr/>
        </p:nvPicPr>
        <p:blipFill>
          <a:blip r:embed="rId7"/>
          <a:stretch>
            <a:fillRect/>
          </a:stretch>
        </p:blipFill>
        <p:spPr>
          <a:xfrm>
            <a:off x="8218058" y="1996102"/>
            <a:ext cx="579170" cy="280440"/>
          </a:xfrm>
          <a:prstGeom prst="rect">
            <a:avLst/>
          </a:prstGeom>
        </p:spPr>
      </p:pic>
      <p:pic>
        <p:nvPicPr>
          <p:cNvPr id="2070" name="Рисунок 2069"/>
          <p:cNvPicPr>
            <a:picLocks noChangeAspect="1"/>
          </p:cNvPicPr>
          <p:nvPr/>
        </p:nvPicPr>
        <p:blipFill>
          <a:blip r:embed="rId7"/>
          <a:stretch>
            <a:fillRect/>
          </a:stretch>
        </p:blipFill>
        <p:spPr>
          <a:xfrm>
            <a:off x="8380576" y="3778397"/>
            <a:ext cx="579170" cy="280440"/>
          </a:xfrm>
          <a:prstGeom prst="rect">
            <a:avLst/>
          </a:prstGeom>
        </p:spPr>
      </p:pic>
      <p:pic>
        <p:nvPicPr>
          <p:cNvPr id="86" name="Рисунок 85"/>
          <p:cNvPicPr>
            <a:picLocks noChangeAspect="1"/>
          </p:cNvPicPr>
          <p:nvPr/>
        </p:nvPicPr>
        <p:blipFill rotWithShape="1">
          <a:blip r:embed="rId6"/>
          <a:srcRect l="-2718" t="16332"/>
          <a:stretch/>
        </p:blipFill>
        <p:spPr>
          <a:xfrm>
            <a:off x="8330718" y="3393004"/>
            <a:ext cx="174392" cy="176895"/>
          </a:xfrm>
          <a:prstGeom prst="rect">
            <a:avLst/>
          </a:prstGeom>
        </p:spPr>
      </p:pic>
      <p:pic>
        <p:nvPicPr>
          <p:cNvPr id="87" name="Рисунок 86"/>
          <p:cNvPicPr>
            <a:picLocks noChangeAspect="1"/>
          </p:cNvPicPr>
          <p:nvPr/>
        </p:nvPicPr>
        <p:blipFill rotWithShape="1">
          <a:blip r:embed="rId6"/>
          <a:srcRect r="-6712" b="14754"/>
          <a:stretch/>
        </p:blipFill>
        <p:spPr>
          <a:xfrm>
            <a:off x="8183102" y="1653592"/>
            <a:ext cx="181173" cy="180228"/>
          </a:xfrm>
          <a:prstGeom prst="rect">
            <a:avLst/>
          </a:prstGeom>
        </p:spPr>
      </p:pic>
      <p:sp>
        <p:nvSpPr>
          <p:cNvPr id="90" name="Овал 89"/>
          <p:cNvSpPr/>
          <p:nvPr/>
        </p:nvSpPr>
        <p:spPr>
          <a:xfrm>
            <a:off x="2542231" y="2104831"/>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Овал 91"/>
          <p:cNvSpPr/>
          <p:nvPr/>
        </p:nvSpPr>
        <p:spPr>
          <a:xfrm>
            <a:off x="8608651" y="2045265"/>
            <a:ext cx="174929" cy="17282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34"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89025" y="1606427"/>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6" name="Прямая соединительная линия 2075"/>
          <p:cNvCxnSpPr/>
          <p:nvPr/>
        </p:nvCxnSpPr>
        <p:spPr>
          <a:xfrm flipV="1">
            <a:off x="110613" y="3459692"/>
            <a:ext cx="9001912" cy="61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77" name="Прямоугольник 2076"/>
          <p:cNvSpPr/>
          <p:nvPr/>
        </p:nvSpPr>
        <p:spPr>
          <a:xfrm>
            <a:off x="240690" y="2189434"/>
            <a:ext cx="975929" cy="461665"/>
          </a:xfrm>
          <a:prstGeom prst="rect">
            <a:avLst/>
          </a:prstGeom>
        </p:spPr>
        <p:txBody>
          <a:bodyPr wrap="square">
            <a:spAutoFit/>
          </a:bodyPr>
          <a:lstStyle/>
          <a:p>
            <a:r>
              <a:rPr lang="ru-RU" sz="2400" b="1" u="sng" dirty="0" smtClean="0">
                <a:solidFill>
                  <a:srgbClr val="C00000"/>
                </a:solidFill>
              </a:rPr>
              <a:t>или</a:t>
            </a:r>
            <a:endParaRPr lang="ru-RU" sz="2400" b="1" u="sng" dirty="0">
              <a:solidFill>
                <a:srgbClr val="C00000"/>
              </a:solidFill>
            </a:endParaRPr>
          </a:p>
        </p:txBody>
      </p:sp>
      <p:sp>
        <p:nvSpPr>
          <p:cNvPr id="32" name="Прямоугольник 31"/>
          <p:cNvSpPr/>
          <p:nvPr/>
        </p:nvSpPr>
        <p:spPr>
          <a:xfrm>
            <a:off x="1886113" y="2020557"/>
            <a:ext cx="301686" cy="369332"/>
          </a:xfrm>
          <a:prstGeom prst="rect">
            <a:avLst/>
          </a:prstGeom>
        </p:spPr>
        <p:txBody>
          <a:bodyPr wrap="none">
            <a:spAutoFit/>
          </a:bodyPr>
          <a:lstStyle/>
          <a:p>
            <a:r>
              <a:rPr lang="ru-RU" b="1" dirty="0" smtClean="0"/>
              <a:t>7</a:t>
            </a:r>
            <a:endParaRPr lang="ru-RU" b="1" dirty="0"/>
          </a:p>
        </p:txBody>
      </p:sp>
      <p:sp>
        <p:nvSpPr>
          <p:cNvPr id="33" name="Прямоугольник 32"/>
          <p:cNvSpPr/>
          <p:nvPr/>
        </p:nvSpPr>
        <p:spPr>
          <a:xfrm>
            <a:off x="1887401" y="3742419"/>
            <a:ext cx="301686" cy="369332"/>
          </a:xfrm>
          <a:prstGeom prst="rect">
            <a:avLst/>
          </a:prstGeom>
        </p:spPr>
        <p:txBody>
          <a:bodyPr wrap="none">
            <a:spAutoFit/>
          </a:bodyPr>
          <a:lstStyle/>
          <a:p>
            <a:r>
              <a:rPr lang="ru-RU" b="1" dirty="0"/>
              <a:t>7</a:t>
            </a:r>
          </a:p>
        </p:txBody>
      </p:sp>
      <p:sp>
        <p:nvSpPr>
          <p:cNvPr id="35" name="Прямоугольник 34"/>
          <p:cNvSpPr/>
          <p:nvPr/>
        </p:nvSpPr>
        <p:spPr>
          <a:xfrm>
            <a:off x="8032259" y="1962116"/>
            <a:ext cx="301686" cy="369332"/>
          </a:xfrm>
          <a:prstGeom prst="rect">
            <a:avLst/>
          </a:prstGeom>
        </p:spPr>
        <p:txBody>
          <a:bodyPr wrap="none">
            <a:spAutoFit/>
          </a:bodyPr>
          <a:lstStyle/>
          <a:p>
            <a:r>
              <a:rPr lang="ru-RU" b="1" dirty="0" smtClean="0"/>
              <a:t>5</a:t>
            </a:r>
            <a:endParaRPr lang="ru-RU" b="1" dirty="0"/>
          </a:p>
        </p:txBody>
      </p:sp>
      <p:sp>
        <p:nvSpPr>
          <p:cNvPr id="36" name="Прямоугольник 35"/>
          <p:cNvSpPr/>
          <p:nvPr/>
        </p:nvSpPr>
        <p:spPr>
          <a:xfrm>
            <a:off x="8183102" y="3745641"/>
            <a:ext cx="301686" cy="369332"/>
          </a:xfrm>
          <a:prstGeom prst="rect">
            <a:avLst/>
          </a:prstGeom>
        </p:spPr>
        <p:txBody>
          <a:bodyPr wrap="none">
            <a:spAutoFit/>
          </a:bodyPr>
          <a:lstStyle/>
          <a:p>
            <a:r>
              <a:rPr lang="ru-RU" b="1" dirty="0" smtClean="0"/>
              <a:t>5</a:t>
            </a:r>
            <a:endParaRPr lang="ru-RU" b="1" dirty="0"/>
          </a:p>
        </p:txBody>
      </p:sp>
      <p:sp>
        <p:nvSpPr>
          <p:cNvPr id="58" name="Ромб 57"/>
          <p:cNvSpPr/>
          <p:nvPr/>
        </p:nvSpPr>
        <p:spPr>
          <a:xfrm>
            <a:off x="5257488" y="217107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омб 59"/>
          <p:cNvSpPr/>
          <p:nvPr/>
        </p:nvSpPr>
        <p:spPr>
          <a:xfrm>
            <a:off x="6840751" y="1061831"/>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5991024" y="567781"/>
            <a:ext cx="343" cy="3787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06920" y="3635929"/>
            <a:ext cx="8971176" cy="69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Рисунок 69"/>
          <p:cNvPicPr>
            <a:picLocks noChangeAspect="1"/>
          </p:cNvPicPr>
          <p:nvPr/>
        </p:nvPicPr>
        <p:blipFill>
          <a:blip r:embed="rId9"/>
          <a:stretch>
            <a:fillRect/>
          </a:stretch>
        </p:blipFill>
        <p:spPr>
          <a:xfrm>
            <a:off x="5541555" y="962638"/>
            <a:ext cx="325353" cy="603951"/>
          </a:xfrm>
          <a:prstGeom prst="rect">
            <a:avLst/>
          </a:prstGeom>
        </p:spPr>
      </p:pic>
      <p:pic>
        <p:nvPicPr>
          <p:cNvPr id="65" name="Рисунок 64"/>
          <p:cNvPicPr>
            <a:picLocks noChangeAspect="1"/>
          </p:cNvPicPr>
          <p:nvPr/>
        </p:nvPicPr>
        <p:blipFill rotWithShape="1">
          <a:blip r:embed="rId6"/>
          <a:srcRect r="-6712" b="14754"/>
          <a:stretch/>
        </p:blipFill>
        <p:spPr>
          <a:xfrm>
            <a:off x="2092397" y="1657362"/>
            <a:ext cx="181173" cy="180228"/>
          </a:xfrm>
          <a:prstGeom prst="rect">
            <a:avLst/>
          </a:prstGeom>
        </p:spPr>
      </p:pic>
      <p:sp>
        <p:nvSpPr>
          <p:cNvPr id="71" name="Овал 70"/>
          <p:cNvSpPr/>
          <p:nvPr/>
        </p:nvSpPr>
        <p:spPr>
          <a:xfrm>
            <a:off x="2613319" y="381221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7" name="Рисунок 76"/>
          <p:cNvPicPr>
            <a:picLocks noChangeAspect="1"/>
          </p:cNvPicPr>
          <p:nvPr/>
        </p:nvPicPr>
        <p:blipFill rotWithShape="1">
          <a:blip r:embed="rId6"/>
          <a:srcRect r="-6712" b="14754"/>
          <a:stretch/>
        </p:blipFill>
        <p:spPr>
          <a:xfrm>
            <a:off x="8183102" y="1842090"/>
            <a:ext cx="181173" cy="180228"/>
          </a:xfrm>
          <a:prstGeom prst="rect">
            <a:avLst/>
          </a:prstGeom>
        </p:spPr>
      </p:pic>
      <p:pic>
        <p:nvPicPr>
          <p:cNvPr id="78" name="Рисунок 77"/>
          <p:cNvPicPr>
            <a:picLocks noChangeAspect="1"/>
          </p:cNvPicPr>
          <p:nvPr/>
        </p:nvPicPr>
        <p:blipFill rotWithShape="1">
          <a:blip r:embed="rId6"/>
          <a:srcRect r="-6712" b="14754"/>
          <a:stretch/>
        </p:blipFill>
        <p:spPr>
          <a:xfrm>
            <a:off x="8349527" y="3548625"/>
            <a:ext cx="181173" cy="180228"/>
          </a:xfrm>
          <a:prstGeom prst="rect">
            <a:avLst/>
          </a:prstGeom>
        </p:spPr>
      </p:pic>
      <p:pic>
        <p:nvPicPr>
          <p:cNvPr id="79" name="Рисунок 78"/>
          <p:cNvPicPr>
            <a:picLocks noChangeAspect="1"/>
          </p:cNvPicPr>
          <p:nvPr/>
        </p:nvPicPr>
        <p:blipFill rotWithShape="1">
          <a:blip r:embed="rId6"/>
          <a:srcRect r="-6712" b="14754"/>
          <a:stretch/>
        </p:blipFill>
        <p:spPr>
          <a:xfrm>
            <a:off x="2200477" y="3540782"/>
            <a:ext cx="181173" cy="180228"/>
          </a:xfrm>
          <a:prstGeom prst="rect">
            <a:avLst/>
          </a:prstGeom>
        </p:spPr>
      </p:pic>
      <p:pic>
        <p:nvPicPr>
          <p:cNvPr id="80" name="Рисунок 79"/>
          <p:cNvPicPr>
            <a:picLocks noChangeAspect="1"/>
          </p:cNvPicPr>
          <p:nvPr/>
        </p:nvPicPr>
        <p:blipFill rotWithShape="1">
          <a:blip r:embed="rId6"/>
          <a:srcRect r="-6712" b="14754"/>
          <a:stretch/>
        </p:blipFill>
        <p:spPr>
          <a:xfrm>
            <a:off x="2208948" y="3361757"/>
            <a:ext cx="181173" cy="180228"/>
          </a:xfrm>
          <a:prstGeom prst="rect">
            <a:avLst/>
          </a:prstGeom>
        </p:spPr>
      </p:pic>
      <p:cxnSp>
        <p:nvCxnSpPr>
          <p:cNvPr id="2067" name="Прямая соединительная линия 2066"/>
          <p:cNvCxnSpPr/>
          <p:nvPr/>
        </p:nvCxnSpPr>
        <p:spPr>
          <a:xfrm>
            <a:off x="6616556" y="600740"/>
            <a:ext cx="0" cy="3770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6638582" y="4359383"/>
            <a:ext cx="180143" cy="659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Ромб 92"/>
          <p:cNvSpPr/>
          <p:nvPr/>
        </p:nvSpPr>
        <p:spPr>
          <a:xfrm>
            <a:off x="6953714" y="2907058"/>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Ромб 93"/>
          <p:cNvSpPr/>
          <p:nvPr/>
        </p:nvSpPr>
        <p:spPr>
          <a:xfrm>
            <a:off x="5330990" y="3791776"/>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Рисунок 95"/>
          <p:cNvPicPr>
            <a:picLocks noChangeAspect="1"/>
          </p:cNvPicPr>
          <p:nvPr/>
        </p:nvPicPr>
        <p:blipFill rotWithShape="1">
          <a:blip r:embed="rId2"/>
          <a:srcRect r="27281" b="14159"/>
          <a:stretch/>
        </p:blipFill>
        <p:spPr>
          <a:xfrm>
            <a:off x="4601543" y="3764799"/>
            <a:ext cx="743436" cy="387060"/>
          </a:xfrm>
          <a:prstGeom prst="rect">
            <a:avLst/>
          </a:prstGeom>
        </p:spPr>
      </p:pic>
      <p:pic>
        <p:nvPicPr>
          <p:cNvPr id="97" name="Рисунок 96"/>
          <p:cNvPicPr>
            <a:picLocks noChangeAspect="1"/>
          </p:cNvPicPr>
          <p:nvPr/>
        </p:nvPicPr>
        <p:blipFill>
          <a:blip r:embed="rId4"/>
          <a:stretch>
            <a:fillRect/>
          </a:stretch>
        </p:blipFill>
        <p:spPr>
          <a:xfrm rot="5400000">
            <a:off x="4824102" y="3744674"/>
            <a:ext cx="379795" cy="470731"/>
          </a:xfrm>
          <a:prstGeom prst="rect">
            <a:avLst/>
          </a:prstGeom>
        </p:spPr>
      </p:pic>
      <p:pic>
        <p:nvPicPr>
          <p:cNvPr id="98" name="Рисунок 97"/>
          <p:cNvPicPr>
            <a:picLocks noChangeAspect="1"/>
          </p:cNvPicPr>
          <p:nvPr/>
        </p:nvPicPr>
        <p:blipFill rotWithShape="1">
          <a:blip r:embed="rId2"/>
          <a:srcRect r="32934" b="15520"/>
          <a:stretch/>
        </p:blipFill>
        <p:spPr>
          <a:xfrm rot="10800000">
            <a:off x="7361147" y="2969691"/>
            <a:ext cx="880160" cy="361858"/>
          </a:xfrm>
          <a:prstGeom prst="rect">
            <a:avLst/>
          </a:prstGeom>
        </p:spPr>
      </p:pic>
      <p:pic>
        <p:nvPicPr>
          <p:cNvPr id="100" name="Рисунок 99"/>
          <p:cNvPicPr>
            <a:picLocks noChangeAspect="1"/>
          </p:cNvPicPr>
          <p:nvPr/>
        </p:nvPicPr>
        <p:blipFill>
          <a:blip r:embed="rId4"/>
          <a:stretch>
            <a:fillRect/>
          </a:stretch>
        </p:blipFill>
        <p:spPr>
          <a:xfrm rot="16200000">
            <a:off x="7485924" y="2846778"/>
            <a:ext cx="432854" cy="536494"/>
          </a:xfrm>
          <a:prstGeom prst="rect">
            <a:avLst/>
          </a:prstGeom>
        </p:spPr>
      </p:pic>
      <p:pic>
        <p:nvPicPr>
          <p:cNvPr id="102" name="Picture 14"/>
          <p:cNvPicPr>
            <a:picLocks noChangeAspect="1" noChangeArrowheads="1"/>
          </p:cNvPicPr>
          <p:nvPr/>
        </p:nvPicPr>
        <p:blipFill rotWithShape="1">
          <a:blip r:embed="rId8">
            <a:extLst>
              <a:ext uri="{28A0092B-C50C-407E-A947-70E740481C1C}">
                <a14:useLocalDpi xmlns:a14="http://schemas.microsoft.com/office/drawing/2010/main" val="0"/>
              </a:ext>
            </a:extLst>
          </a:blip>
          <a:srcRect l="2057" t="36874" r="6753" b="-5276"/>
          <a:stretch/>
        </p:blipFill>
        <p:spPr bwMode="auto">
          <a:xfrm>
            <a:off x="160278" y="3289019"/>
            <a:ext cx="1937982" cy="327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 name="Овал 102"/>
          <p:cNvSpPr/>
          <p:nvPr/>
        </p:nvSpPr>
        <p:spPr>
          <a:xfrm>
            <a:off x="8756221" y="3823920"/>
            <a:ext cx="174929" cy="17282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20508" y="4363452"/>
            <a:ext cx="9144000" cy="2554545"/>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Если поезд находится на участке </a:t>
            </a:r>
            <a:r>
              <a:rPr lang="ru-RU" sz="2000" b="1" u="sng" dirty="0" smtClean="0">
                <a:latin typeface="Times New Roman" panose="02020603050405020304" pitchFamily="18" charset="0"/>
                <a:cs typeface="Times New Roman" panose="02020603050405020304" pitchFamily="18" charset="0"/>
              </a:rPr>
              <a:t>перед проходным светофором </a:t>
            </a:r>
            <a:r>
              <a:rPr lang="ru-RU" sz="2000" dirty="0" smtClean="0">
                <a:latin typeface="Times New Roman" panose="02020603050405020304" pitchFamily="18" charset="0"/>
                <a:cs typeface="Times New Roman" panose="02020603050405020304" pitchFamily="18" charset="0"/>
              </a:rPr>
              <a:t>и возникло препятствие </a:t>
            </a:r>
            <a:r>
              <a:rPr lang="ru-RU" sz="2000" dirty="0">
                <a:latin typeface="Times New Roman" panose="02020603050405020304" pitchFamily="18" charset="0"/>
                <a:cs typeface="Times New Roman" panose="02020603050405020304" pitchFamily="18" charset="0"/>
              </a:rPr>
              <a:t>для движения на </a:t>
            </a:r>
            <a:r>
              <a:rPr lang="ru-RU" sz="2000" dirty="0" smtClean="0">
                <a:latin typeface="Times New Roman" panose="02020603050405020304" pitchFamily="18" charset="0"/>
                <a:cs typeface="Times New Roman" panose="02020603050405020304" pitchFamily="18" charset="0"/>
              </a:rPr>
              <a:t>железнодорожном </a:t>
            </a:r>
            <a:r>
              <a:rPr lang="ru-RU" sz="2000" dirty="0">
                <a:latin typeface="Times New Roman" panose="02020603050405020304" pitchFamily="18" charset="0"/>
                <a:cs typeface="Times New Roman" panose="02020603050405020304" pitchFamily="18" charset="0"/>
              </a:rPr>
              <a:t>переезде </a:t>
            </a:r>
            <a:r>
              <a:rPr lang="ru-RU" sz="2000" dirty="0" smtClean="0">
                <a:latin typeface="Times New Roman" panose="02020603050405020304" pitchFamily="18" charset="0"/>
                <a:cs typeface="Times New Roman" panose="02020603050405020304" pitchFamily="18" charset="0"/>
              </a:rPr>
              <a:t>то на  локомотивном светофоре </a:t>
            </a:r>
            <a:r>
              <a:rPr lang="ru-RU" sz="2000" b="1" dirty="0" smtClean="0">
                <a:latin typeface="Times New Roman" panose="02020603050405020304" pitchFamily="18" charset="0"/>
                <a:cs typeface="Times New Roman" panose="02020603050405020304" pitchFamily="18" charset="0"/>
              </a:rPr>
              <a:t>вместо желтого или зеленого огня будет гореть красный огонь с желтым. </a:t>
            </a:r>
          </a:p>
          <a:p>
            <a:pPr algn="just"/>
            <a:r>
              <a:rPr lang="ru-RU" sz="2000" b="1" dirty="0" smtClean="0">
                <a:solidFill>
                  <a:srgbClr val="002060"/>
                </a:solidFill>
                <a:latin typeface="Times New Roman" panose="02020603050405020304" pitchFamily="18" charset="0"/>
                <a:cs typeface="Times New Roman" panose="02020603050405020304" pitchFamily="18" charset="0"/>
              </a:rPr>
              <a:t>Сигнальный </a:t>
            </a:r>
            <a:r>
              <a:rPr lang="ru-RU" sz="2000" b="1" dirty="0">
                <a:solidFill>
                  <a:srgbClr val="002060"/>
                </a:solidFill>
                <a:latin typeface="Times New Roman" panose="02020603050405020304" pitchFamily="18" charset="0"/>
                <a:cs typeface="Times New Roman" panose="02020603050405020304" pitchFamily="18" charset="0"/>
              </a:rPr>
              <a:t>огонь заградительного светофора </a:t>
            </a:r>
            <a:r>
              <a:rPr lang="ru-RU" sz="2000" b="1" u="sng" dirty="0" smtClean="0">
                <a:solidFill>
                  <a:srgbClr val="FF0000"/>
                </a:solidFill>
                <a:latin typeface="Times New Roman" panose="02020603050405020304" pitchFamily="18" charset="0"/>
                <a:cs typeface="Times New Roman" panose="02020603050405020304" pitchFamily="18" charset="0"/>
              </a:rPr>
              <a:t>включен.</a:t>
            </a:r>
          </a:p>
          <a:p>
            <a:pPr algn="just"/>
            <a:r>
              <a:rPr lang="ru-RU" sz="2000" i="1" dirty="0" smtClean="0">
                <a:latin typeface="Times New Roman" panose="02020603050405020304" pitchFamily="18" charset="0"/>
                <a:cs typeface="Times New Roman" panose="02020603050405020304" pitchFamily="18" charset="0"/>
              </a:rPr>
              <a:t>Смена сигнальных показаний на локомотивном светофоре обращает внимание машиниста на необходимость вести поезд с особой осторожностью и готовностью остановиться.</a:t>
            </a:r>
            <a:endParaRPr lang="ru-RU" sz="2000" i="1" dirty="0">
              <a:latin typeface="Times New Roman" panose="02020603050405020304" pitchFamily="18" charset="0"/>
              <a:cs typeface="Times New Roman" panose="02020603050405020304" pitchFamily="18" charset="0"/>
            </a:endParaRPr>
          </a:p>
        </p:txBody>
      </p:sp>
      <p:sp>
        <p:nvSpPr>
          <p:cNvPr id="61" name="Овал 60"/>
          <p:cNvSpPr/>
          <p:nvPr/>
        </p:nvSpPr>
        <p:spPr>
          <a:xfrm>
            <a:off x="5465050" y="3909729"/>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6955053" y="1184023"/>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7077284" y="3011404"/>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5378498" y="2279025"/>
            <a:ext cx="174929" cy="17282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2"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648762" y="3377932"/>
            <a:ext cx="1421786" cy="46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632554" y="1508363"/>
            <a:ext cx="1421786" cy="46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2" descr="https://cf.ppt-online.org/files/slide/2/2VxRt3MlnC6kIwSr89DhGFjL7NyiqvB5OmXuef/slide-53.jpg"/>
          <p:cNvPicPr>
            <a:picLocks noChangeAspect="1" noChangeArrowheads="1"/>
          </p:cNvPicPr>
          <p:nvPr/>
        </p:nvPicPr>
        <p:blipFill rotWithShape="1">
          <a:blip r:embed="rId11">
            <a:extLst>
              <a:ext uri="{28A0092B-C50C-407E-A947-70E740481C1C}">
                <a14:useLocalDpi xmlns:a14="http://schemas.microsoft.com/office/drawing/2010/main" val="0"/>
              </a:ext>
            </a:extLst>
          </a:blip>
          <a:srcRect l="2953" t="10476" r="89664" b="63897"/>
          <a:stretch/>
        </p:blipFill>
        <p:spPr bwMode="auto">
          <a:xfrm>
            <a:off x="1333486" y="1961035"/>
            <a:ext cx="555847" cy="130140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https://cf.ppt-online.org/files/slide/2/2VxRt3MlnC6kIwSr89DhGFjL7NyiqvB5OmXuef/slide-53.jpg"/>
          <p:cNvPicPr>
            <a:picLocks noChangeAspect="1" noChangeArrowheads="1"/>
          </p:cNvPicPr>
          <p:nvPr/>
        </p:nvPicPr>
        <p:blipFill rotWithShape="1">
          <a:blip r:embed="rId11">
            <a:extLst>
              <a:ext uri="{28A0092B-C50C-407E-A947-70E740481C1C}">
                <a14:useLocalDpi xmlns:a14="http://schemas.microsoft.com/office/drawing/2010/main" val="0"/>
              </a:ext>
            </a:extLst>
          </a:blip>
          <a:srcRect l="2953" t="10476" r="89664" b="63897"/>
          <a:stretch/>
        </p:blipFill>
        <p:spPr bwMode="auto">
          <a:xfrm>
            <a:off x="1359616" y="246729"/>
            <a:ext cx="562655" cy="1336545"/>
          </a:xfrm>
          <a:prstGeom prst="rect">
            <a:avLst/>
          </a:prstGeom>
          <a:noFill/>
          <a:extLst>
            <a:ext uri="{909E8E84-426E-40DD-AFC4-6F175D3DCCD1}">
              <a14:hiddenFill xmlns:a14="http://schemas.microsoft.com/office/drawing/2010/main">
                <a:solidFill>
                  <a:srgbClr val="FFFFFF"/>
                </a:solidFill>
              </a14:hiddenFill>
            </a:ext>
          </a:extLst>
        </p:spPr>
      </p:pic>
      <p:sp>
        <p:nvSpPr>
          <p:cNvPr id="74" name="Подзаголовок 2"/>
          <p:cNvSpPr txBox="1">
            <a:spLocks/>
          </p:cNvSpPr>
          <p:nvPr/>
        </p:nvSpPr>
        <p:spPr>
          <a:xfrm>
            <a:off x="2111359" y="-3608"/>
            <a:ext cx="5786282"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Заградительные и локомотивные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346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5036023" y="3154680"/>
            <a:ext cx="4080681" cy="1956816"/>
          </a:xfrm>
        </p:spPr>
        <p:txBody>
          <a:bodyPr>
            <a:normAutofit/>
          </a:bodyPr>
          <a:lstStyle/>
          <a:p>
            <a:pPr marL="0" indent="0" algn="just">
              <a:buNone/>
            </a:pPr>
            <a:r>
              <a:rPr lang="ru-RU" sz="2000" i="1" dirty="0" smtClean="0">
                <a:latin typeface="Times New Roman" panose="02020603050405020304" pitchFamily="18" charset="0"/>
                <a:cs typeface="Times New Roman" panose="02020603050405020304" pitchFamily="18" charset="0"/>
              </a:rPr>
              <a:t>Предупредительным </a:t>
            </a:r>
            <a:r>
              <a:rPr lang="ru-RU" sz="2000" i="1" dirty="0">
                <a:latin typeface="Times New Roman" panose="02020603050405020304" pitchFamily="18" charset="0"/>
                <a:cs typeface="Times New Roman" panose="02020603050405020304" pitchFamily="18" charset="0"/>
              </a:rPr>
              <a:t>светофорам присваиваются литеры </a:t>
            </a:r>
            <a:r>
              <a:rPr lang="ru-RU" sz="2000" b="1" i="1" dirty="0">
                <a:solidFill>
                  <a:srgbClr val="C00000"/>
                </a:solidFill>
                <a:latin typeface="Times New Roman" panose="02020603050405020304" pitchFamily="18" charset="0"/>
                <a:cs typeface="Times New Roman" panose="02020603050405020304" pitchFamily="18" charset="0"/>
              </a:rPr>
              <a:t>П</a:t>
            </a:r>
            <a:r>
              <a:rPr lang="ru-RU" sz="2000" i="1" dirty="0">
                <a:solidFill>
                  <a:srgbClr val="C00000"/>
                </a:solidFill>
                <a:latin typeface="Times New Roman" panose="02020603050405020304" pitchFamily="18" charset="0"/>
                <a:cs typeface="Times New Roman" panose="02020603050405020304" pitchFamily="18" charset="0"/>
              </a:rPr>
              <a:t> </a:t>
            </a:r>
            <a:r>
              <a:rPr lang="ru-RU" sz="2000" b="1" i="1" dirty="0">
                <a:solidFill>
                  <a:srgbClr val="C00000"/>
                </a:solidFill>
                <a:latin typeface="Times New Roman" panose="02020603050405020304" pitchFamily="18" charset="0"/>
                <a:cs typeface="Times New Roman" panose="02020603050405020304" pitchFamily="18" charset="0"/>
              </a:rPr>
              <a:t>+ номер основного светофора</a:t>
            </a:r>
            <a:r>
              <a:rPr lang="ru-RU" sz="2000" i="1" dirty="0">
                <a:solidFill>
                  <a:srgbClr val="C00000"/>
                </a:solidFill>
                <a:latin typeface="Times New Roman" panose="02020603050405020304" pitchFamily="18" charset="0"/>
                <a:cs typeface="Times New Roman" panose="02020603050405020304" pitchFamily="18" charset="0"/>
              </a:rPr>
              <a:t>.</a:t>
            </a:r>
            <a:r>
              <a:rPr lang="ru-RU" sz="2000" i="1" dirty="0">
                <a:latin typeface="Times New Roman" panose="02020603050405020304" pitchFamily="18" charset="0"/>
                <a:cs typeface="Times New Roman" panose="02020603050405020304" pitchFamily="18" charset="0"/>
              </a:rPr>
              <a:t> Пример ПН, ПЧ и модификации типа ПЧМ, ПНП, ПЧК ...</a:t>
            </a:r>
          </a:p>
          <a:p>
            <a:pPr marL="0" indent="0">
              <a:buNone/>
            </a:pPr>
            <a:endParaRPr lang="ru-RU" sz="2000" dirty="0" smtClean="0">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srcRect l="24876" t="16138" r="21195"/>
          <a:stretch/>
        </p:blipFill>
        <p:spPr>
          <a:xfrm>
            <a:off x="54592" y="880513"/>
            <a:ext cx="4931321" cy="5112224"/>
          </a:xfrm>
          <a:prstGeom prst="rect">
            <a:avLst/>
          </a:prstGeom>
        </p:spPr>
      </p:pic>
      <p:sp>
        <p:nvSpPr>
          <p:cNvPr id="7" name="Объект 5"/>
          <p:cNvSpPr txBox="1">
            <a:spLocks/>
          </p:cNvSpPr>
          <p:nvPr/>
        </p:nvSpPr>
        <p:spPr>
          <a:xfrm>
            <a:off x="5027794" y="993008"/>
            <a:ext cx="4088910" cy="198065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solidFill>
                  <a:srgbClr val="C00000"/>
                </a:solidFill>
                <a:latin typeface="Times New Roman" panose="02020603050405020304" pitchFamily="18" charset="0"/>
                <a:cs typeface="Times New Roman" panose="02020603050405020304" pitchFamily="18" charset="0"/>
              </a:rPr>
              <a:t> Предупредительные </a:t>
            </a:r>
            <a:r>
              <a:rPr lang="ru-RU" sz="2000" smtClean="0">
                <a:latin typeface="Times New Roman" panose="02020603050405020304" pitchFamily="18" charset="0"/>
                <a:cs typeface="Times New Roman" panose="02020603050405020304" pitchFamily="18" charset="0"/>
              </a:rPr>
              <a:t>— светофор, устанавливаемый перед входным, проходным, заградительным светофором или светофором прикрытия и предупреждающий о сигнальном показании светофора, перед которым он установлен.</a:t>
            </a:r>
            <a:endParaRPr lang="ru-RU" sz="2000" dirty="0">
              <a:latin typeface="Times New Roman" panose="02020603050405020304" pitchFamily="18" charset="0"/>
              <a:cs typeface="Times New Roman" panose="02020603050405020304" pitchFamily="18" charset="0"/>
            </a:endParaRPr>
          </a:p>
        </p:txBody>
      </p:sp>
      <p:sp>
        <p:nvSpPr>
          <p:cNvPr id="8"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9989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 y="3974879"/>
            <a:ext cx="9144000" cy="2883121"/>
          </a:xfrm>
        </p:spPr>
        <p:txBody>
          <a:bodyPr>
            <a:normAutofit/>
          </a:bodyPr>
          <a:lstStyle/>
          <a:p>
            <a:pPr marL="0" indent="0" algn="just">
              <a:buNone/>
            </a:pPr>
            <a:r>
              <a:rPr lang="ru-RU" sz="2000" dirty="0" smtClean="0">
                <a:solidFill>
                  <a:srgbClr val="002060"/>
                </a:solidFill>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Предупредительный светофор </a:t>
            </a:r>
            <a:r>
              <a:rPr lang="ru-RU" sz="2000" b="1" dirty="0">
                <a:solidFill>
                  <a:srgbClr val="C00000"/>
                </a:solidFill>
                <a:latin typeface="Times New Roman" panose="02020603050405020304" pitchFamily="18" charset="0"/>
                <a:cs typeface="Times New Roman" panose="02020603050405020304" pitchFamily="18" charset="0"/>
              </a:rPr>
              <a:t>заблаговременно указывает </a:t>
            </a:r>
            <a:r>
              <a:rPr lang="ru-RU" sz="2000" dirty="0">
                <a:latin typeface="Times New Roman" panose="02020603050405020304" pitchFamily="18" charset="0"/>
                <a:cs typeface="Times New Roman" panose="02020603050405020304" pitchFamily="18" charset="0"/>
              </a:rPr>
              <a:t>машинисту поезда положение основного сигнала и дает ему возможность, если сигнал в </a:t>
            </a:r>
            <a:r>
              <a:rPr lang="ru-RU" sz="2000" dirty="0" smtClean="0">
                <a:latin typeface="Times New Roman" panose="02020603050405020304" pitchFamily="18" charset="0"/>
                <a:cs typeface="Times New Roman" panose="02020603050405020304" pitchFamily="18" charset="0"/>
              </a:rPr>
              <a:t>запрещающем </a:t>
            </a:r>
            <a:r>
              <a:rPr lang="ru-RU" sz="2000" dirty="0">
                <a:latin typeface="Times New Roman" panose="02020603050405020304" pitchFamily="18" charset="0"/>
                <a:cs typeface="Times New Roman" panose="02020603050405020304" pitchFamily="18" charset="0"/>
              </a:rPr>
              <a:t>положении, подойти к нему со скоростью, позволяющей остановить поезд, не проезжая этого </a:t>
            </a:r>
            <a:r>
              <a:rPr lang="ru-RU" sz="2000" dirty="0" smtClean="0">
                <a:latin typeface="Times New Roman" panose="02020603050405020304" pitchFamily="18" charset="0"/>
                <a:cs typeface="Times New Roman" panose="02020603050405020304" pitchFamily="18" charset="0"/>
              </a:rPr>
              <a:t>сигнала.</a:t>
            </a:r>
          </a:p>
          <a:p>
            <a:pPr marL="0" indent="0" algn="just">
              <a:buNone/>
            </a:pPr>
            <a:r>
              <a:rPr lang="ru-RU" sz="2000" dirty="0" smtClean="0">
                <a:latin typeface="Times New Roman" panose="02020603050405020304" pitchFamily="18" charset="0"/>
                <a:cs typeface="Times New Roman" panose="02020603050405020304" pitchFamily="18" charset="0"/>
              </a:rPr>
              <a:t>     Предупредительные </a:t>
            </a:r>
            <a:r>
              <a:rPr lang="ru-RU" sz="2000" dirty="0">
                <a:latin typeface="Times New Roman" panose="02020603050405020304" pitchFamily="18" charset="0"/>
                <a:cs typeface="Times New Roman" panose="02020603050405020304" pitchFamily="18" charset="0"/>
              </a:rPr>
              <a:t>светофоры </a:t>
            </a:r>
            <a:r>
              <a:rPr lang="ru-RU" sz="2000" b="1" u="sng" dirty="0">
                <a:latin typeface="Times New Roman" panose="02020603050405020304" pitchFamily="18" charset="0"/>
                <a:cs typeface="Times New Roman" panose="02020603050405020304" pitchFamily="18" charset="0"/>
              </a:rPr>
              <a:t>не устанавливаются </a:t>
            </a:r>
            <a:r>
              <a:rPr lang="ru-RU" sz="2000" dirty="0">
                <a:latin typeface="Times New Roman" panose="02020603050405020304" pitchFamily="18" charset="0"/>
                <a:cs typeface="Times New Roman" panose="02020603050405020304" pitchFamily="18" charset="0"/>
              </a:rPr>
              <a:t>перед входными светофорами с неправильного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и перед входными светофорами на участках, где автоматическая локомотивная сигнализация применяется как самостоятельное средство интервального регулирования движением </a:t>
            </a:r>
            <a:r>
              <a:rPr lang="ru-RU" sz="2000" dirty="0" smtClean="0">
                <a:latin typeface="Times New Roman" panose="02020603050405020304" pitchFamily="18" charset="0"/>
                <a:cs typeface="Times New Roman" panose="02020603050405020304" pitchFamily="18" charset="0"/>
              </a:rPr>
              <a:t>поездов (АЛСО).</a:t>
            </a:r>
            <a:endParaRPr lang="ru-RU" sz="2000" dirty="0">
              <a:latin typeface="Times New Roman" panose="02020603050405020304" pitchFamily="18" charset="0"/>
              <a:cs typeface="Times New Roman" panose="02020603050405020304" pitchFamily="18" charset="0"/>
            </a:endParaRP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p:cNvPicPr>
            <a:picLocks noChangeAspect="1"/>
          </p:cNvPicPr>
          <p:nvPr/>
        </p:nvPicPr>
        <p:blipFill>
          <a:blip r:embed="rId2"/>
          <a:stretch>
            <a:fillRect/>
          </a:stretch>
        </p:blipFill>
        <p:spPr>
          <a:xfrm>
            <a:off x="4843582" y="465137"/>
            <a:ext cx="4122998" cy="3493073"/>
          </a:xfrm>
          <a:prstGeom prst="rect">
            <a:avLst/>
          </a:prstGeom>
        </p:spPr>
      </p:pic>
      <p:pic>
        <p:nvPicPr>
          <p:cNvPr id="9" name="Рисунок 8"/>
          <p:cNvPicPr>
            <a:picLocks noChangeAspect="1"/>
          </p:cNvPicPr>
          <p:nvPr/>
        </p:nvPicPr>
        <p:blipFill rotWithShape="1">
          <a:blip r:embed="rId3"/>
          <a:srcRect l="11223"/>
          <a:stretch/>
        </p:blipFill>
        <p:spPr>
          <a:xfrm>
            <a:off x="155575" y="465138"/>
            <a:ext cx="4491085" cy="3493073"/>
          </a:xfrm>
          <a:prstGeom prst="rect">
            <a:avLst/>
          </a:prstGeom>
        </p:spPr>
      </p:pic>
      <p:sp>
        <p:nvSpPr>
          <p:cNvPr id="10"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2780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412136"/>
            <a:ext cx="9144000" cy="1445864"/>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Предупредительные светофоры </a:t>
            </a:r>
            <a:r>
              <a:rPr lang="ru-RU" sz="2000" b="1" dirty="0">
                <a:solidFill>
                  <a:srgbClr val="C00000"/>
                </a:solidFill>
                <a:latin typeface="Times New Roman" panose="02020603050405020304" pitchFamily="18" charset="0"/>
                <a:cs typeface="Times New Roman" panose="02020603050405020304" pitchFamily="18" charset="0"/>
              </a:rPr>
              <a:t>устанавливаются от основных светофоров</a:t>
            </a:r>
            <a:r>
              <a:rPr lang="ru-RU" sz="2000" b="1"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на расстоянии не менее тормозного пути, определенного для данного участка при экстренном торможении на максимальной реализуемой скорости — на участках, </a:t>
            </a:r>
            <a:r>
              <a:rPr lang="ru-RU" sz="2000" b="1" dirty="0">
                <a:solidFill>
                  <a:srgbClr val="7030A0"/>
                </a:solidFill>
                <a:latin typeface="Times New Roman" panose="02020603050405020304" pitchFamily="18" charset="0"/>
                <a:cs typeface="Times New Roman" panose="02020603050405020304" pitchFamily="18" charset="0"/>
              </a:rPr>
              <a:t>не оборудованных автоблокировкой;</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028"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5089" b="3443"/>
          <a:stretch/>
        </p:blipFill>
        <p:spPr bwMode="auto">
          <a:xfrm>
            <a:off x="509900" y="474376"/>
            <a:ext cx="8135752" cy="4965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266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909216"/>
            <a:ext cx="9144000" cy="1948784"/>
          </a:xfrm>
        </p:spPr>
        <p:txBody>
          <a:bodyPr>
            <a:normAutofit lnSpcReduction="10000"/>
          </a:bodyPr>
          <a:lstStyle/>
          <a:p>
            <a:pPr marL="0" indent="0" algn="just">
              <a:buNone/>
            </a:pPr>
            <a:r>
              <a:rPr lang="ru-RU" sz="2000" b="1" dirty="0">
                <a:latin typeface="Times New Roman" panose="02020603050405020304" pitchFamily="18" charset="0"/>
                <a:cs typeface="Times New Roman" panose="02020603050405020304" pitchFamily="18" charset="0"/>
              </a:rPr>
              <a:t>Предупредительные светофоры </a:t>
            </a:r>
            <a:r>
              <a:rPr lang="ru-RU" sz="2000" b="1" dirty="0">
                <a:solidFill>
                  <a:srgbClr val="C00000"/>
                </a:solidFill>
                <a:latin typeface="Times New Roman" panose="02020603050405020304" pitchFamily="18" charset="0"/>
                <a:cs typeface="Times New Roman" panose="02020603050405020304" pitchFamily="18" charset="0"/>
              </a:rPr>
              <a:t>устанавливаются от основных светофоров</a:t>
            </a:r>
            <a:r>
              <a:rPr lang="ru-RU" sz="2000" b="1"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расстоянии не менее тормозного пути при экстренном торможении с учетом пути, проходимого поездом за время, необходимое для воздействия устройств автоматической локомотивной сигнализации на тормозную систему поезда при максимальной реализуемой скорости — </a:t>
            </a:r>
            <a:r>
              <a:rPr lang="ru-RU" sz="2000" b="1" dirty="0">
                <a:solidFill>
                  <a:srgbClr val="7030A0"/>
                </a:solidFill>
                <a:latin typeface="Times New Roman" panose="02020603050405020304" pitchFamily="18" charset="0"/>
                <a:cs typeface="Times New Roman" panose="02020603050405020304" pitchFamily="18" charset="0"/>
              </a:rPr>
              <a:t>при наличии на участках приближения путевых устройств автоматической локомотивной </a:t>
            </a:r>
            <a:r>
              <a:rPr lang="ru-RU" sz="2000" b="1" dirty="0" smtClean="0">
                <a:solidFill>
                  <a:srgbClr val="7030A0"/>
                </a:solidFill>
                <a:latin typeface="Times New Roman" panose="02020603050405020304" pitchFamily="18" charset="0"/>
                <a:cs typeface="Times New Roman" panose="02020603050405020304" pitchFamily="18" charset="0"/>
              </a:rPr>
              <a:t>сигнализации (АЛС).</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13759"/>
          <a:stretch/>
        </p:blipFill>
        <p:spPr bwMode="auto">
          <a:xfrm>
            <a:off x="762000" y="470947"/>
            <a:ext cx="7810500" cy="4485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087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srcRect t="5423"/>
          <a:stretch/>
        </p:blipFill>
        <p:spPr>
          <a:xfrm>
            <a:off x="612773" y="389828"/>
            <a:ext cx="8108145" cy="3928855"/>
          </a:xfrm>
          <a:prstGeom prst="rect">
            <a:avLst/>
          </a:prstGeom>
        </p:spPr>
      </p:pic>
      <p:pic>
        <p:nvPicPr>
          <p:cNvPr id="15" name="Рисунок 14"/>
          <p:cNvPicPr>
            <a:picLocks noChangeAspect="1"/>
          </p:cNvPicPr>
          <p:nvPr/>
        </p:nvPicPr>
        <p:blipFill rotWithShape="1">
          <a:blip r:embed="rId3"/>
          <a:srcRect l="4925" t="7087" r="8359" b="16287"/>
          <a:stretch/>
        </p:blipFill>
        <p:spPr>
          <a:xfrm rot="21057849">
            <a:off x="1072185" y="3422482"/>
            <a:ext cx="1801504" cy="1214651"/>
          </a:xfrm>
          <a:prstGeom prst="rect">
            <a:avLst/>
          </a:prstGeom>
        </p:spPr>
      </p:pic>
      <p:sp>
        <p:nvSpPr>
          <p:cNvPr id="4" name="Объект 3"/>
          <p:cNvSpPr>
            <a:spLocks noGrp="1"/>
          </p:cNvSpPr>
          <p:nvPr>
            <p:ph idx="1"/>
          </p:nvPr>
        </p:nvSpPr>
        <p:spPr>
          <a:xfrm>
            <a:off x="-9144" y="4808065"/>
            <a:ext cx="9144000" cy="1662113"/>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Предупредительными светофорами перед входными, проходными и светофорами прикрытия на участках, </a:t>
            </a:r>
            <a:r>
              <a:rPr lang="ru-RU" sz="2000" b="1" u="sng" dirty="0">
                <a:solidFill>
                  <a:srgbClr val="C00000"/>
                </a:solidFill>
                <a:latin typeface="Times New Roman" panose="02020603050405020304" pitchFamily="18" charset="0"/>
                <a:cs typeface="Times New Roman" panose="02020603050405020304" pitchFamily="18" charset="0"/>
              </a:rPr>
              <a:t>не оборудованных </a:t>
            </a:r>
            <a:r>
              <a:rPr lang="ru-RU" sz="2000" b="1" u="sng" dirty="0" smtClean="0">
                <a:solidFill>
                  <a:srgbClr val="C00000"/>
                </a:solidFill>
                <a:latin typeface="Times New Roman" panose="02020603050405020304" pitchFamily="18" charset="0"/>
                <a:cs typeface="Times New Roman" panose="02020603050405020304" pitchFamily="18" charset="0"/>
              </a:rPr>
              <a:t>АБ</a:t>
            </a:r>
            <a:r>
              <a:rPr lang="ru-RU" sz="2000" b="1" dirty="0" smtClean="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подаются сигналы</a:t>
            </a:r>
            <a:r>
              <a:rPr lang="ru-RU" sz="2000" b="1" dirty="0" smtClean="0">
                <a:solidFill>
                  <a:srgbClr val="002060"/>
                </a:solidFill>
                <a:latin typeface="Times New Roman" panose="02020603050405020304" pitchFamily="18" charset="0"/>
                <a:cs typeface="Times New Roman" panose="02020603050405020304" pitchFamily="18" charset="0"/>
              </a:rPr>
              <a:t>:</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один зеленый огонь </a:t>
            </a:r>
            <a:r>
              <a:rPr lang="ru-RU" sz="2000" dirty="0">
                <a:latin typeface="Times New Roman" panose="02020603050405020304" pitchFamily="18" charset="0"/>
                <a:cs typeface="Times New Roman" panose="02020603050405020304" pitchFamily="18" charset="0"/>
              </a:rPr>
              <a:t>— разрешается движение с установленной </a:t>
            </a:r>
            <a:r>
              <a:rPr lang="ru-RU" sz="2000" dirty="0" smtClean="0">
                <a:latin typeface="Times New Roman" panose="02020603050405020304" pitchFamily="18" charset="0"/>
                <a:cs typeface="Times New Roman" panose="02020603050405020304" pitchFamily="18" charset="0"/>
              </a:rPr>
              <a:t>скоростью, </a:t>
            </a:r>
            <a:r>
              <a:rPr lang="ru-RU" sz="2000" dirty="0">
                <a:latin typeface="Times New Roman" panose="02020603050405020304" pitchFamily="18" charset="0"/>
                <a:cs typeface="Times New Roman" panose="02020603050405020304" pitchFamily="18" charset="0"/>
              </a:rPr>
              <a:t>основной светофор открыт. </a:t>
            </a:r>
          </a:p>
          <a:p>
            <a:pPr marL="0" indent="0" algn="just">
              <a:buNone/>
            </a:pPr>
            <a:endParaRPr lang="ru-RU" sz="2000" b="1" dirty="0" smtClean="0">
              <a:solidFill>
                <a:srgbClr val="002060"/>
              </a:solidFill>
              <a:latin typeface="Times New Roman" panose="02020603050405020304" pitchFamily="18" charset="0"/>
              <a:cs typeface="Times New Roman" panose="02020603050405020304" pitchFamily="18" charset="0"/>
            </a:endParaRP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Прямоугольный треугольник 8"/>
          <p:cNvSpPr/>
          <p:nvPr/>
        </p:nvSpPr>
        <p:spPr>
          <a:xfrm rot="5400000">
            <a:off x="2681947" y="-1671689"/>
            <a:ext cx="2332067" cy="6470414"/>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Равнобедренный треугольник 16"/>
          <p:cNvSpPr/>
          <p:nvPr/>
        </p:nvSpPr>
        <p:spPr>
          <a:xfrm rot="4977080">
            <a:off x="938896" y="2224123"/>
            <a:ext cx="1675945" cy="1927772"/>
          </a:xfrm>
          <a:prstGeom prst="triangle">
            <a:avLst>
              <a:gd name="adj" fmla="val 5953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ый треугольник 17"/>
          <p:cNvSpPr/>
          <p:nvPr/>
        </p:nvSpPr>
        <p:spPr>
          <a:xfrm rot="16200000">
            <a:off x="2321872" y="3619233"/>
            <a:ext cx="491319" cy="914400"/>
          </a:xfrm>
          <a:prstGeom prst="r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 стрелкой 6"/>
          <p:cNvCxnSpPr/>
          <p:nvPr/>
        </p:nvCxnSpPr>
        <p:spPr>
          <a:xfrm flipV="1">
            <a:off x="2881486" y="2385651"/>
            <a:ext cx="2310813" cy="140811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flipV="1">
            <a:off x="2261798" y="3896140"/>
            <a:ext cx="688780" cy="441594"/>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Прямоугольный треугольник 22"/>
          <p:cNvSpPr/>
          <p:nvPr/>
        </p:nvSpPr>
        <p:spPr>
          <a:xfrm rot="16200000">
            <a:off x="2738405" y="4032354"/>
            <a:ext cx="218855" cy="353803"/>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3060192" y="3087844"/>
            <a:ext cx="109354" cy="10975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5261391" y="1797807"/>
            <a:ext cx="61226" cy="6404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Овал 26"/>
          <p:cNvSpPr/>
          <p:nvPr/>
        </p:nvSpPr>
        <p:spPr>
          <a:xfrm>
            <a:off x="5261391" y="1861851"/>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p:cNvSpPr/>
          <p:nvPr/>
        </p:nvSpPr>
        <p:spPr>
          <a:xfrm>
            <a:off x="5261391" y="1993284"/>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Овал 28"/>
          <p:cNvSpPr/>
          <p:nvPr/>
        </p:nvSpPr>
        <p:spPr>
          <a:xfrm>
            <a:off x="5261391" y="2062508"/>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5265299" y="2202421"/>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2" name="Прямая со стрелкой 31"/>
          <p:cNvCxnSpPr/>
          <p:nvPr/>
        </p:nvCxnSpPr>
        <p:spPr>
          <a:xfrm flipV="1">
            <a:off x="5358713" y="823267"/>
            <a:ext cx="2353530" cy="144831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5"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074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srcRect t="5423"/>
          <a:stretch/>
        </p:blipFill>
        <p:spPr>
          <a:xfrm>
            <a:off x="612774" y="397485"/>
            <a:ext cx="8108145" cy="3928855"/>
          </a:xfrm>
          <a:prstGeom prst="rect">
            <a:avLst/>
          </a:prstGeom>
        </p:spPr>
      </p:pic>
      <p:pic>
        <p:nvPicPr>
          <p:cNvPr id="15" name="Рисунок 14"/>
          <p:cNvPicPr>
            <a:picLocks noChangeAspect="1"/>
          </p:cNvPicPr>
          <p:nvPr/>
        </p:nvPicPr>
        <p:blipFill rotWithShape="1">
          <a:blip r:embed="rId3"/>
          <a:srcRect l="4925" t="7087" r="8359" b="16287"/>
          <a:stretch/>
        </p:blipFill>
        <p:spPr>
          <a:xfrm rot="20970376">
            <a:off x="1072185" y="3408834"/>
            <a:ext cx="1801504" cy="1214651"/>
          </a:xfrm>
          <a:prstGeom prst="rect">
            <a:avLst/>
          </a:prstGeom>
        </p:spPr>
      </p:pic>
      <p:sp>
        <p:nvSpPr>
          <p:cNvPr id="4" name="Объект 3"/>
          <p:cNvSpPr>
            <a:spLocks noGrp="1"/>
          </p:cNvSpPr>
          <p:nvPr>
            <p:ph idx="1"/>
          </p:nvPr>
        </p:nvSpPr>
        <p:spPr>
          <a:xfrm>
            <a:off x="0" y="4933539"/>
            <a:ext cx="9144000" cy="1662113"/>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Предупредительными светофорами перед входными, проходными и светофорами прикрытия на участках</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u="sng" dirty="0">
                <a:solidFill>
                  <a:srgbClr val="C00000"/>
                </a:solidFill>
                <a:latin typeface="Times New Roman" panose="02020603050405020304" pitchFamily="18" charset="0"/>
                <a:cs typeface="Times New Roman" panose="02020603050405020304" pitchFamily="18" charset="0"/>
              </a:rPr>
              <a:t>не оборудованных </a:t>
            </a:r>
            <a:r>
              <a:rPr lang="ru-RU" sz="2000" b="1" u="sng" dirty="0" smtClean="0">
                <a:solidFill>
                  <a:srgbClr val="C00000"/>
                </a:solidFill>
                <a:latin typeface="Times New Roman" panose="02020603050405020304" pitchFamily="18" charset="0"/>
                <a:cs typeface="Times New Roman" panose="02020603050405020304" pitchFamily="18" charset="0"/>
              </a:rPr>
              <a:t>АБ</a:t>
            </a:r>
            <a:r>
              <a:rPr lang="ru-RU" sz="2000" b="1" dirty="0" smtClean="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подаются сигналы</a:t>
            </a:r>
            <a:r>
              <a:rPr lang="ru-RU" sz="2000" b="1" dirty="0" smtClean="0">
                <a:solidFill>
                  <a:srgbClr val="002060"/>
                </a:solidFill>
                <a:latin typeface="Times New Roman" panose="02020603050405020304" pitchFamily="18" charset="0"/>
                <a:cs typeface="Times New Roman" panose="02020603050405020304" pitchFamily="18" charset="0"/>
              </a:rPr>
              <a:t>:</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один желтый огонь </a:t>
            </a:r>
            <a:r>
              <a:rPr lang="ru-RU" sz="2000" dirty="0">
                <a:latin typeface="Times New Roman" panose="02020603050405020304" pitchFamily="18" charset="0"/>
                <a:cs typeface="Times New Roman" panose="02020603050405020304" pitchFamily="18" charset="0"/>
              </a:rPr>
              <a:t>— разрешается движение с готовностью </a:t>
            </a:r>
            <a:r>
              <a:rPr lang="ru-RU" sz="2000" dirty="0" smtClean="0">
                <a:latin typeface="Times New Roman" panose="02020603050405020304" pitchFamily="18" charset="0"/>
                <a:cs typeface="Times New Roman" panose="02020603050405020304" pitchFamily="18" charset="0"/>
              </a:rPr>
              <a:t>остановиться, </a:t>
            </a:r>
            <a:r>
              <a:rPr lang="ru-RU" sz="2000" dirty="0">
                <a:latin typeface="Times New Roman" panose="02020603050405020304" pitchFamily="18" charset="0"/>
                <a:cs typeface="Times New Roman" panose="02020603050405020304" pitchFamily="18" charset="0"/>
              </a:rPr>
              <a:t>основной светофор </a:t>
            </a:r>
            <a:r>
              <a:rPr lang="ru-RU" sz="2000" dirty="0" smtClean="0">
                <a:latin typeface="Times New Roman" panose="02020603050405020304" pitchFamily="18" charset="0"/>
                <a:cs typeface="Times New Roman" panose="02020603050405020304" pitchFamily="18" charset="0"/>
              </a:rPr>
              <a:t>закрыт.</a:t>
            </a:r>
            <a:endParaRPr lang="ru-RU" sz="2000" dirty="0">
              <a:latin typeface="Times New Roman" panose="02020603050405020304" pitchFamily="18" charset="0"/>
              <a:cs typeface="Times New Roman" panose="02020603050405020304" pitchFamily="18" charset="0"/>
            </a:endParaRP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Прямоугольный треугольник 8"/>
          <p:cNvSpPr/>
          <p:nvPr/>
        </p:nvSpPr>
        <p:spPr>
          <a:xfrm rot="5400000">
            <a:off x="2681947" y="-1671689"/>
            <a:ext cx="2332067" cy="6470414"/>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Равнобедренный треугольник 16"/>
          <p:cNvSpPr/>
          <p:nvPr/>
        </p:nvSpPr>
        <p:spPr>
          <a:xfrm rot="4977080">
            <a:off x="938896" y="2224123"/>
            <a:ext cx="1675945" cy="1927772"/>
          </a:xfrm>
          <a:prstGeom prst="triangle">
            <a:avLst>
              <a:gd name="adj" fmla="val 5953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ый треугольник 17"/>
          <p:cNvSpPr/>
          <p:nvPr/>
        </p:nvSpPr>
        <p:spPr>
          <a:xfrm rot="15863903">
            <a:off x="2239983" y="3619233"/>
            <a:ext cx="491319" cy="914400"/>
          </a:xfrm>
          <a:prstGeom prst="r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 стрелкой 6"/>
          <p:cNvCxnSpPr/>
          <p:nvPr/>
        </p:nvCxnSpPr>
        <p:spPr>
          <a:xfrm flipV="1">
            <a:off x="3209802" y="2329929"/>
            <a:ext cx="2063351" cy="13033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flipV="1">
            <a:off x="2261798" y="3896140"/>
            <a:ext cx="688780" cy="441594"/>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Прямоугольный треугольник 22"/>
          <p:cNvSpPr/>
          <p:nvPr/>
        </p:nvSpPr>
        <p:spPr>
          <a:xfrm rot="16200000">
            <a:off x="2718689" y="4080390"/>
            <a:ext cx="175213" cy="316686"/>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5267470" y="1804542"/>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5267543" y="1868586"/>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5260068" y="2057095"/>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p:cNvSpPr/>
          <p:nvPr/>
        </p:nvSpPr>
        <p:spPr>
          <a:xfrm>
            <a:off x="5261391" y="1993284"/>
            <a:ext cx="61226" cy="64044"/>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5"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102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srcRect t="5423"/>
          <a:stretch/>
        </p:blipFill>
        <p:spPr>
          <a:xfrm>
            <a:off x="612774" y="397485"/>
            <a:ext cx="8108145" cy="3928855"/>
          </a:xfrm>
          <a:prstGeom prst="rect">
            <a:avLst/>
          </a:prstGeom>
        </p:spPr>
      </p:pic>
      <p:pic>
        <p:nvPicPr>
          <p:cNvPr id="15" name="Рисунок 14"/>
          <p:cNvPicPr>
            <a:picLocks noChangeAspect="1"/>
          </p:cNvPicPr>
          <p:nvPr/>
        </p:nvPicPr>
        <p:blipFill rotWithShape="1">
          <a:blip r:embed="rId3"/>
          <a:srcRect l="4925" t="7087" r="8359" b="16287"/>
          <a:stretch/>
        </p:blipFill>
        <p:spPr>
          <a:xfrm rot="20970376">
            <a:off x="1072185" y="3408834"/>
            <a:ext cx="1801504" cy="1214651"/>
          </a:xfrm>
          <a:prstGeom prst="rect">
            <a:avLst/>
          </a:prstGeom>
        </p:spPr>
      </p:pic>
      <p:sp>
        <p:nvSpPr>
          <p:cNvPr id="4" name="Объект 3"/>
          <p:cNvSpPr>
            <a:spLocks noGrp="1"/>
          </p:cNvSpPr>
          <p:nvPr>
            <p:ph idx="1"/>
          </p:nvPr>
        </p:nvSpPr>
        <p:spPr>
          <a:xfrm>
            <a:off x="0" y="4998512"/>
            <a:ext cx="9144000" cy="1859488"/>
          </a:xfrm>
        </p:spPr>
        <p:txBody>
          <a:bodyPr>
            <a:normAutofit lnSpcReduction="10000"/>
          </a:bodyPr>
          <a:lstStyle/>
          <a:p>
            <a:pPr marL="0" indent="0" algn="just">
              <a:buNone/>
            </a:pPr>
            <a:r>
              <a:rPr lang="ru-RU" sz="2000" b="1" dirty="0">
                <a:latin typeface="Times New Roman" panose="02020603050405020304" pitchFamily="18" charset="0"/>
                <a:cs typeface="Times New Roman" panose="02020603050405020304" pitchFamily="18" charset="0"/>
              </a:rPr>
              <a:t>Предупредительными светофорами перед входными, проходными и светофорами прикрытия на участках</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u="sng" dirty="0">
                <a:solidFill>
                  <a:srgbClr val="C00000"/>
                </a:solidFill>
                <a:latin typeface="Times New Roman" panose="02020603050405020304" pitchFamily="18" charset="0"/>
                <a:cs typeface="Times New Roman" panose="02020603050405020304" pitchFamily="18" charset="0"/>
              </a:rPr>
              <a:t>не оборудованных </a:t>
            </a:r>
            <a:r>
              <a:rPr lang="ru-RU" sz="2000" b="1" u="sng" dirty="0" smtClean="0">
                <a:solidFill>
                  <a:srgbClr val="C00000"/>
                </a:solidFill>
                <a:latin typeface="Times New Roman" panose="02020603050405020304" pitchFamily="18" charset="0"/>
                <a:cs typeface="Times New Roman" panose="02020603050405020304" pitchFamily="18" charset="0"/>
              </a:rPr>
              <a:t>АБ</a:t>
            </a:r>
            <a:r>
              <a:rPr lang="ru-RU" sz="2000" b="1" dirty="0" smtClean="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подаются сигналы</a:t>
            </a:r>
            <a:r>
              <a:rPr lang="ru-RU" sz="2000" b="1" dirty="0" smtClean="0">
                <a:solidFill>
                  <a:srgbClr val="002060"/>
                </a:solidFill>
                <a:latin typeface="Times New Roman" panose="02020603050405020304" pitchFamily="18" charset="0"/>
                <a:cs typeface="Times New Roman" panose="02020603050405020304" pitchFamily="18" charset="0"/>
              </a:rPr>
              <a:t>:</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один желтый мигающий огонь </a:t>
            </a:r>
            <a:r>
              <a:rPr lang="ru-RU" sz="2000" dirty="0">
                <a:latin typeface="Times New Roman" panose="02020603050405020304" pitchFamily="18" charset="0"/>
                <a:cs typeface="Times New Roman" panose="02020603050405020304" pitchFamily="18" charset="0"/>
              </a:rPr>
              <a:t>— разрешается движение с установленной скоростью; входной светофор открыт и требует проследования его с уменьшенной </a:t>
            </a:r>
            <a:r>
              <a:rPr lang="ru-RU" sz="2000" dirty="0" smtClean="0">
                <a:latin typeface="Times New Roman" panose="02020603050405020304" pitchFamily="18" charset="0"/>
                <a:cs typeface="Times New Roman" panose="02020603050405020304" pitchFamily="18" charset="0"/>
              </a:rPr>
              <a:t>скоростью, </a:t>
            </a:r>
            <a:r>
              <a:rPr lang="ru-RU" sz="2000" dirty="0">
                <a:latin typeface="Times New Roman" panose="02020603050405020304" pitchFamily="18" charset="0"/>
                <a:cs typeface="Times New Roman" panose="02020603050405020304" pitchFamily="18" charset="0"/>
              </a:rPr>
              <a:t>поезд принимается на боковой </a:t>
            </a:r>
            <a:r>
              <a:rPr lang="ru-RU" sz="2000" dirty="0" smtClean="0">
                <a:latin typeface="Times New Roman" panose="02020603050405020304" pitchFamily="18" charset="0"/>
                <a:cs typeface="Times New Roman" panose="02020603050405020304" pitchFamily="18" charset="0"/>
              </a:rPr>
              <a:t>путь станции</a:t>
            </a:r>
            <a:r>
              <a:rPr lang="ru-RU" sz="2000" dirty="0">
                <a:latin typeface="Times New Roman" panose="02020603050405020304" pitchFamily="18" charset="0"/>
                <a:cs typeface="Times New Roman" panose="02020603050405020304" pitchFamily="18" charset="0"/>
              </a:rPr>
              <a:t>.</a:t>
            </a:r>
          </a:p>
          <a:p>
            <a:pPr marL="0" indent="0" algn="just">
              <a:buNone/>
            </a:pPr>
            <a:endParaRPr lang="ru-RU" sz="2000" b="1" dirty="0" smtClean="0">
              <a:solidFill>
                <a:srgbClr val="002060"/>
              </a:solidFill>
              <a:latin typeface="Times New Roman" panose="02020603050405020304" pitchFamily="18" charset="0"/>
              <a:cs typeface="Times New Roman" panose="02020603050405020304" pitchFamily="18" charset="0"/>
            </a:endParaRP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Прямоугольный треугольник 8"/>
          <p:cNvSpPr/>
          <p:nvPr/>
        </p:nvSpPr>
        <p:spPr>
          <a:xfrm rot="5400000">
            <a:off x="2681947" y="-1671689"/>
            <a:ext cx="2332067" cy="6470414"/>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Равнобедренный треугольник 16"/>
          <p:cNvSpPr/>
          <p:nvPr/>
        </p:nvSpPr>
        <p:spPr>
          <a:xfrm rot="4977080">
            <a:off x="938896" y="2224123"/>
            <a:ext cx="1675945" cy="1927772"/>
          </a:xfrm>
          <a:prstGeom prst="triangle">
            <a:avLst>
              <a:gd name="adj" fmla="val 5953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ый треугольник 17"/>
          <p:cNvSpPr/>
          <p:nvPr/>
        </p:nvSpPr>
        <p:spPr>
          <a:xfrm rot="15863903">
            <a:off x="2239983" y="3619233"/>
            <a:ext cx="491319" cy="914400"/>
          </a:xfrm>
          <a:prstGeom prst="r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 стрелкой 6"/>
          <p:cNvCxnSpPr/>
          <p:nvPr/>
        </p:nvCxnSpPr>
        <p:spPr>
          <a:xfrm flipV="1">
            <a:off x="3209802" y="2329929"/>
            <a:ext cx="2063351" cy="13033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flipV="1">
            <a:off x="2261798" y="3896140"/>
            <a:ext cx="688780" cy="441594"/>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Прямоугольный треугольник 22"/>
          <p:cNvSpPr/>
          <p:nvPr/>
        </p:nvSpPr>
        <p:spPr>
          <a:xfrm rot="16200000">
            <a:off x="2718689" y="4080390"/>
            <a:ext cx="175213" cy="316686"/>
          </a:xfrm>
          <a:prstGeom prst="rtTriangl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5261391" y="1797807"/>
            <a:ext cx="61226" cy="6404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5261933" y="2077376"/>
            <a:ext cx="61226" cy="6404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5261391" y="1993284"/>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5261391" y="1863523"/>
            <a:ext cx="61226" cy="64044"/>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p:nvPr/>
        </p:nvCxnSpPr>
        <p:spPr>
          <a:xfrm flipV="1">
            <a:off x="5438274" y="1576137"/>
            <a:ext cx="1022684" cy="66195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6460958" y="1407695"/>
            <a:ext cx="622230" cy="16844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7083188" y="1319883"/>
            <a:ext cx="460612" cy="10828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flipV="1">
            <a:off x="7543800" y="914400"/>
            <a:ext cx="508379" cy="4054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Равнобедренный треугольник 26"/>
          <p:cNvSpPr/>
          <p:nvPr/>
        </p:nvSpPr>
        <p:spPr>
          <a:xfrm rot="3220373">
            <a:off x="3154826" y="3045094"/>
            <a:ext cx="71065" cy="105529"/>
          </a:xfrm>
          <a:prstGeom prst="triangle">
            <a:avLst>
              <a:gd name="adj" fmla="val 4259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Равнобедренный треугольник 27"/>
          <p:cNvSpPr/>
          <p:nvPr/>
        </p:nvSpPr>
        <p:spPr>
          <a:xfrm rot="7378718">
            <a:off x="3157542" y="3148671"/>
            <a:ext cx="55285" cy="95281"/>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Равнобедренный треугольник 28"/>
          <p:cNvSpPr/>
          <p:nvPr/>
        </p:nvSpPr>
        <p:spPr>
          <a:xfrm rot="18309761">
            <a:off x="3035790" y="3055886"/>
            <a:ext cx="45719" cy="90189"/>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Равнобедренный треугольник 29"/>
          <p:cNvSpPr/>
          <p:nvPr/>
        </p:nvSpPr>
        <p:spPr>
          <a:xfrm rot="13989833">
            <a:off x="3017990" y="3150206"/>
            <a:ext cx="51705" cy="115921"/>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п.34</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32"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Предупредительные светофоры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0017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39185" y="722353"/>
            <a:ext cx="4464496" cy="204748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Прикрытия</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для ограждения мест пересечений </a:t>
            </a:r>
            <a:r>
              <a:rPr lang="ru-RU" sz="2000" dirty="0" smtClean="0">
                <a:latin typeface="Times New Roman" panose="02020603050405020304" pitchFamily="18" charset="0"/>
                <a:cs typeface="Times New Roman" panose="02020603050405020304" pitchFamily="18" charset="0"/>
              </a:rPr>
              <a:t>ж.-д. </a:t>
            </a:r>
            <a:r>
              <a:rPr lang="ru-RU" sz="2000" dirty="0">
                <a:latin typeface="Times New Roman" panose="02020603050405020304" pitchFamily="18" charset="0"/>
                <a:cs typeface="Times New Roman" panose="02020603050405020304" pitchFamily="18" charset="0"/>
              </a:rPr>
              <a:t>путей в одном уровне другими </a:t>
            </a:r>
            <a:r>
              <a:rPr lang="ru-RU" sz="2000" dirty="0" smtClean="0">
                <a:latin typeface="Times New Roman" panose="02020603050405020304" pitchFamily="18" charset="0"/>
                <a:cs typeface="Times New Roman" panose="02020603050405020304" pitchFamily="18" charset="0"/>
              </a:rPr>
              <a:t>ж.-д. </a:t>
            </a:r>
            <a:r>
              <a:rPr lang="ru-RU" sz="2000" dirty="0">
                <a:latin typeface="Times New Roman" panose="02020603050405020304" pitchFamily="18" charset="0"/>
                <a:cs typeface="Times New Roman" panose="02020603050405020304" pitchFamily="18" charset="0"/>
              </a:rPr>
              <a:t>путями, трамвайными путями и троллейбусными линиями, разводных мостов и участков, проходимых с проводником.</a:t>
            </a: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2665" y="734529"/>
            <a:ext cx="4342904" cy="3962743"/>
          </a:xfrm>
          <a:prstGeom prst="rect">
            <a:avLst/>
          </a:prstGeom>
        </p:spPr>
      </p:pic>
      <p:pic>
        <p:nvPicPr>
          <p:cNvPr id="4" name="Рисунок 3"/>
          <p:cNvPicPr>
            <a:picLocks noChangeAspect="1"/>
          </p:cNvPicPr>
          <p:nvPr/>
        </p:nvPicPr>
        <p:blipFill rotWithShape="1">
          <a:blip r:embed="rId3"/>
          <a:srcRect t="20480" b="12963"/>
          <a:stretch/>
        </p:blipFill>
        <p:spPr>
          <a:xfrm>
            <a:off x="4678580" y="2769833"/>
            <a:ext cx="4162743" cy="1927439"/>
          </a:xfrm>
          <a:prstGeom prst="rect">
            <a:avLst/>
          </a:prstGeom>
        </p:spPr>
      </p:pic>
      <p:sp>
        <p:nvSpPr>
          <p:cNvPr id="7" name="Прямоугольник 6"/>
          <p:cNvSpPr/>
          <p:nvPr/>
        </p:nvSpPr>
        <p:spPr>
          <a:xfrm>
            <a:off x="8879" y="4774427"/>
            <a:ext cx="3790684" cy="1938992"/>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Светофорам прикрытия присваиваются </a:t>
            </a:r>
            <a:r>
              <a:rPr lang="ru-RU" sz="2000" b="1" dirty="0">
                <a:latin typeface="Times New Roman" panose="02020603050405020304" pitchFamily="18" charset="0"/>
                <a:cs typeface="Times New Roman" panose="02020603050405020304" pitchFamily="18" charset="0"/>
              </a:rPr>
              <a:t>литеры </a:t>
            </a:r>
            <a:r>
              <a:rPr lang="ru-RU" sz="2000" b="1" dirty="0" smtClean="0">
                <a:solidFill>
                  <a:srgbClr val="C00000"/>
                </a:solidFill>
                <a:latin typeface="Times New Roman" panose="02020603050405020304" pitchFamily="18" charset="0"/>
                <a:cs typeface="Times New Roman" panose="02020603050405020304" pitchFamily="18" charset="0"/>
              </a:rPr>
              <a:t>Н</a:t>
            </a:r>
            <a:r>
              <a:rPr lang="ru-RU" sz="2000" b="1" dirty="0" smtClean="0">
                <a:latin typeface="Times New Roman" panose="02020603050405020304" pitchFamily="18" charset="0"/>
                <a:cs typeface="Times New Roman" panose="02020603050405020304" pitchFamily="18" charset="0"/>
              </a:rPr>
              <a:t> или </a:t>
            </a:r>
            <a:r>
              <a:rPr lang="ru-RU" sz="2000" b="1" dirty="0" smtClean="0">
                <a:solidFill>
                  <a:srgbClr val="C00000"/>
                </a:solidFill>
                <a:latin typeface="Times New Roman" panose="02020603050405020304" pitchFamily="18" charset="0"/>
                <a:cs typeface="Times New Roman" panose="02020603050405020304" pitchFamily="18" charset="0"/>
              </a:rPr>
              <a:t>Ч</a:t>
            </a:r>
            <a:r>
              <a:rPr lang="ru-RU" sz="2000" b="1" dirty="0" smtClean="0">
                <a:latin typeface="Times New Roman" panose="02020603050405020304" pitchFamily="18" charset="0"/>
                <a:cs typeface="Times New Roman" panose="02020603050405020304" pitchFamily="18" charset="0"/>
              </a:rPr>
              <a:t> – направление движения (</a:t>
            </a:r>
            <a:r>
              <a:rPr lang="ru-RU" sz="2000" dirty="0" smtClean="0">
                <a:latin typeface="Times New Roman" panose="02020603050405020304" pitchFamily="18" charset="0"/>
                <a:cs typeface="Times New Roman" panose="02020603050405020304" pitchFamily="18" charset="0"/>
              </a:rPr>
              <a:t>нечетный, четный</a:t>
            </a:r>
            <a:r>
              <a:rPr lang="ru-RU" sz="2000" b="1" dirty="0" smtClean="0">
                <a:latin typeface="Times New Roman" panose="02020603050405020304" pitchFamily="18" charset="0"/>
                <a:cs typeface="Times New Roman" panose="02020603050405020304" pitchFamily="18" charset="0"/>
              </a:rPr>
              <a:t>) + назначение светофора </a:t>
            </a:r>
            <a:r>
              <a:rPr lang="ru-RU" sz="2000" b="1" dirty="0" smtClean="0">
                <a:solidFill>
                  <a:srgbClr val="C00000"/>
                </a:solidFill>
                <a:latin typeface="Times New Roman" panose="02020603050405020304" pitchFamily="18" charset="0"/>
                <a:cs typeface="Times New Roman" panose="02020603050405020304" pitchFamily="18" charset="0"/>
              </a:rPr>
              <a:t>ПС</a:t>
            </a:r>
            <a:r>
              <a:rPr lang="ru-RU" sz="2000" b="1"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Например,</a:t>
            </a:r>
            <a:r>
              <a:rPr lang="ru-RU" sz="2000" b="1" i="1" dirty="0" smtClean="0">
                <a:latin typeface="Times New Roman" panose="02020603050405020304" pitchFamily="18" charset="0"/>
                <a:cs typeface="Times New Roman" panose="02020603050405020304" pitchFamily="18" charset="0"/>
              </a:rPr>
              <a:t> НПС, ЧПС.</a:t>
            </a:r>
            <a:endParaRPr lang="ru-RU" sz="2000" b="1" i="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4">
            <a:extLst>
              <a:ext uri="{28A0092B-C50C-407E-A947-70E740481C1C}">
                <a14:useLocalDpi xmlns:a14="http://schemas.microsoft.com/office/drawing/2010/main" val="0"/>
              </a:ext>
            </a:extLst>
          </a:blip>
          <a:srcRect l="77693" t="66643" r="16548" b="5337"/>
          <a:stretch/>
        </p:blipFill>
        <p:spPr>
          <a:xfrm>
            <a:off x="8732111" y="5282259"/>
            <a:ext cx="359532" cy="1310079"/>
          </a:xfrm>
          <a:prstGeom prst="rect">
            <a:avLst/>
          </a:prstGeom>
        </p:spPr>
      </p:pic>
      <p:pic>
        <p:nvPicPr>
          <p:cNvPr id="9" name="Рисунок 8"/>
          <p:cNvPicPr>
            <a:picLocks noChangeAspect="1"/>
          </p:cNvPicPr>
          <p:nvPr/>
        </p:nvPicPr>
        <p:blipFill>
          <a:blip r:embed="rId5"/>
          <a:stretch>
            <a:fillRect/>
          </a:stretch>
        </p:blipFill>
        <p:spPr>
          <a:xfrm>
            <a:off x="3851920" y="4869160"/>
            <a:ext cx="4744094" cy="1658721"/>
          </a:xfrm>
          <a:prstGeom prst="rect">
            <a:avLst/>
          </a:prstGeom>
        </p:spPr>
      </p:pic>
      <p:cxnSp>
        <p:nvCxnSpPr>
          <p:cNvPr id="11" name="Прямая со стрелкой 10"/>
          <p:cNvCxnSpPr/>
          <p:nvPr/>
        </p:nvCxnSpPr>
        <p:spPr>
          <a:xfrm flipH="1" flipV="1">
            <a:off x="7380312" y="5013176"/>
            <a:ext cx="1301210" cy="50405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8" idx="1"/>
          </p:cNvCxnSpPr>
          <p:nvPr/>
        </p:nvCxnSpPr>
        <p:spPr>
          <a:xfrm flipH="1" flipV="1">
            <a:off x="5508104" y="5805264"/>
            <a:ext cx="3224007" cy="13203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Овал 9"/>
          <p:cNvSpPr/>
          <p:nvPr/>
        </p:nvSpPr>
        <p:spPr>
          <a:xfrm>
            <a:off x="3406208" y="628762"/>
            <a:ext cx="791275" cy="76421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6771432" y="3140968"/>
            <a:ext cx="608880" cy="63567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1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1217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447741" y="864559"/>
            <a:ext cx="4564596" cy="2047317"/>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Повторительные</a:t>
            </a:r>
            <a:r>
              <a:rPr lang="ru-RU" sz="2000" dirty="0" smtClean="0">
                <a:latin typeface="Times New Roman" panose="02020603050405020304" pitchFamily="18" charset="0"/>
                <a:cs typeface="Times New Roman" panose="02020603050405020304" pitchFamily="18" charset="0"/>
              </a:rPr>
              <a:t> — светофоры,  </a:t>
            </a:r>
            <a:r>
              <a:rPr lang="ru-RU" sz="2000" dirty="0">
                <a:latin typeface="Times New Roman" panose="02020603050405020304" pitchFamily="18" charset="0"/>
                <a:cs typeface="Times New Roman" panose="02020603050405020304" pitchFamily="18" charset="0"/>
              </a:rPr>
              <a:t>предназначенный для информирования о разрешающем показании выходного, маршрутного или горочного светофора, когда не обеспечивается по местным условиям видимость основного светофора</a:t>
            </a:r>
          </a:p>
        </p:txBody>
      </p:sp>
      <p:pic>
        <p:nvPicPr>
          <p:cNvPr id="3" name="Рисунок 2"/>
          <p:cNvPicPr>
            <a:picLocks noChangeAspect="1"/>
          </p:cNvPicPr>
          <p:nvPr/>
        </p:nvPicPr>
        <p:blipFill>
          <a:blip r:embed="rId2"/>
          <a:stretch>
            <a:fillRect/>
          </a:stretch>
        </p:blipFill>
        <p:spPr>
          <a:xfrm>
            <a:off x="137140" y="768698"/>
            <a:ext cx="4358832" cy="2880024"/>
          </a:xfrm>
          <a:prstGeom prst="rect">
            <a:avLst/>
          </a:prstGeom>
        </p:spPr>
      </p:pic>
      <p:sp>
        <p:nvSpPr>
          <p:cNvPr id="4" name="Прямоугольник 3"/>
          <p:cNvSpPr/>
          <p:nvPr/>
        </p:nvSpPr>
        <p:spPr>
          <a:xfrm>
            <a:off x="0" y="4509280"/>
            <a:ext cx="3701988" cy="1631216"/>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Повторительные светофоры обозначаются </a:t>
            </a:r>
            <a:r>
              <a:rPr lang="ru-RU" sz="2000" b="1" dirty="0">
                <a:solidFill>
                  <a:srgbClr val="C00000"/>
                </a:solidFill>
                <a:latin typeface="Times New Roman" panose="02020603050405020304" pitchFamily="18" charset="0"/>
                <a:cs typeface="Times New Roman" panose="02020603050405020304" pitchFamily="18" charset="0"/>
              </a:rPr>
              <a:t>буквой П</a:t>
            </a:r>
            <a:r>
              <a:rPr lang="ru-RU" sz="2000" dirty="0">
                <a:latin typeface="Times New Roman" panose="02020603050405020304" pitchFamily="18" charset="0"/>
                <a:cs typeface="Times New Roman" panose="02020603050405020304" pitchFamily="18" charset="0"/>
              </a:rPr>
              <a:t> с добавлением литеры светофора, перед которым он установлен (ПНI, ПЧII).</a:t>
            </a:r>
          </a:p>
        </p:txBody>
      </p:sp>
      <p:pic>
        <p:nvPicPr>
          <p:cNvPr id="7" name="Рисунок 6"/>
          <p:cNvPicPr>
            <a:picLocks noChangeAspect="1"/>
          </p:cNvPicPr>
          <p:nvPr/>
        </p:nvPicPr>
        <p:blipFill>
          <a:blip r:embed="rId3"/>
          <a:stretch>
            <a:fillRect/>
          </a:stretch>
        </p:blipFill>
        <p:spPr>
          <a:xfrm>
            <a:off x="3701988" y="3974212"/>
            <a:ext cx="5387057" cy="2398765"/>
          </a:xfrm>
          <a:prstGeom prst="rect">
            <a:avLst/>
          </a:prstGeom>
        </p:spPr>
      </p:pic>
      <p:sp>
        <p:nvSpPr>
          <p:cNvPr id="9" name="Подзаголовок 2"/>
          <p:cNvSpPr txBox="1">
            <a:spLocks/>
          </p:cNvSpPr>
          <p:nvPr/>
        </p:nvSpPr>
        <p:spPr>
          <a:xfrm>
            <a:off x="0" y="8554"/>
            <a:ext cx="9144000"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37140" y="6372977"/>
            <a:ext cx="4258986" cy="400110"/>
          </a:xfrm>
          <a:prstGeom prst="rect">
            <a:avLst/>
          </a:prstGeom>
        </p:spPr>
        <p:txBody>
          <a:bodyPr wrap="none">
            <a:spAutoFit/>
          </a:bodyPr>
          <a:lstStyle/>
          <a:p>
            <a:r>
              <a:rPr lang="ru-RU" sz="2000" i="1" dirty="0">
                <a:latin typeface="Times New Roman" panose="02020603050405020304" pitchFamily="18" charset="0"/>
                <a:cs typeface="Times New Roman" panose="02020603050405020304" pitchFamily="18" charset="0"/>
              </a:rPr>
              <a:t>Светофорная головка ромбовидная.</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087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32745" y="4248717"/>
            <a:ext cx="9043987" cy="2609283"/>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Повторительный </a:t>
            </a:r>
            <a:r>
              <a:rPr lang="ru-RU" sz="2000" dirty="0">
                <a:latin typeface="Times New Roman" panose="02020603050405020304" pitchFamily="18" charset="0"/>
                <a:cs typeface="Times New Roman" panose="02020603050405020304" pitchFamily="18" charset="0"/>
              </a:rPr>
              <a:t>светофор </a:t>
            </a:r>
            <a:r>
              <a:rPr lang="ru-RU" sz="2000" b="1" dirty="0">
                <a:solidFill>
                  <a:srgbClr val="C00000"/>
                </a:solidFill>
                <a:latin typeface="Times New Roman" panose="02020603050405020304" pitchFamily="18" charset="0"/>
                <a:cs typeface="Times New Roman" panose="02020603050405020304" pitchFamily="18" charset="0"/>
              </a:rPr>
              <a:t>с одним зеленым огнем </a:t>
            </a:r>
            <a:r>
              <a:rPr lang="ru-RU" sz="2000" b="1" dirty="0">
                <a:latin typeface="Times New Roman" panose="02020603050405020304" pitchFamily="18" charset="0"/>
                <a:cs typeface="Times New Roman" panose="02020603050405020304" pitchFamily="18" charset="0"/>
              </a:rPr>
              <a:t>указывает,</a:t>
            </a:r>
            <a:r>
              <a:rPr lang="ru-RU" sz="2000" dirty="0">
                <a:latin typeface="Times New Roman" panose="02020603050405020304" pitchFamily="18" charset="0"/>
                <a:cs typeface="Times New Roman" panose="02020603050405020304" pitchFamily="18" charset="0"/>
              </a:rPr>
              <a:t> что </a:t>
            </a:r>
            <a:r>
              <a:rPr lang="ru-RU" sz="2000" b="1" dirty="0">
                <a:solidFill>
                  <a:srgbClr val="7030A0"/>
                </a:solidFill>
                <a:latin typeface="Times New Roman" panose="02020603050405020304" pitchFamily="18" charset="0"/>
                <a:cs typeface="Times New Roman" panose="02020603050405020304" pitchFamily="18" charset="0"/>
              </a:rPr>
              <a:t>выходной или маршрутный светофор </a:t>
            </a:r>
            <a:r>
              <a:rPr lang="ru-RU" sz="2000" b="1" dirty="0" smtClean="0">
                <a:solidFill>
                  <a:srgbClr val="7030A0"/>
                </a:solidFill>
                <a:latin typeface="Times New Roman" panose="02020603050405020304" pitchFamily="18" charset="0"/>
                <a:cs typeface="Times New Roman" panose="02020603050405020304" pitchFamily="18" charset="0"/>
              </a:rPr>
              <a:t>открыт. </a:t>
            </a:r>
          </a:p>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отсутствии разрешающего показания на основном светофоре сигнальные огни повторительных светофоров </a:t>
            </a:r>
            <a:r>
              <a:rPr lang="ru-RU" sz="2000" b="1" dirty="0">
                <a:latin typeface="Times New Roman" panose="02020603050405020304" pitchFamily="18" charset="0"/>
                <a:cs typeface="Times New Roman" panose="02020603050405020304" pitchFamily="18" charset="0"/>
              </a:rPr>
              <a:t>не горят</a:t>
            </a:r>
            <a:r>
              <a:rPr lang="ru-RU" sz="2000" dirty="0">
                <a:latin typeface="Times New Roman" panose="02020603050405020304" pitchFamily="18" charset="0"/>
                <a:cs typeface="Times New Roman" panose="02020603050405020304" pitchFamily="18" charset="0"/>
              </a:rPr>
              <a:t>. В этом положении светофоры </a:t>
            </a:r>
            <a:r>
              <a:rPr lang="ru-RU" sz="2000" b="1" dirty="0">
                <a:latin typeface="Times New Roman" panose="02020603050405020304" pitchFamily="18" charset="0"/>
                <a:cs typeface="Times New Roman" panose="02020603050405020304" pitchFamily="18" charset="0"/>
              </a:rPr>
              <a:t>сигнального значения не имеют</a:t>
            </a:r>
            <a:r>
              <a:rPr lang="ru-RU" sz="2000" b="1"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Ромбовидная </a:t>
            </a:r>
            <a:r>
              <a:rPr lang="ru-RU" sz="2000" dirty="0">
                <a:latin typeface="Times New Roman" panose="02020603050405020304" pitchFamily="18" charset="0"/>
                <a:cs typeface="Times New Roman" panose="02020603050405020304" pitchFamily="18" charset="0"/>
              </a:rPr>
              <a:t>форма щита повторительного светофора указывает, что он скоростного значения не имеет и устанавливается на произвольных расстояниях от попутных </a:t>
            </a:r>
            <a:r>
              <a:rPr lang="ru-RU" sz="2000" dirty="0" smtClean="0">
                <a:latin typeface="Times New Roman" panose="02020603050405020304" pitchFamily="18" charset="0"/>
                <a:cs typeface="Times New Roman" panose="02020603050405020304" pitchFamily="18" charset="0"/>
              </a:rPr>
              <a:t>светофоров </a:t>
            </a:r>
            <a:r>
              <a:rPr lang="ru-RU" sz="2000" dirty="0">
                <a:latin typeface="Times New Roman" panose="02020603050405020304" pitchFamily="18" charset="0"/>
                <a:cs typeface="Times New Roman" panose="02020603050405020304" pitchFamily="18" charset="0"/>
              </a:rPr>
              <a:t>и машинист не может руководствоваться им как предупредительным светофором.</a:t>
            </a: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Picture 4" descr="E:\УЦПК\11. Заготовки\Плакаты заготовка\Плакаты ПТЭ, ИСИ ИДП\ИСИ фото\83a81cb7579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6355" r="8955" b="4786"/>
          <a:stretch/>
        </p:blipFill>
        <p:spPr bwMode="auto">
          <a:xfrm>
            <a:off x="392171" y="432211"/>
            <a:ext cx="8325134" cy="382504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Прямая со стрелкой 7"/>
          <p:cNvCxnSpPr/>
          <p:nvPr/>
        </p:nvCxnSpPr>
        <p:spPr>
          <a:xfrm flipH="1" flipV="1">
            <a:off x="4858603" y="1454055"/>
            <a:ext cx="527213" cy="138058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V="1">
            <a:off x="7533564" y="3248167"/>
            <a:ext cx="163773" cy="180150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п.35</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11" name="Подзаголовок 2"/>
          <p:cNvSpPr txBox="1">
            <a:spLocks/>
          </p:cNvSpPr>
          <p:nvPr/>
        </p:nvSpPr>
        <p:spPr>
          <a:xfrm>
            <a:off x="0" y="8554"/>
            <a:ext cx="9144000"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860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12759" y="0"/>
            <a:ext cx="3973372" cy="548680"/>
          </a:xfrm>
        </p:spPr>
        <p:txBody>
          <a:bodyPr>
            <a:normAutofit fontScale="90000"/>
          </a:bodyPr>
          <a:lstStyle/>
          <a:p>
            <a:r>
              <a:rPr lang="ru-RU" sz="2000" b="1" dirty="0" smtClean="0"/>
              <a:t/>
            </a:r>
            <a:br>
              <a:rPr lang="ru-RU" sz="2000" b="1" dirty="0" smtClean="0"/>
            </a:br>
            <a:endParaRPr lang="ru-RU" sz="3100" dirty="0">
              <a:solidFill>
                <a:srgbClr val="C00000"/>
              </a:solidFill>
            </a:endParaRPr>
          </a:p>
        </p:txBody>
      </p:sp>
      <p:sp>
        <p:nvSpPr>
          <p:cNvPr id="6" name="Объект 5"/>
          <p:cNvSpPr>
            <a:spLocks noGrp="1"/>
          </p:cNvSpPr>
          <p:nvPr>
            <p:ph idx="1"/>
          </p:nvPr>
        </p:nvSpPr>
        <p:spPr>
          <a:xfrm>
            <a:off x="0" y="5778651"/>
            <a:ext cx="9080262" cy="895230"/>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Пассажирские </a:t>
            </a:r>
            <a:r>
              <a:rPr lang="ru-RU" sz="2000" b="1" dirty="0">
                <a:latin typeface="Times New Roman" panose="02020603050405020304" pitchFamily="18" charset="0"/>
                <a:cs typeface="Times New Roman" panose="02020603050405020304" pitchFamily="18" charset="0"/>
              </a:rPr>
              <a:t>поезда</a:t>
            </a:r>
            <a:r>
              <a:rPr lang="ru-RU" sz="2000" dirty="0">
                <a:latin typeface="Times New Roman" panose="02020603050405020304" pitchFamily="18" charset="0"/>
                <a:cs typeface="Times New Roman" panose="02020603050405020304" pitchFamily="18" charset="0"/>
              </a:rPr>
              <a:t>, имеющие остановку на железнодорожной станции с повторительными светофорами, приводятся в движение только </a:t>
            </a:r>
            <a:r>
              <a:rPr lang="ru-RU" sz="2000" b="1" dirty="0">
                <a:solidFill>
                  <a:srgbClr val="002060"/>
                </a:solidFill>
                <a:latin typeface="Times New Roman" panose="02020603050405020304" pitchFamily="18" charset="0"/>
                <a:cs typeface="Times New Roman" panose="02020603050405020304" pitchFamily="18" charset="0"/>
              </a:rPr>
              <a:t>при наличии зеленого огня</a:t>
            </a:r>
            <a:r>
              <a:rPr lang="ru-RU" sz="2000" dirty="0">
                <a:latin typeface="Times New Roman" panose="02020603050405020304" pitchFamily="18" charset="0"/>
                <a:cs typeface="Times New Roman" panose="02020603050405020304" pitchFamily="18" charset="0"/>
              </a:rPr>
              <a:t> на повторительном светофоре. </a:t>
            </a:r>
          </a:p>
          <a:p>
            <a:pPr marL="0" indent="0">
              <a:buNone/>
            </a:pPr>
            <a:endParaRPr lang="ru-RU" sz="2000" dirty="0">
              <a:solidFill>
                <a:srgbClr val="C00000"/>
              </a:solidFill>
              <a:latin typeface="Times New Roman" panose="02020603050405020304" pitchFamily="18" charset="0"/>
              <a:cs typeface="Times New Roman" panose="02020603050405020304" pitchFamily="18" charset="0"/>
            </a:endParaRPr>
          </a:p>
        </p:txBody>
      </p:sp>
      <p:pic>
        <p:nvPicPr>
          <p:cNvPr id="1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993518" y="3197632"/>
            <a:ext cx="1474739" cy="27861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5523598" y="3240357"/>
            <a:ext cx="1584176" cy="243827"/>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5526167" y="2188992"/>
            <a:ext cx="3099202" cy="377591"/>
          </a:xfrm>
          <a:prstGeom prst="rect">
            <a:avLst/>
          </a:prstGeom>
          <a:noFill/>
          <a:extLst>
            <a:ext uri="{909E8E84-426E-40DD-AFC4-6F175D3DCCD1}">
              <a14:hiddenFill xmlns:a14="http://schemas.microsoft.com/office/drawing/2010/main">
                <a:solidFill>
                  <a:srgbClr val="FFFFFF"/>
                </a:solidFill>
              </a14:hiddenFill>
            </a:ext>
          </a:extLst>
        </p:spPr>
      </p:pic>
      <p:pic>
        <p:nvPicPr>
          <p:cNvPr id="35" name="Рисунок 34"/>
          <p:cNvPicPr>
            <a:picLocks noChangeAspect="1"/>
          </p:cNvPicPr>
          <p:nvPr/>
        </p:nvPicPr>
        <p:blipFill rotWithShape="1">
          <a:blip r:embed="rId3"/>
          <a:srcRect t="7217" r="4030" b="14039"/>
          <a:stretch/>
        </p:blipFill>
        <p:spPr>
          <a:xfrm>
            <a:off x="0" y="595559"/>
            <a:ext cx="9164562" cy="5016992"/>
          </a:xfrm>
          <a:prstGeom prst="rect">
            <a:avLst/>
          </a:prstGeom>
        </p:spPr>
      </p:pic>
      <p:sp>
        <p:nvSpPr>
          <p:cNvPr id="9" name="Подзаголовок 2"/>
          <p:cNvSpPr txBox="1">
            <a:spLocks/>
          </p:cNvSpPr>
          <p:nvPr/>
        </p:nvSpPr>
        <p:spPr>
          <a:xfrm>
            <a:off x="0" y="8554"/>
            <a:ext cx="9144000"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166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3838059" flipV="1">
            <a:off x="828630" y="87349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2012759" y="0"/>
            <a:ext cx="3973372" cy="548680"/>
          </a:xfrm>
        </p:spPr>
        <p:txBody>
          <a:bodyPr>
            <a:normAutofit fontScale="90000"/>
          </a:bodyPr>
          <a:lstStyle/>
          <a:p>
            <a:r>
              <a:rPr lang="ru-RU" sz="2000" b="1" dirty="0" smtClean="0"/>
              <a:t/>
            </a:r>
            <a:br>
              <a:rPr lang="ru-RU" sz="2000" b="1" dirty="0" smtClean="0"/>
            </a:br>
            <a:endParaRPr lang="ru-RU" sz="3100" dirty="0">
              <a:solidFill>
                <a:srgbClr val="C00000"/>
              </a:solidFill>
            </a:endParaRPr>
          </a:p>
        </p:txBody>
      </p:sp>
      <p:sp>
        <p:nvSpPr>
          <p:cNvPr id="6" name="Объект 5"/>
          <p:cNvSpPr>
            <a:spLocks noGrp="1"/>
          </p:cNvSpPr>
          <p:nvPr>
            <p:ph idx="1"/>
          </p:nvPr>
        </p:nvSpPr>
        <p:spPr>
          <a:xfrm>
            <a:off x="0" y="3892737"/>
            <a:ext cx="9080262" cy="1056083"/>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Если на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отправления имеется </a:t>
            </a:r>
            <a:r>
              <a:rPr lang="ru-RU" sz="2000" b="1" dirty="0">
                <a:latin typeface="Times New Roman" panose="02020603050405020304" pitchFamily="18" charset="0"/>
                <a:cs typeface="Times New Roman" panose="02020603050405020304" pitchFamily="18" charset="0"/>
              </a:rPr>
              <a:t>повторительный светофор </a:t>
            </a:r>
            <a:r>
              <a:rPr lang="ru-RU" sz="2000" b="1" u="sng" dirty="0">
                <a:latin typeface="Times New Roman" panose="02020603050405020304" pitchFamily="18" charset="0"/>
                <a:cs typeface="Times New Roman" panose="02020603050405020304" pitchFamily="18" charset="0"/>
              </a:rPr>
              <a:t>группового светофора</a:t>
            </a:r>
            <a:r>
              <a:rPr lang="ru-RU" sz="2000" u="sng"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то отправление поезда с этого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до группового светофора производится </a:t>
            </a:r>
            <a:r>
              <a:rPr lang="ru-RU" sz="2000" b="1" dirty="0">
                <a:solidFill>
                  <a:srgbClr val="002060"/>
                </a:solidFill>
                <a:latin typeface="Times New Roman" panose="02020603050405020304" pitchFamily="18" charset="0"/>
                <a:cs typeface="Times New Roman" panose="02020603050405020304" pitchFamily="18" charset="0"/>
              </a:rPr>
              <a:t>по показанию повторительного светофора.</a:t>
            </a:r>
            <a:endParaRPr lang="ru-RU" sz="20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8" name="Picture 2"/>
          <p:cNvPicPr>
            <a:picLocks noChangeAspect="1" noChangeArrowheads="1"/>
          </p:cNvPicPr>
          <p:nvPr/>
        </p:nvPicPr>
        <p:blipFill rotWithShape="1">
          <a:blip r:embed="rId3" cstate="print"/>
          <a:srcRect l="49501" t="15520" b="42137"/>
          <a:stretch/>
        </p:blipFill>
        <p:spPr bwMode="auto">
          <a:xfrm>
            <a:off x="457200" y="1307958"/>
            <a:ext cx="8304663" cy="2158573"/>
          </a:xfrm>
          <a:prstGeom prst="rect">
            <a:avLst/>
          </a:prstGeom>
          <a:noFill/>
          <a:ln w="9525">
            <a:noFill/>
            <a:miter lim="800000"/>
            <a:headEnd/>
            <a:tailEnd/>
          </a:ln>
          <a:effectLst/>
        </p:spPr>
      </p:pic>
      <p:pic>
        <p:nvPicPr>
          <p:cNvPr id="1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689085" y="111768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3658600" flipV="1">
            <a:off x="1244078" y="134708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188096" y="1117685"/>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0267" y="156743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63739" y="2100261"/>
            <a:ext cx="647633" cy="17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0268" y="2748261"/>
            <a:ext cx="647633" cy="111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1109" y="1117685"/>
            <a:ext cx="647640" cy="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266185" y="1606880"/>
            <a:ext cx="700245" cy="377591"/>
          </a:xfrm>
          <a:prstGeom prst="rect">
            <a:avLst/>
          </a:prstGeom>
          <a:noFill/>
          <a:extLst>
            <a:ext uri="{909E8E84-426E-40DD-AFC4-6F175D3DCCD1}">
              <a14:hiddenFill xmlns:a14="http://schemas.microsoft.com/office/drawing/2010/main">
                <a:solidFill>
                  <a:srgbClr val="FFFFFF"/>
                </a:solidFill>
              </a14:hiddenFill>
            </a:ext>
          </a:extLst>
        </p:spPr>
      </p:pic>
      <p:sp>
        <p:nvSpPr>
          <p:cNvPr id="9" name="Ромб 8"/>
          <p:cNvSpPr/>
          <p:nvPr/>
        </p:nvSpPr>
        <p:spPr>
          <a:xfrm>
            <a:off x="1173410" y="160694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332538" y="62930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1110" y="62930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5400000">
            <a:off x="3106544" y="1232495"/>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Прямоугольник 27"/>
          <p:cNvSpPr/>
          <p:nvPr/>
        </p:nvSpPr>
        <p:spPr>
          <a:xfrm rot="5400000">
            <a:off x="2269425" y="1521827"/>
            <a:ext cx="486984" cy="5563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Н </a:t>
            </a:r>
          </a:p>
          <a:p>
            <a:pPr algn="ctr"/>
            <a:r>
              <a:rPr lang="ru-RU" b="1" dirty="0" smtClean="0">
                <a:solidFill>
                  <a:schemeClr val="tx1"/>
                </a:solidFill>
              </a:rPr>
              <a:t>3-5</a:t>
            </a:r>
            <a:endParaRPr lang="ru-RU" b="1" dirty="0">
              <a:solidFill>
                <a:schemeClr val="tx1"/>
              </a:solidFill>
            </a:endParaRPr>
          </a:p>
        </p:txBody>
      </p:sp>
      <p:pic>
        <p:nvPicPr>
          <p:cNvPr id="29"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16666" t="74036" r="50991" b="9637"/>
          <a:stretch/>
        </p:blipFill>
        <p:spPr bwMode="auto">
          <a:xfrm rot="5400000">
            <a:off x="435169" y="723621"/>
            <a:ext cx="288032" cy="221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16666" t="74036" r="50991" b="9637"/>
          <a:stretch/>
        </p:blipFill>
        <p:spPr bwMode="auto">
          <a:xfrm rot="5400000">
            <a:off x="767294" y="1215871"/>
            <a:ext cx="288032" cy="221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Ромб 21"/>
          <p:cNvSpPr/>
          <p:nvPr/>
        </p:nvSpPr>
        <p:spPr>
          <a:xfrm>
            <a:off x="980171" y="114664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Ромб 25"/>
          <p:cNvSpPr/>
          <p:nvPr/>
        </p:nvSpPr>
        <p:spPr>
          <a:xfrm>
            <a:off x="601421" y="66428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468251" y="1656032"/>
            <a:ext cx="627921" cy="369332"/>
          </a:xfrm>
          <a:prstGeom prst="rect">
            <a:avLst/>
          </a:prstGeom>
        </p:spPr>
        <p:txBody>
          <a:bodyPr wrap="square">
            <a:spAutoFit/>
          </a:bodyPr>
          <a:lstStyle/>
          <a:p>
            <a:r>
              <a:rPr lang="ru-RU" b="1" dirty="0" smtClean="0"/>
              <a:t>ПЧ3</a:t>
            </a:r>
            <a:endParaRPr lang="ru-RU" dirty="0"/>
          </a:p>
        </p:txBody>
      </p:sp>
      <p:sp>
        <p:nvSpPr>
          <p:cNvPr id="3" name="Прямоугольник 2"/>
          <p:cNvSpPr/>
          <p:nvPr/>
        </p:nvSpPr>
        <p:spPr>
          <a:xfrm>
            <a:off x="-16340" y="662024"/>
            <a:ext cx="579005" cy="369332"/>
          </a:xfrm>
          <a:prstGeom prst="rect">
            <a:avLst/>
          </a:prstGeom>
        </p:spPr>
        <p:txBody>
          <a:bodyPr wrap="none">
            <a:spAutoFit/>
          </a:bodyPr>
          <a:lstStyle/>
          <a:p>
            <a:r>
              <a:rPr lang="ru-RU" b="1" dirty="0" smtClean="0"/>
              <a:t>ПЧ5</a:t>
            </a:r>
            <a:endParaRPr lang="ru-RU" dirty="0"/>
          </a:p>
        </p:txBody>
      </p:sp>
      <p:sp>
        <p:nvSpPr>
          <p:cNvPr id="4" name="Прямоугольник 3"/>
          <p:cNvSpPr/>
          <p:nvPr/>
        </p:nvSpPr>
        <p:spPr>
          <a:xfrm>
            <a:off x="354607" y="1154319"/>
            <a:ext cx="579005" cy="369332"/>
          </a:xfrm>
          <a:prstGeom prst="rect">
            <a:avLst/>
          </a:prstGeom>
        </p:spPr>
        <p:txBody>
          <a:bodyPr wrap="none">
            <a:spAutoFit/>
          </a:bodyPr>
          <a:lstStyle/>
          <a:p>
            <a:r>
              <a:rPr lang="ru-RU" b="1" dirty="0" smtClean="0"/>
              <a:t>ПЧ4</a:t>
            </a:r>
            <a:endParaRPr lang="ru-RU" dirty="0"/>
          </a:p>
        </p:txBody>
      </p:sp>
      <p:pic>
        <p:nvPicPr>
          <p:cNvPr id="32"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16200000">
            <a:off x="4355977" y="1329283"/>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Ромб 9"/>
          <p:cNvSpPr/>
          <p:nvPr/>
        </p:nvSpPr>
        <p:spPr>
          <a:xfrm rot="2668874">
            <a:off x="2718333" y="1561215"/>
            <a:ext cx="510144" cy="47141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rot="5400000">
            <a:off x="2816644" y="1612254"/>
            <a:ext cx="332959" cy="369332"/>
          </a:xfrm>
          <a:prstGeom prst="rect">
            <a:avLst/>
          </a:prstGeom>
        </p:spPr>
        <p:txBody>
          <a:bodyPr wrap="square">
            <a:spAutoFit/>
          </a:bodyPr>
          <a:lstStyle/>
          <a:p>
            <a:pPr algn="ctr"/>
            <a:r>
              <a:rPr lang="ru-RU" b="1" dirty="0" smtClean="0">
                <a:solidFill>
                  <a:srgbClr val="009900"/>
                </a:solidFill>
                <a:latin typeface="Arial" pitchFamily="34" charset="0"/>
                <a:cs typeface="Arial" pitchFamily="34" charset="0"/>
              </a:rPr>
              <a:t>5</a:t>
            </a:r>
            <a:endParaRPr lang="ru-RU" b="1" dirty="0">
              <a:solidFill>
                <a:srgbClr val="009900"/>
              </a:solidFill>
              <a:latin typeface="Arial" pitchFamily="34" charset="0"/>
              <a:cs typeface="Arial" pitchFamily="34" charset="0"/>
            </a:endParaRPr>
          </a:p>
        </p:txBody>
      </p:sp>
      <p:sp>
        <p:nvSpPr>
          <p:cNvPr id="33" name="Прямоугольник 32"/>
          <p:cNvSpPr/>
          <p:nvPr/>
        </p:nvSpPr>
        <p:spPr>
          <a:xfrm>
            <a:off x="993519" y="2234204"/>
            <a:ext cx="437940" cy="369332"/>
          </a:xfrm>
          <a:prstGeom prst="rect">
            <a:avLst/>
          </a:prstGeom>
        </p:spPr>
        <p:txBody>
          <a:bodyPr wrap="none">
            <a:spAutoFit/>
          </a:bodyPr>
          <a:lstStyle/>
          <a:p>
            <a:r>
              <a:rPr lang="ru-RU" b="1" dirty="0" smtClean="0"/>
              <a:t>Ч</a:t>
            </a:r>
            <a:r>
              <a:rPr lang="en-US" b="1" dirty="0" smtClean="0"/>
              <a:t>II</a:t>
            </a:r>
            <a:endParaRPr lang="ru-RU" dirty="0"/>
          </a:p>
        </p:txBody>
      </p:sp>
      <p:sp>
        <p:nvSpPr>
          <p:cNvPr id="38" name="Прямоугольник 37"/>
          <p:cNvSpPr/>
          <p:nvPr/>
        </p:nvSpPr>
        <p:spPr>
          <a:xfrm>
            <a:off x="1007258" y="2945869"/>
            <a:ext cx="377026" cy="369332"/>
          </a:xfrm>
          <a:prstGeom prst="rect">
            <a:avLst/>
          </a:prstGeom>
        </p:spPr>
        <p:txBody>
          <a:bodyPr wrap="none">
            <a:spAutoFit/>
          </a:bodyPr>
          <a:lstStyle/>
          <a:p>
            <a:r>
              <a:rPr lang="ru-RU" b="1" dirty="0" smtClean="0"/>
              <a:t>Ч</a:t>
            </a:r>
            <a:r>
              <a:rPr lang="en-US" b="1" dirty="0" smtClean="0"/>
              <a:t>I</a:t>
            </a:r>
            <a:endParaRPr lang="ru-RU" dirty="0"/>
          </a:p>
        </p:txBody>
      </p:sp>
      <p:pic>
        <p:nvPicPr>
          <p:cNvPr id="4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509040" y="2225740"/>
            <a:ext cx="3099202" cy="37759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16200000">
            <a:off x="6093245" y="1321590"/>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Рисунок 42" descr="электровоз.png"/>
          <p:cNvPicPr>
            <a:picLocks noChangeAspect="1"/>
          </p:cNvPicPr>
          <p:nvPr/>
        </p:nvPicPr>
        <p:blipFill>
          <a:blip r:embed="rId6" cstate="print"/>
          <a:stretch>
            <a:fillRect/>
          </a:stretch>
        </p:blipFill>
        <p:spPr>
          <a:xfrm>
            <a:off x="105012" y="232212"/>
            <a:ext cx="828600" cy="409074"/>
          </a:xfrm>
          <a:prstGeom prst="rect">
            <a:avLst/>
          </a:prstGeom>
        </p:spPr>
      </p:pic>
      <p:sp>
        <p:nvSpPr>
          <p:cNvPr id="37" name="Прямоугольник 36"/>
          <p:cNvSpPr/>
          <p:nvPr/>
        </p:nvSpPr>
        <p:spPr>
          <a:xfrm>
            <a:off x="6752923" y="1645627"/>
            <a:ext cx="301686" cy="369332"/>
          </a:xfrm>
          <a:prstGeom prst="rect">
            <a:avLst/>
          </a:prstGeom>
        </p:spPr>
        <p:txBody>
          <a:bodyPr wrap="none">
            <a:spAutoFit/>
          </a:bodyPr>
          <a:lstStyle/>
          <a:p>
            <a:r>
              <a:rPr lang="ru-RU" b="1" dirty="0" smtClean="0"/>
              <a:t>2</a:t>
            </a:r>
            <a:endParaRPr lang="ru-RU" dirty="0"/>
          </a:p>
        </p:txBody>
      </p:sp>
      <p:sp>
        <p:nvSpPr>
          <p:cNvPr id="44" name="Прямоугольник 43"/>
          <p:cNvSpPr/>
          <p:nvPr/>
        </p:nvSpPr>
        <p:spPr>
          <a:xfrm flipH="1">
            <a:off x="7373315" y="2849631"/>
            <a:ext cx="201243" cy="369332"/>
          </a:xfrm>
          <a:prstGeom prst="rect">
            <a:avLst/>
          </a:prstGeom>
        </p:spPr>
        <p:txBody>
          <a:bodyPr wrap="square">
            <a:spAutoFit/>
          </a:bodyPr>
          <a:lstStyle/>
          <a:p>
            <a:r>
              <a:rPr lang="ru-RU" b="1" dirty="0" smtClean="0"/>
              <a:t>5</a:t>
            </a:r>
            <a:endParaRPr lang="ru-RU" b="1" dirty="0"/>
          </a:p>
        </p:txBody>
      </p:sp>
      <p:sp>
        <p:nvSpPr>
          <p:cNvPr id="45" name="Прямоугольник 44"/>
          <p:cNvSpPr/>
          <p:nvPr/>
        </p:nvSpPr>
        <p:spPr>
          <a:xfrm flipH="1">
            <a:off x="5261836" y="2809089"/>
            <a:ext cx="353224" cy="369332"/>
          </a:xfrm>
          <a:prstGeom prst="rect">
            <a:avLst/>
          </a:prstGeom>
        </p:spPr>
        <p:txBody>
          <a:bodyPr wrap="square">
            <a:spAutoFit/>
          </a:bodyPr>
          <a:lstStyle/>
          <a:p>
            <a:r>
              <a:rPr lang="ru-RU" b="1" dirty="0" smtClean="0"/>
              <a:t>7</a:t>
            </a:r>
            <a:endParaRPr lang="ru-RU" b="1" dirty="0"/>
          </a:p>
        </p:txBody>
      </p:sp>
      <p:sp>
        <p:nvSpPr>
          <p:cNvPr id="46" name="Прямоугольник 45"/>
          <p:cNvSpPr/>
          <p:nvPr/>
        </p:nvSpPr>
        <p:spPr>
          <a:xfrm>
            <a:off x="5038397" y="1662930"/>
            <a:ext cx="316112" cy="369332"/>
          </a:xfrm>
          <a:prstGeom prst="rect">
            <a:avLst/>
          </a:prstGeom>
        </p:spPr>
        <p:txBody>
          <a:bodyPr wrap="none">
            <a:spAutoFit/>
          </a:bodyPr>
          <a:lstStyle/>
          <a:p>
            <a:r>
              <a:rPr lang="ru-RU" b="1" dirty="0" smtClean="0"/>
              <a:t>Ч</a:t>
            </a:r>
            <a:endParaRPr lang="ru-RU" b="1" dirty="0"/>
          </a:p>
        </p:txBody>
      </p:sp>
      <p:sp>
        <p:nvSpPr>
          <p:cNvPr id="12" name="Овал 11"/>
          <p:cNvSpPr/>
          <p:nvPr/>
        </p:nvSpPr>
        <p:spPr>
          <a:xfrm>
            <a:off x="745325" y="790598"/>
            <a:ext cx="123750" cy="129184"/>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Овал 55"/>
          <p:cNvSpPr/>
          <p:nvPr/>
        </p:nvSpPr>
        <p:spPr>
          <a:xfrm>
            <a:off x="3489861" y="1653320"/>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Овал 57"/>
          <p:cNvSpPr/>
          <p:nvPr/>
        </p:nvSpPr>
        <p:spPr>
          <a:xfrm>
            <a:off x="3170617" y="1640079"/>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Овал 58"/>
          <p:cNvSpPr/>
          <p:nvPr/>
        </p:nvSpPr>
        <p:spPr>
          <a:xfrm>
            <a:off x="2047006" y="2195584"/>
            <a:ext cx="297670" cy="284712"/>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p:nvPr/>
        </p:nvSpPr>
        <p:spPr>
          <a:xfrm>
            <a:off x="2110659" y="2842320"/>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Овал 60"/>
          <p:cNvSpPr/>
          <p:nvPr/>
        </p:nvSpPr>
        <p:spPr>
          <a:xfrm>
            <a:off x="5847137" y="1698342"/>
            <a:ext cx="297670" cy="28471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6168123" y="1711990"/>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Овал 62"/>
          <p:cNvSpPr/>
          <p:nvPr/>
        </p:nvSpPr>
        <p:spPr>
          <a:xfrm>
            <a:off x="6152229" y="2845103"/>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Овал 63"/>
          <p:cNvSpPr/>
          <p:nvPr/>
        </p:nvSpPr>
        <p:spPr>
          <a:xfrm>
            <a:off x="8246156" y="2869921"/>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Овал 64"/>
          <p:cNvSpPr/>
          <p:nvPr/>
        </p:nvSpPr>
        <p:spPr>
          <a:xfrm>
            <a:off x="7941102" y="2849631"/>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Овал 65"/>
          <p:cNvSpPr/>
          <p:nvPr/>
        </p:nvSpPr>
        <p:spPr>
          <a:xfrm>
            <a:off x="5855745" y="2836951"/>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1797785" y="2817976"/>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1728737" y="2181936"/>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Овал 68"/>
          <p:cNvSpPr/>
          <p:nvPr/>
        </p:nvSpPr>
        <p:spPr>
          <a:xfrm>
            <a:off x="4435434" y="1705240"/>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Овал 69"/>
          <p:cNvSpPr/>
          <p:nvPr/>
        </p:nvSpPr>
        <p:spPr>
          <a:xfrm>
            <a:off x="4105143" y="1692336"/>
            <a:ext cx="297670" cy="284712"/>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 name="Рисунок 70"/>
          <p:cNvPicPr>
            <a:picLocks noChangeAspect="1"/>
          </p:cNvPicPr>
          <p:nvPr/>
        </p:nvPicPr>
        <p:blipFill>
          <a:blip r:embed="rId7"/>
          <a:stretch>
            <a:fillRect/>
          </a:stretch>
        </p:blipFill>
        <p:spPr>
          <a:xfrm>
            <a:off x="7191056" y="-26273"/>
            <a:ext cx="1828959" cy="2115495"/>
          </a:xfrm>
          <a:prstGeom prst="rect">
            <a:avLst/>
          </a:prstGeom>
        </p:spPr>
      </p:pic>
      <p:sp>
        <p:nvSpPr>
          <p:cNvPr id="54" name="Прямоугольник 53"/>
          <p:cNvSpPr/>
          <p:nvPr/>
        </p:nvSpPr>
        <p:spPr>
          <a:xfrm rot="21068356">
            <a:off x="8345035" y="1461956"/>
            <a:ext cx="193794" cy="246449"/>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lumMod val="85000"/>
                    <a:lumOff val="15000"/>
                  </a:schemeClr>
                </a:solidFill>
              </a:rPr>
              <a:t>5</a:t>
            </a:r>
            <a:endParaRPr lang="ru-RU" b="1" dirty="0">
              <a:solidFill>
                <a:schemeClr val="tx1">
                  <a:lumMod val="85000"/>
                  <a:lumOff val="15000"/>
                </a:schemeClr>
              </a:solidFill>
            </a:endParaRPr>
          </a:p>
        </p:txBody>
      </p:sp>
      <p:sp>
        <p:nvSpPr>
          <p:cNvPr id="7" name="Прямоугольник 6"/>
          <p:cNvSpPr/>
          <p:nvPr/>
        </p:nvSpPr>
        <p:spPr>
          <a:xfrm>
            <a:off x="2032324" y="978895"/>
            <a:ext cx="2068771" cy="584775"/>
          </a:xfrm>
          <a:prstGeom prst="rect">
            <a:avLst/>
          </a:prstGeom>
        </p:spPr>
        <p:txBody>
          <a:bodyPr wrap="none">
            <a:spAutoFit/>
          </a:bodyPr>
          <a:lstStyle/>
          <a:p>
            <a:r>
              <a:rPr lang="ru-RU" sz="1600" b="1" dirty="0" smtClean="0"/>
              <a:t>Групповой выходной</a:t>
            </a:r>
          </a:p>
          <a:p>
            <a:r>
              <a:rPr lang="ru-RU" sz="1600" b="1" dirty="0" smtClean="0"/>
              <a:t>светофор Н3-5</a:t>
            </a:r>
            <a:endParaRPr lang="ru-RU" sz="1600" b="1" dirty="0"/>
          </a:p>
        </p:txBody>
      </p:sp>
      <p:sp>
        <p:nvSpPr>
          <p:cNvPr id="57" name="Подзаголовок 2"/>
          <p:cNvSpPr txBox="1">
            <a:spLocks/>
          </p:cNvSpPr>
          <p:nvPr/>
        </p:nvSpPr>
        <p:spPr>
          <a:xfrm>
            <a:off x="2020154" y="90467"/>
            <a:ext cx="4517136" cy="457363"/>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
        <p:nvSpPr>
          <p:cNvPr id="72" name="Прямоугольник 71"/>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6016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8"/>
                                        </p:tgtEl>
                                      </p:cBhvr>
                                    </p:animEffect>
                                    <p:set>
                                      <p:cBhvr>
                                        <p:cTn id="7" dur="1" fill="hold">
                                          <p:stCondLst>
                                            <p:cond delay="499"/>
                                          </p:stCondLst>
                                        </p:cTn>
                                        <p:tgtEl>
                                          <p:spTgt spid="2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nodeType="clickEffect">
                                  <p:stCondLst>
                                    <p:cond delay="0"/>
                                  </p:stCondLst>
                                  <p:childTnLst>
                                    <p:animMotion origin="layout" path="M -8.33333E-7 -4.16185E-6 L 0.43767 0.00463 " pathEditMode="relative" rAng="0" ptsTypes="AA">
                                      <p:cBhvr>
                                        <p:cTn id="11" dur="8000" fill="hold"/>
                                        <p:tgtEl>
                                          <p:spTgt spid="43"/>
                                        </p:tgtEl>
                                        <p:attrNameLst>
                                          <p:attrName>ppt_x</p:attrName>
                                          <p:attrName>ppt_y</p:attrName>
                                        </p:attrNameLst>
                                      </p:cBhvr>
                                      <p:rCtr x="219" y="2"/>
                                    </p:animMotion>
                                  </p:childTnLst>
                                </p:cTn>
                              </p:par>
                            </p:childTnLst>
                          </p:cTn>
                        </p:par>
                        <p:par>
                          <p:cTn id="12" fill="hold">
                            <p:stCondLst>
                              <p:cond delay="8000"/>
                            </p:stCondLst>
                            <p:childTnLst>
                              <p:par>
                                <p:cTn id="13" presetID="49" presetClass="path" presetSubtype="0" accel="50000" decel="50000" fill="hold" nodeType="afterEffect">
                                  <p:stCondLst>
                                    <p:cond delay="0"/>
                                  </p:stCondLst>
                                  <p:childTnLst>
                                    <p:animMotion origin="layout" path="M 0.43767 0.00463 L 0.51146 0.10289 " pathEditMode="relative" rAng="0" ptsTypes="AA">
                                      <p:cBhvr>
                                        <p:cTn id="14" dur="5000" fill="hold"/>
                                        <p:tgtEl>
                                          <p:spTgt spid="43"/>
                                        </p:tgtEl>
                                        <p:attrNameLst>
                                          <p:attrName>ppt_x</p:attrName>
                                          <p:attrName>ppt_y</p:attrName>
                                        </p:attrNameLst>
                                      </p:cBhvr>
                                      <p:rCtr x="37" y="49"/>
                                    </p:animMotion>
                                  </p:childTnLst>
                                </p:cTn>
                              </p:par>
                              <p:par>
                                <p:cTn id="15" presetID="8" presetClass="emph" presetSubtype="0" fill="hold" nodeType="withEffect">
                                  <p:stCondLst>
                                    <p:cond delay="0"/>
                                  </p:stCondLst>
                                  <p:childTnLst>
                                    <p:animRot by="2400000">
                                      <p:cBhvr>
                                        <p:cTn id="16" dur="500" fill="hold"/>
                                        <p:tgtEl>
                                          <p:spTgt spid="43"/>
                                        </p:tgtEl>
                                        <p:attrNameLst>
                                          <p:attrName>r</p:attrName>
                                        </p:attrNameLst>
                                      </p:cBhvr>
                                    </p:animRot>
                                  </p:childTnLst>
                                </p:cTn>
                              </p:par>
                            </p:childTnLst>
                          </p:cTn>
                        </p:par>
                        <p:par>
                          <p:cTn id="17" fill="hold">
                            <p:stCondLst>
                              <p:cond delay="13000"/>
                            </p:stCondLst>
                            <p:childTnLst>
                              <p:par>
                                <p:cTn id="18" presetID="63" presetClass="path" presetSubtype="0" accel="50000" decel="50000" fill="hold" nodeType="afterEffect">
                                  <p:stCondLst>
                                    <p:cond delay="0"/>
                                  </p:stCondLst>
                                  <p:childTnLst>
                                    <p:animMotion origin="layout" path="M 0.51146 0.10289 L 1.16597 0.10289 " pathEditMode="relative" rAng="0" ptsTypes="AA">
                                      <p:cBhvr>
                                        <p:cTn id="19" dur="12000" fill="hold"/>
                                        <p:tgtEl>
                                          <p:spTgt spid="43"/>
                                        </p:tgtEl>
                                        <p:attrNameLst>
                                          <p:attrName>ppt_x</p:attrName>
                                          <p:attrName>ppt_y</p:attrName>
                                        </p:attrNameLst>
                                      </p:cBhvr>
                                      <p:rCtr x="327" y="0"/>
                                    </p:animMotion>
                                  </p:childTnLst>
                                </p:cTn>
                              </p:par>
                              <p:par>
                                <p:cTn id="20" presetID="8" presetClass="emph" presetSubtype="0" fill="hold" nodeType="withEffect">
                                  <p:stCondLst>
                                    <p:cond delay="0"/>
                                  </p:stCondLst>
                                  <p:childTnLst>
                                    <p:animRot by="-2400000">
                                      <p:cBhvr>
                                        <p:cTn id="21" dur="5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3838059" flipV="1">
            <a:off x="828630" y="87349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2012759" y="0"/>
            <a:ext cx="3973372" cy="548680"/>
          </a:xfrm>
        </p:spPr>
        <p:txBody>
          <a:bodyPr>
            <a:normAutofit fontScale="90000"/>
          </a:bodyPr>
          <a:lstStyle/>
          <a:p>
            <a:r>
              <a:rPr lang="ru-RU" sz="2000" b="1" dirty="0" smtClean="0"/>
              <a:t/>
            </a:r>
            <a:br>
              <a:rPr lang="ru-RU" sz="2000" b="1" dirty="0" smtClean="0"/>
            </a:br>
            <a:endParaRPr lang="ru-RU" sz="3100" dirty="0">
              <a:solidFill>
                <a:srgbClr val="C00000"/>
              </a:solidFill>
            </a:endParaRPr>
          </a:p>
        </p:txBody>
      </p:sp>
      <p:sp>
        <p:nvSpPr>
          <p:cNvPr id="6" name="Объект 5"/>
          <p:cNvSpPr>
            <a:spLocks noGrp="1"/>
          </p:cNvSpPr>
          <p:nvPr>
            <p:ph idx="1"/>
          </p:nvPr>
        </p:nvSpPr>
        <p:spPr>
          <a:xfrm>
            <a:off x="0" y="3776462"/>
            <a:ext cx="9080262" cy="2676506"/>
          </a:xfrm>
        </p:spPr>
        <p:txBody>
          <a:bodyPr>
            <a:normAutofit/>
          </a:bodyPr>
          <a:lstStyle/>
          <a:p>
            <a:pPr marL="0" indent="0" algn="just">
              <a:buNone/>
            </a:pPr>
            <a:r>
              <a:rPr lang="ru-RU" sz="2000" b="1" u="sng" dirty="0">
                <a:latin typeface="Times New Roman" panose="02020603050405020304" pitchFamily="18" charset="0"/>
                <a:cs typeface="Times New Roman" panose="02020603050405020304" pitchFamily="18" charset="0"/>
              </a:rPr>
              <a:t>При неисправности </a:t>
            </a:r>
            <a:r>
              <a:rPr lang="ru-RU" sz="2000" b="1" dirty="0" smtClean="0">
                <a:latin typeface="Times New Roman" panose="02020603050405020304" pitchFamily="18" charset="0"/>
                <a:cs typeface="Times New Roman" panose="02020603050405020304" pitchFamily="18" charset="0"/>
              </a:rPr>
              <a:t>повторительных </a:t>
            </a:r>
            <a:r>
              <a:rPr lang="ru-RU" sz="2000" b="1" dirty="0">
                <a:latin typeface="Times New Roman" panose="02020603050405020304" pitchFamily="18" charset="0"/>
                <a:cs typeface="Times New Roman" panose="02020603050405020304" pitchFamily="18" charset="0"/>
              </a:rPr>
              <a:t>светофоров </a:t>
            </a:r>
            <a:r>
              <a:rPr lang="ru-RU" sz="2000" b="1" u="sng" dirty="0">
                <a:solidFill>
                  <a:srgbClr val="002060"/>
                </a:solidFill>
                <a:latin typeface="Times New Roman" panose="02020603050405020304" pitchFamily="18" charset="0"/>
                <a:cs typeface="Times New Roman" panose="02020603050405020304" pitchFamily="18" charset="0"/>
              </a:rPr>
              <a:t>групповых</a:t>
            </a:r>
            <a:r>
              <a:rPr lang="ru-RU" sz="2000" b="1" dirty="0">
                <a:latin typeface="Times New Roman" panose="02020603050405020304" pitchFamily="18" charset="0"/>
                <a:cs typeface="Times New Roman" panose="02020603050405020304" pitchFamily="18" charset="0"/>
              </a:rPr>
              <a:t> </a:t>
            </a:r>
            <a:r>
              <a:rPr lang="ru-RU" sz="2000" b="1" u="sng" dirty="0">
                <a:solidFill>
                  <a:srgbClr val="002060"/>
                </a:solidFill>
                <a:latin typeface="Times New Roman" panose="02020603050405020304" pitchFamily="18" charset="0"/>
                <a:cs typeface="Times New Roman" panose="02020603050405020304" pitchFamily="18" charset="0"/>
              </a:rPr>
              <a:t>светофоров</a:t>
            </a:r>
            <a:r>
              <a:rPr lang="ru-RU" sz="2000" b="1" dirty="0">
                <a:latin typeface="Times New Roman" panose="02020603050405020304" pitchFamily="18" charset="0"/>
                <a:cs typeface="Times New Roman" panose="02020603050405020304" pitchFamily="18" charset="0"/>
              </a:rPr>
              <a:t> или когда </a:t>
            </a:r>
            <a:r>
              <a:rPr lang="ru-RU" sz="2000" b="1" u="sng" dirty="0">
                <a:latin typeface="Times New Roman" panose="02020603050405020304" pitchFamily="18" charset="0"/>
                <a:cs typeface="Times New Roman" panose="02020603050405020304" pitchFamily="18" charset="0"/>
              </a:rPr>
              <a:t>голова поезда находится за повторительным светофором</a:t>
            </a:r>
            <a:r>
              <a:rPr lang="ru-RU" sz="2000"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разрешение</a:t>
            </a:r>
            <a:r>
              <a:rPr lang="ru-RU" sz="2000" dirty="0">
                <a:latin typeface="Times New Roman" panose="02020603050405020304" pitchFamily="18" charset="0"/>
                <a:cs typeface="Times New Roman" panose="02020603050405020304" pitchFamily="18" charset="0"/>
              </a:rPr>
              <a:t> на отправление поезда при открытом групповом светофоре передается машинисту </a:t>
            </a:r>
            <a:r>
              <a:rPr lang="ru-RU" sz="2000" dirty="0" smtClean="0">
                <a:latin typeface="Times New Roman" panose="02020603050405020304" pitchFamily="18" charset="0"/>
                <a:cs typeface="Times New Roman" panose="02020603050405020304" pitchFamily="18" charset="0"/>
              </a:rPr>
              <a:t>поезда:</a:t>
            </a: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**по </a:t>
            </a:r>
            <a:r>
              <a:rPr lang="ru-RU" sz="2000" b="1" dirty="0">
                <a:solidFill>
                  <a:srgbClr val="C00000"/>
                </a:solidFill>
                <a:latin typeface="Times New Roman" panose="02020603050405020304" pitchFamily="18" charset="0"/>
                <a:cs typeface="Times New Roman" panose="02020603050405020304" pitchFamily="18" charset="0"/>
              </a:rPr>
              <a:t>радиосвязи регистрируемым </a:t>
            </a:r>
            <a:r>
              <a:rPr lang="ru-RU" sz="2000" b="1" dirty="0" smtClean="0">
                <a:solidFill>
                  <a:srgbClr val="C00000"/>
                </a:solidFill>
                <a:latin typeface="Times New Roman" panose="02020603050405020304" pitchFamily="18" charset="0"/>
                <a:cs typeface="Times New Roman" panose="02020603050405020304" pitchFamily="18" charset="0"/>
              </a:rPr>
              <a:t>приказом дежурного по станции</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**по </a:t>
            </a:r>
            <a:r>
              <a:rPr lang="ru-RU" sz="2000" b="1" dirty="0">
                <a:solidFill>
                  <a:srgbClr val="C00000"/>
                </a:solidFill>
                <a:latin typeface="Times New Roman" panose="02020603050405020304" pitchFamily="18" charset="0"/>
                <a:cs typeface="Times New Roman" panose="02020603050405020304" pitchFamily="18" charset="0"/>
              </a:rPr>
              <a:t>разрешению на бланке ДУ-54 с заполнением пункта </a:t>
            </a:r>
            <a:r>
              <a:rPr lang="ru-RU" sz="2000" b="1" dirty="0" smtClean="0">
                <a:solidFill>
                  <a:srgbClr val="C00000"/>
                </a:solidFill>
                <a:latin typeface="Times New Roman" panose="02020603050405020304" pitchFamily="18" charset="0"/>
                <a:cs typeface="Times New Roman" panose="02020603050405020304" pitchFamily="18" charset="0"/>
              </a:rPr>
              <a:t>II. </a:t>
            </a: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8" name="Picture 2"/>
          <p:cNvPicPr>
            <a:picLocks noChangeAspect="1" noChangeArrowheads="1"/>
          </p:cNvPicPr>
          <p:nvPr/>
        </p:nvPicPr>
        <p:blipFill rotWithShape="1">
          <a:blip r:embed="rId3" cstate="print"/>
          <a:srcRect l="49501" t="15520" b="42137"/>
          <a:stretch/>
        </p:blipFill>
        <p:spPr bwMode="auto">
          <a:xfrm>
            <a:off x="457200" y="1307958"/>
            <a:ext cx="8304663" cy="2158573"/>
          </a:xfrm>
          <a:prstGeom prst="rect">
            <a:avLst/>
          </a:prstGeom>
          <a:noFill/>
          <a:ln w="9525">
            <a:noFill/>
            <a:miter lim="800000"/>
            <a:headEnd/>
            <a:tailEnd/>
          </a:ln>
          <a:effectLst/>
        </p:spPr>
      </p:pic>
      <p:pic>
        <p:nvPicPr>
          <p:cNvPr id="11"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993518" y="3183344"/>
            <a:ext cx="1474739" cy="2786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689085" y="111768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3658600" flipV="1">
            <a:off x="1244078" y="134708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188096" y="1117685"/>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0267" y="156743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63739" y="2100261"/>
            <a:ext cx="647633" cy="17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0268" y="2748261"/>
            <a:ext cx="647633" cy="111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1109" y="1117685"/>
            <a:ext cx="647640" cy="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266185" y="1606880"/>
            <a:ext cx="700245" cy="377591"/>
          </a:xfrm>
          <a:prstGeom prst="rect">
            <a:avLst/>
          </a:prstGeom>
          <a:noFill/>
          <a:extLst>
            <a:ext uri="{909E8E84-426E-40DD-AFC4-6F175D3DCCD1}">
              <a14:hiddenFill xmlns:a14="http://schemas.microsoft.com/office/drawing/2010/main">
                <a:solidFill>
                  <a:srgbClr val="FFFFFF"/>
                </a:solidFill>
              </a14:hiddenFill>
            </a:ext>
          </a:extLst>
        </p:spPr>
      </p:pic>
      <p:sp>
        <p:nvSpPr>
          <p:cNvPr id="9" name="Ромб 8"/>
          <p:cNvSpPr/>
          <p:nvPr/>
        </p:nvSpPr>
        <p:spPr>
          <a:xfrm>
            <a:off x="1173410" y="160694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332538" y="62930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029" t="22036" r="68510" b="72977"/>
          <a:stretch/>
        </p:blipFill>
        <p:spPr bwMode="auto">
          <a:xfrm rot="10800000" flipV="1">
            <a:off x="51110" y="62930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5400000">
            <a:off x="3106544" y="1232495"/>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Прямоугольник 27"/>
          <p:cNvSpPr/>
          <p:nvPr/>
        </p:nvSpPr>
        <p:spPr>
          <a:xfrm rot="5400000">
            <a:off x="2269425" y="1521827"/>
            <a:ext cx="486984" cy="5563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Н </a:t>
            </a:r>
          </a:p>
          <a:p>
            <a:pPr algn="ctr"/>
            <a:r>
              <a:rPr lang="ru-RU" b="1" dirty="0" smtClean="0">
                <a:solidFill>
                  <a:schemeClr val="tx1"/>
                </a:solidFill>
              </a:rPr>
              <a:t>3-5</a:t>
            </a:r>
            <a:endParaRPr lang="ru-RU" b="1" dirty="0">
              <a:solidFill>
                <a:schemeClr val="tx1"/>
              </a:solidFill>
            </a:endParaRPr>
          </a:p>
        </p:txBody>
      </p:sp>
      <p:pic>
        <p:nvPicPr>
          <p:cNvPr id="29"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16666" t="74036" r="50991" b="9637"/>
          <a:stretch/>
        </p:blipFill>
        <p:spPr bwMode="auto">
          <a:xfrm rot="5400000">
            <a:off x="435169" y="723621"/>
            <a:ext cx="288032" cy="221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16666" t="74036" r="50991" b="9637"/>
          <a:stretch/>
        </p:blipFill>
        <p:spPr bwMode="auto">
          <a:xfrm rot="5400000">
            <a:off x="767294" y="1215871"/>
            <a:ext cx="288032" cy="221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Ромб 21"/>
          <p:cNvSpPr/>
          <p:nvPr/>
        </p:nvSpPr>
        <p:spPr>
          <a:xfrm>
            <a:off x="980171" y="114664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Ромб 25"/>
          <p:cNvSpPr/>
          <p:nvPr/>
        </p:nvSpPr>
        <p:spPr>
          <a:xfrm>
            <a:off x="601421" y="664284"/>
            <a:ext cx="411480" cy="39624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468251" y="1656032"/>
            <a:ext cx="627921" cy="369332"/>
          </a:xfrm>
          <a:prstGeom prst="rect">
            <a:avLst/>
          </a:prstGeom>
        </p:spPr>
        <p:txBody>
          <a:bodyPr wrap="square">
            <a:spAutoFit/>
          </a:bodyPr>
          <a:lstStyle/>
          <a:p>
            <a:r>
              <a:rPr lang="ru-RU" b="1" dirty="0" smtClean="0"/>
              <a:t>ПЧ3</a:t>
            </a:r>
            <a:endParaRPr lang="ru-RU" dirty="0"/>
          </a:p>
        </p:txBody>
      </p:sp>
      <p:sp>
        <p:nvSpPr>
          <p:cNvPr id="3" name="Прямоугольник 2"/>
          <p:cNvSpPr/>
          <p:nvPr/>
        </p:nvSpPr>
        <p:spPr>
          <a:xfrm>
            <a:off x="-16340" y="662024"/>
            <a:ext cx="579005" cy="369332"/>
          </a:xfrm>
          <a:prstGeom prst="rect">
            <a:avLst/>
          </a:prstGeom>
        </p:spPr>
        <p:txBody>
          <a:bodyPr wrap="none">
            <a:spAutoFit/>
          </a:bodyPr>
          <a:lstStyle/>
          <a:p>
            <a:r>
              <a:rPr lang="ru-RU" b="1" dirty="0" smtClean="0"/>
              <a:t>ПЧ5</a:t>
            </a:r>
            <a:endParaRPr lang="ru-RU" dirty="0"/>
          </a:p>
        </p:txBody>
      </p:sp>
      <p:sp>
        <p:nvSpPr>
          <p:cNvPr id="4" name="Прямоугольник 3"/>
          <p:cNvSpPr/>
          <p:nvPr/>
        </p:nvSpPr>
        <p:spPr>
          <a:xfrm>
            <a:off x="354607" y="1154319"/>
            <a:ext cx="579005" cy="369332"/>
          </a:xfrm>
          <a:prstGeom prst="rect">
            <a:avLst/>
          </a:prstGeom>
        </p:spPr>
        <p:txBody>
          <a:bodyPr wrap="none">
            <a:spAutoFit/>
          </a:bodyPr>
          <a:lstStyle/>
          <a:p>
            <a:r>
              <a:rPr lang="ru-RU" b="1" dirty="0" smtClean="0"/>
              <a:t>ПЧ4</a:t>
            </a:r>
            <a:endParaRPr lang="ru-RU" dirty="0"/>
          </a:p>
        </p:txBody>
      </p:sp>
      <p:pic>
        <p:nvPicPr>
          <p:cNvPr id="32"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16200000">
            <a:off x="4355977" y="1329283"/>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Ромб 9"/>
          <p:cNvSpPr/>
          <p:nvPr/>
        </p:nvSpPr>
        <p:spPr>
          <a:xfrm rot="2668874">
            <a:off x="2718333" y="1561215"/>
            <a:ext cx="510144" cy="471410"/>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rot="5400000">
            <a:off x="2816644" y="1612254"/>
            <a:ext cx="332959" cy="369332"/>
          </a:xfrm>
          <a:prstGeom prst="rect">
            <a:avLst/>
          </a:prstGeom>
        </p:spPr>
        <p:txBody>
          <a:bodyPr wrap="square">
            <a:spAutoFit/>
          </a:bodyPr>
          <a:lstStyle/>
          <a:p>
            <a:pPr algn="ctr"/>
            <a:r>
              <a:rPr lang="ru-RU" b="1" dirty="0" smtClean="0">
                <a:solidFill>
                  <a:srgbClr val="009900"/>
                </a:solidFill>
                <a:latin typeface="Arial" pitchFamily="34" charset="0"/>
                <a:cs typeface="Arial" pitchFamily="34" charset="0"/>
              </a:rPr>
              <a:t>5</a:t>
            </a:r>
            <a:endParaRPr lang="ru-RU" b="1" dirty="0">
              <a:solidFill>
                <a:srgbClr val="009900"/>
              </a:solidFill>
              <a:latin typeface="Arial" pitchFamily="34" charset="0"/>
              <a:cs typeface="Arial" pitchFamily="34" charset="0"/>
            </a:endParaRPr>
          </a:p>
        </p:txBody>
      </p:sp>
      <p:sp>
        <p:nvSpPr>
          <p:cNvPr id="33" name="Прямоугольник 32"/>
          <p:cNvSpPr/>
          <p:nvPr/>
        </p:nvSpPr>
        <p:spPr>
          <a:xfrm>
            <a:off x="993519" y="2234204"/>
            <a:ext cx="437940" cy="369332"/>
          </a:xfrm>
          <a:prstGeom prst="rect">
            <a:avLst/>
          </a:prstGeom>
        </p:spPr>
        <p:txBody>
          <a:bodyPr wrap="none">
            <a:spAutoFit/>
          </a:bodyPr>
          <a:lstStyle/>
          <a:p>
            <a:r>
              <a:rPr lang="ru-RU" b="1" dirty="0" smtClean="0"/>
              <a:t>Ч</a:t>
            </a:r>
            <a:r>
              <a:rPr lang="en-US" b="1" dirty="0" smtClean="0"/>
              <a:t>II</a:t>
            </a:r>
            <a:endParaRPr lang="ru-RU" dirty="0"/>
          </a:p>
        </p:txBody>
      </p:sp>
      <p:sp>
        <p:nvSpPr>
          <p:cNvPr id="38" name="Прямоугольник 37"/>
          <p:cNvSpPr/>
          <p:nvPr/>
        </p:nvSpPr>
        <p:spPr>
          <a:xfrm>
            <a:off x="1007258" y="2945869"/>
            <a:ext cx="377026" cy="369332"/>
          </a:xfrm>
          <a:prstGeom prst="rect">
            <a:avLst/>
          </a:prstGeom>
        </p:spPr>
        <p:txBody>
          <a:bodyPr wrap="none">
            <a:spAutoFit/>
          </a:bodyPr>
          <a:lstStyle/>
          <a:p>
            <a:r>
              <a:rPr lang="ru-RU" b="1" dirty="0" smtClean="0"/>
              <a:t>Ч</a:t>
            </a:r>
            <a:r>
              <a:rPr lang="en-US" b="1" dirty="0" smtClean="0"/>
              <a:t>I</a:t>
            </a:r>
            <a:endParaRPr lang="ru-RU" dirty="0"/>
          </a:p>
        </p:txBody>
      </p:sp>
      <p:pic>
        <p:nvPicPr>
          <p:cNvPr id="39"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523598" y="3240357"/>
            <a:ext cx="1584176" cy="243827"/>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526167" y="2188992"/>
            <a:ext cx="3099202" cy="37759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p:cNvPicPr>
            <a:picLocks noChangeAspect="1" noChangeArrowheads="1"/>
          </p:cNvPicPr>
          <p:nvPr/>
        </p:nvPicPr>
        <p:blipFill rotWithShape="1">
          <a:blip r:embed="rId5">
            <a:extLst>
              <a:ext uri="{28A0092B-C50C-407E-A947-70E740481C1C}">
                <a14:useLocalDpi xmlns:a14="http://schemas.microsoft.com/office/drawing/2010/main" val="0"/>
              </a:ext>
            </a:extLst>
          </a:blip>
          <a:srcRect l="8835" t="10878" r="42651" b="9637"/>
          <a:stretch/>
        </p:blipFill>
        <p:spPr bwMode="auto">
          <a:xfrm rot="16200000">
            <a:off x="6093245" y="1321590"/>
            <a:ext cx="43204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Рисунок 42" descr="электровоз.png"/>
          <p:cNvPicPr>
            <a:picLocks noChangeAspect="1"/>
          </p:cNvPicPr>
          <p:nvPr/>
        </p:nvPicPr>
        <p:blipFill>
          <a:blip r:embed="rId6" cstate="print"/>
          <a:stretch>
            <a:fillRect/>
          </a:stretch>
        </p:blipFill>
        <p:spPr>
          <a:xfrm>
            <a:off x="105012" y="232212"/>
            <a:ext cx="828600" cy="409074"/>
          </a:xfrm>
          <a:prstGeom prst="rect">
            <a:avLst/>
          </a:prstGeom>
        </p:spPr>
      </p:pic>
      <p:sp>
        <p:nvSpPr>
          <p:cNvPr id="37" name="Прямоугольник 36"/>
          <p:cNvSpPr/>
          <p:nvPr/>
        </p:nvSpPr>
        <p:spPr>
          <a:xfrm>
            <a:off x="6752923" y="1645627"/>
            <a:ext cx="301686" cy="369332"/>
          </a:xfrm>
          <a:prstGeom prst="rect">
            <a:avLst/>
          </a:prstGeom>
        </p:spPr>
        <p:txBody>
          <a:bodyPr wrap="none">
            <a:spAutoFit/>
          </a:bodyPr>
          <a:lstStyle/>
          <a:p>
            <a:r>
              <a:rPr lang="ru-RU" b="1" dirty="0" smtClean="0"/>
              <a:t>2</a:t>
            </a:r>
            <a:endParaRPr lang="ru-RU" dirty="0"/>
          </a:p>
        </p:txBody>
      </p:sp>
      <p:sp>
        <p:nvSpPr>
          <p:cNvPr id="44" name="Прямоугольник 43"/>
          <p:cNvSpPr/>
          <p:nvPr/>
        </p:nvSpPr>
        <p:spPr>
          <a:xfrm flipH="1">
            <a:off x="7373315" y="2849631"/>
            <a:ext cx="201243" cy="369332"/>
          </a:xfrm>
          <a:prstGeom prst="rect">
            <a:avLst/>
          </a:prstGeom>
        </p:spPr>
        <p:txBody>
          <a:bodyPr wrap="square">
            <a:spAutoFit/>
          </a:bodyPr>
          <a:lstStyle/>
          <a:p>
            <a:r>
              <a:rPr lang="ru-RU" b="1" dirty="0" smtClean="0"/>
              <a:t>5</a:t>
            </a:r>
            <a:endParaRPr lang="ru-RU" b="1" dirty="0"/>
          </a:p>
        </p:txBody>
      </p:sp>
      <p:sp>
        <p:nvSpPr>
          <p:cNvPr id="45" name="Прямоугольник 44"/>
          <p:cNvSpPr/>
          <p:nvPr/>
        </p:nvSpPr>
        <p:spPr>
          <a:xfrm flipH="1">
            <a:off x="5261836" y="2809089"/>
            <a:ext cx="353224" cy="369332"/>
          </a:xfrm>
          <a:prstGeom prst="rect">
            <a:avLst/>
          </a:prstGeom>
        </p:spPr>
        <p:txBody>
          <a:bodyPr wrap="square">
            <a:spAutoFit/>
          </a:bodyPr>
          <a:lstStyle/>
          <a:p>
            <a:r>
              <a:rPr lang="ru-RU" b="1" dirty="0" smtClean="0"/>
              <a:t>7</a:t>
            </a:r>
            <a:endParaRPr lang="ru-RU" b="1" dirty="0"/>
          </a:p>
        </p:txBody>
      </p:sp>
      <p:sp>
        <p:nvSpPr>
          <p:cNvPr id="46" name="Прямоугольник 45"/>
          <p:cNvSpPr/>
          <p:nvPr/>
        </p:nvSpPr>
        <p:spPr>
          <a:xfrm>
            <a:off x="5038397" y="1662930"/>
            <a:ext cx="316112" cy="369332"/>
          </a:xfrm>
          <a:prstGeom prst="rect">
            <a:avLst/>
          </a:prstGeom>
        </p:spPr>
        <p:txBody>
          <a:bodyPr wrap="none">
            <a:spAutoFit/>
          </a:bodyPr>
          <a:lstStyle/>
          <a:p>
            <a:r>
              <a:rPr lang="ru-RU" b="1" dirty="0" smtClean="0"/>
              <a:t>Ч</a:t>
            </a:r>
            <a:endParaRPr lang="ru-RU" b="1" dirty="0"/>
          </a:p>
        </p:txBody>
      </p:sp>
      <p:sp>
        <p:nvSpPr>
          <p:cNvPr id="56" name="Овал 55"/>
          <p:cNvSpPr/>
          <p:nvPr/>
        </p:nvSpPr>
        <p:spPr>
          <a:xfrm>
            <a:off x="3489861" y="1653320"/>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Овал 57"/>
          <p:cNvSpPr/>
          <p:nvPr/>
        </p:nvSpPr>
        <p:spPr>
          <a:xfrm>
            <a:off x="3170617" y="1640079"/>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Овал 58"/>
          <p:cNvSpPr/>
          <p:nvPr/>
        </p:nvSpPr>
        <p:spPr>
          <a:xfrm>
            <a:off x="2047006" y="2195584"/>
            <a:ext cx="297670" cy="284712"/>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p:nvPr/>
        </p:nvSpPr>
        <p:spPr>
          <a:xfrm>
            <a:off x="2110659" y="2842320"/>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Овал 60"/>
          <p:cNvSpPr/>
          <p:nvPr/>
        </p:nvSpPr>
        <p:spPr>
          <a:xfrm>
            <a:off x="5847137" y="1698342"/>
            <a:ext cx="297670" cy="28471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6168123" y="1711990"/>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Овал 62"/>
          <p:cNvSpPr/>
          <p:nvPr/>
        </p:nvSpPr>
        <p:spPr>
          <a:xfrm>
            <a:off x="6152229" y="2845103"/>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Овал 63"/>
          <p:cNvSpPr/>
          <p:nvPr/>
        </p:nvSpPr>
        <p:spPr>
          <a:xfrm>
            <a:off x="8246156" y="2869921"/>
            <a:ext cx="297670" cy="2847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Овал 64"/>
          <p:cNvSpPr/>
          <p:nvPr/>
        </p:nvSpPr>
        <p:spPr>
          <a:xfrm>
            <a:off x="7941102" y="2849631"/>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Овал 65"/>
          <p:cNvSpPr/>
          <p:nvPr/>
        </p:nvSpPr>
        <p:spPr>
          <a:xfrm>
            <a:off x="5855745" y="2836951"/>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1797785" y="2817976"/>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1728737" y="2181936"/>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Овал 68"/>
          <p:cNvSpPr/>
          <p:nvPr/>
        </p:nvSpPr>
        <p:spPr>
          <a:xfrm>
            <a:off x="4435434" y="1705240"/>
            <a:ext cx="297670" cy="28471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Овал 69"/>
          <p:cNvSpPr/>
          <p:nvPr/>
        </p:nvSpPr>
        <p:spPr>
          <a:xfrm>
            <a:off x="4105143" y="1692336"/>
            <a:ext cx="297670" cy="284712"/>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Прямоугольник 56"/>
          <p:cNvSpPr/>
          <p:nvPr/>
        </p:nvSpPr>
        <p:spPr>
          <a:xfrm>
            <a:off x="2032324" y="978895"/>
            <a:ext cx="2068771" cy="584775"/>
          </a:xfrm>
          <a:prstGeom prst="rect">
            <a:avLst/>
          </a:prstGeom>
        </p:spPr>
        <p:txBody>
          <a:bodyPr wrap="none">
            <a:spAutoFit/>
          </a:bodyPr>
          <a:lstStyle/>
          <a:p>
            <a:r>
              <a:rPr lang="ru-RU" sz="1600" b="1" dirty="0" smtClean="0"/>
              <a:t>Групповой выходной</a:t>
            </a:r>
          </a:p>
          <a:p>
            <a:r>
              <a:rPr lang="ru-RU" sz="1600" b="1" dirty="0" smtClean="0"/>
              <a:t>светофор Н3-5</a:t>
            </a:r>
            <a:endParaRPr lang="ru-RU" sz="1600" b="1" dirty="0"/>
          </a:p>
        </p:txBody>
      </p:sp>
      <p:sp>
        <p:nvSpPr>
          <p:cNvPr id="71" name="Подзаголовок 2"/>
          <p:cNvSpPr txBox="1">
            <a:spLocks/>
          </p:cNvSpPr>
          <p:nvPr/>
        </p:nvSpPr>
        <p:spPr>
          <a:xfrm>
            <a:off x="2020154" y="90467"/>
            <a:ext cx="4517136" cy="457363"/>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
        <p:nvSpPr>
          <p:cNvPr id="72" name="Прямоугольник 71"/>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984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8"/>
                                        </p:tgtEl>
                                      </p:cBhvr>
                                    </p:animEffect>
                                    <p:set>
                                      <p:cBhvr>
                                        <p:cTn id="7" dur="1" fill="hold">
                                          <p:stCondLst>
                                            <p:cond delay="499"/>
                                          </p:stCondLst>
                                        </p:cTn>
                                        <p:tgtEl>
                                          <p:spTgt spid="2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nodeType="clickEffect">
                                  <p:stCondLst>
                                    <p:cond delay="0"/>
                                  </p:stCondLst>
                                  <p:childTnLst>
                                    <p:animMotion origin="layout" path="M -8.33333E-7 -4.16185E-6 L 0.43767 0.00463 " pathEditMode="relative" rAng="0" ptsTypes="AA">
                                      <p:cBhvr>
                                        <p:cTn id="11" dur="8000" fill="hold"/>
                                        <p:tgtEl>
                                          <p:spTgt spid="43"/>
                                        </p:tgtEl>
                                        <p:attrNameLst>
                                          <p:attrName>ppt_x</p:attrName>
                                          <p:attrName>ppt_y</p:attrName>
                                        </p:attrNameLst>
                                      </p:cBhvr>
                                      <p:rCtr x="219" y="2"/>
                                    </p:animMotion>
                                  </p:childTnLst>
                                </p:cTn>
                              </p:par>
                            </p:childTnLst>
                          </p:cTn>
                        </p:par>
                        <p:par>
                          <p:cTn id="12" fill="hold">
                            <p:stCondLst>
                              <p:cond delay="8000"/>
                            </p:stCondLst>
                            <p:childTnLst>
                              <p:par>
                                <p:cTn id="13" presetID="49" presetClass="path" presetSubtype="0" accel="50000" decel="50000" fill="hold" nodeType="afterEffect">
                                  <p:stCondLst>
                                    <p:cond delay="0"/>
                                  </p:stCondLst>
                                  <p:childTnLst>
                                    <p:animMotion origin="layout" path="M 0.43767 0.00463 L 0.51146 0.10289 " pathEditMode="relative" rAng="0" ptsTypes="AA">
                                      <p:cBhvr>
                                        <p:cTn id="14" dur="5000" fill="hold"/>
                                        <p:tgtEl>
                                          <p:spTgt spid="43"/>
                                        </p:tgtEl>
                                        <p:attrNameLst>
                                          <p:attrName>ppt_x</p:attrName>
                                          <p:attrName>ppt_y</p:attrName>
                                        </p:attrNameLst>
                                      </p:cBhvr>
                                      <p:rCtr x="37" y="49"/>
                                    </p:animMotion>
                                  </p:childTnLst>
                                </p:cTn>
                              </p:par>
                              <p:par>
                                <p:cTn id="15" presetID="8" presetClass="emph" presetSubtype="0" fill="hold" nodeType="withEffect">
                                  <p:stCondLst>
                                    <p:cond delay="0"/>
                                  </p:stCondLst>
                                  <p:childTnLst>
                                    <p:animRot by="2400000">
                                      <p:cBhvr>
                                        <p:cTn id="16" dur="500" fill="hold"/>
                                        <p:tgtEl>
                                          <p:spTgt spid="43"/>
                                        </p:tgtEl>
                                        <p:attrNameLst>
                                          <p:attrName>r</p:attrName>
                                        </p:attrNameLst>
                                      </p:cBhvr>
                                    </p:animRot>
                                  </p:childTnLst>
                                </p:cTn>
                              </p:par>
                            </p:childTnLst>
                          </p:cTn>
                        </p:par>
                        <p:par>
                          <p:cTn id="17" fill="hold">
                            <p:stCondLst>
                              <p:cond delay="13000"/>
                            </p:stCondLst>
                            <p:childTnLst>
                              <p:par>
                                <p:cTn id="18" presetID="63" presetClass="path" presetSubtype="0" accel="50000" decel="50000" fill="hold" nodeType="afterEffect">
                                  <p:stCondLst>
                                    <p:cond delay="0"/>
                                  </p:stCondLst>
                                  <p:childTnLst>
                                    <p:animMotion origin="layout" path="M 0.51146 0.10289 L 1.16597 0.10289 " pathEditMode="relative" rAng="0" ptsTypes="AA">
                                      <p:cBhvr>
                                        <p:cTn id="19" dur="12000" fill="hold"/>
                                        <p:tgtEl>
                                          <p:spTgt spid="43"/>
                                        </p:tgtEl>
                                        <p:attrNameLst>
                                          <p:attrName>ppt_x</p:attrName>
                                          <p:attrName>ppt_y</p:attrName>
                                        </p:attrNameLst>
                                      </p:cBhvr>
                                      <p:rCtr x="327" y="0"/>
                                    </p:animMotion>
                                  </p:childTnLst>
                                </p:cTn>
                              </p:par>
                              <p:par>
                                <p:cTn id="20" presetID="8" presetClass="emph" presetSubtype="0" fill="hold" nodeType="withEffect">
                                  <p:stCondLst>
                                    <p:cond delay="0"/>
                                  </p:stCondLst>
                                  <p:childTnLst>
                                    <p:animRot by="-2400000">
                                      <p:cBhvr>
                                        <p:cTn id="21" dur="5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0" y="586793"/>
            <a:ext cx="9144000" cy="695623"/>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На </a:t>
            </a:r>
            <a:r>
              <a:rPr lang="ru-RU" sz="2000" b="1" dirty="0" smtClean="0">
                <a:latin typeface="Times New Roman" panose="02020603050405020304" pitchFamily="18" charset="0"/>
                <a:cs typeface="Times New Roman" panose="02020603050405020304" pitchFamily="18" charset="0"/>
              </a:rPr>
              <a:t>путях </a:t>
            </a:r>
            <a:r>
              <a:rPr lang="ru-RU" sz="2000" b="1" dirty="0">
                <a:latin typeface="Times New Roman" panose="02020603050405020304" pitchFamily="18" charset="0"/>
                <a:cs typeface="Times New Roman" panose="02020603050405020304" pitchFamily="18" charset="0"/>
              </a:rPr>
              <a:t>необщего </a:t>
            </a:r>
            <a:r>
              <a:rPr lang="ru-RU" sz="2000" b="1" dirty="0" smtClean="0">
                <a:latin typeface="Times New Roman" panose="02020603050405020304" pitchFamily="18" charset="0"/>
                <a:cs typeface="Times New Roman" panose="02020603050405020304" pitchFamily="18" charset="0"/>
              </a:rPr>
              <a:t>пользования </a:t>
            </a:r>
            <a:r>
              <a:rPr lang="ru-RU" sz="2000" dirty="0">
                <a:latin typeface="Times New Roman" panose="02020603050405020304" pitchFamily="18" charset="0"/>
                <a:cs typeface="Times New Roman" panose="02020603050405020304" pitchFamily="18" charset="0"/>
              </a:rPr>
              <a:t>применяются повторительные светофоры, подающие сигналы:</a:t>
            </a:r>
            <a:endParaRPr lang="ru-RU" sz="2000" u="sng" dirty="0">
              <a:latin typeface="Times New Roman" panose="02020603050405020304" pitchFamily="18" charset="0"/>
              <a:cs typeface="Times New Roman" panose="02020603050405020304" pitchFamily="18" charset="0"/>
            </a:endParaRPr>
          </a:p>
        </p:txBody>
      </p:sp>
      <p:sp>
        <p:nvSpPr>
          <p:cNvPr id="3" name="AutoShape 4" descr="https://s1.slide-share.ru/s_slide/b464121cb8d7fc82acd3b17abc665cfe/ddfdac96-72a9-4885-8d4c-ab542c5c76a2.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1.slide-share.ru/s_slide/b464121cb8d7fc82acd3b17abc665cfe/ddfdac96-72a9-4885-8d4c-ab542c5c76a2.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Прямоугольник 7"/>
          <p:cNvSpPr/>
          <p:nvPr/>
        </p:nvSpPr>
        <p:spPr>
          <a:xfrm>
            <a:off x="1201004" y="2131968"/>
            <a:ext cx="4572000" cy="707886"/>
          </a:xfrm>
          <a:prstGeom prst="rect">
            <a:avLst/>
          </a:prstGeom>
        </p:spPr>
        <p:txBody>
          <a:bodyPr>
            <a:spAutoFit/>
          </a:bodyPr>
          <a:lstStyle/>
          <a:p>
            <a:r>
              <a:rPr lang="ru-RU" sz="2000" b="1" dirty="0">
                <a:solidFill>
                  <a:srgbClr val="C00000"/>
                </a:solidFill>
                <a:latin typeface="Times New Roman" panose="02020603050405020304" pitchFamily="18" charset="0"/>
                <a:cs typeface="Times New Roman" panose="02020603050405020304" pitchFamily="18" charset="0"/>
              </a:rPr>
              <a:t>один лунно-белый огонь </a:t>
            </a:r>
            <a:r>
              <a:rPr lang="ru-RU" sz="2000" dirty="0">
                <a:latin typeface="Times New Roman" panose="02020603050405020304" pitchFamily="18" charset="0"/>
                <a:cs typeface="Times New Roman" panose="02020603050405020304" pitchFamily="18" charset="0"/>
              </a:rPr>
              <a:t>– маневровый светофор </a:t>
            </a:r>
            <a:r>
              <a:rPr lang="ru-RU" sz="2000" dirty="0" smtClean="0">
                <a:latin typeface="Times New Roman" panose="02020603050405020304" pitchFamily="18" charset="0"/>
                <a:cs typeface="Times New Roman" panose="02020603050405020304" pitchFamily="18" charset="0"/>
              </a:rPr>
              <a:t>открыт.</a:t>
            </a:r>
            <a:endParaRPr lang="ru-RU" sz="2000"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rotWithShape="1">
          <a:blip r:embed="rId2"/>
          <a:srcRect b="1033"/>
          <a:stretch/>
        </p:blipFill>
        <p:spPr>
          <a:xfrm>
            <a:off x="7244069" y="1364777"/>
            <a:ext cx="1036410" cy="4271748"/>
          </a:xfrm>
          <a:prstGeom prst="rect">
            <a:avLst/>
          </a:prstGeom>
        </p:spPr>
      </p:pic>
      <p:pic>
        <p:nvPicPr>
          <p:cNvPr id="11" name="Рисунок 10"/>
          <p:cNvPicPr>
            <a:picLocks noChangeAspect="1"/>
          </p:cNvPicPr>
          <p:nvPr/>
        </p:nvPicPr>
        <p:blipFill rotWithShape="1">
          <a:blip r:embed="rId2"/>
          <a:srcRect b="1209"/>
          <a:stretch/>
        </p:blipFill>
        <p:spPr>
          <a:xfrm>
            <a:off x="237461" y="1317803"/>
            <a:ext cx="1036410" cy="4264131"/>
          </a:xfrm>
          <a:prstGeom prst="rect">
            <a:avLst/>
          </a:prstGeom>
        </p:spPr>
      </p:pic>
      <p:sp>
        <p:nvSpPr>
          <p:cNvPr id="9" name="Прямоугольник 8"/>
          <p:cNvSpPr/>
          <p:nvPr/>
        </p:nvSpPr>
        <p:spPr>
          <a:xfrm>
            <a:off x="2652715" y="4314931"/>
            <a:ext cx="4995080" cy="707886"/>
          </a:xfrm>
          <a:prstGeom prst="rect">
            <a:avLst/>
          </a:prstGeom>
        </p:spPr>
        <p:txBody>
          <a:bodyPr wrap="square">
            <a:spAutoFit/>
          </a:bodyPr>
          <a:lstStyle/>
          <a:p>
            <a:r>
              <a:rPr lang="ru-RU" sz="2000" b="1" dirty="0">
                <a:solidFill>
                  <a:srgbClr val="C00000"/>
                </a:solidFill>
                <a:latin typeface="Times New Roman" panose="02020603050405020304" pitchFamily="18" charset="0"/>
                <a:cs typeface="Times New Roman" panose="02020603050405020304" pitchFamily="18" charset="0"/>
              </a:rPr>
              <a:t>один желтый огонь </a:t>
            </a:r>
            <a:r>
              <a:rPr lang="ru-RU" sz="2000" dirty="0">
                <a:latin typeface="Times New Roman" panose="02020603050405020304" pitchFamily="18" charset="0"/>
                <a:cs typeface="Times New Roman" panose="02020603050405020304" pitchFamily="18" charset="0"/>
              </a:rPr>
              <a:t>– въездной (выездной), технологический светофор открыт.</a:t>
            </a:r>
          </a:p>
        </p:txBody>
      </p:sp>
      <p:sp>
        <p:nvSpPr>
          <p:cNvPr id="19" name="Скругленный прямоугольник 18"/>
          <p:cNvSpPr/>
          <p:nvPr/>
        </p:nvSpPr>
        <p:spPr>
          <a:xfrm>
            <a:off x="237461" y="1312329"/>
            <a:ext cx="375314" cy="3475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7647795" y="1941327"/>
            <a:ext cx="256253" cy="22571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3"/>
          <a:stretch>
            <a:fillRect/>
          </a:stretch>
        </p:blipFill>
        <p:spPr>
          <a:xfrm>
            <a:off x="612775" y="1922930"/>
            <a:ext cx="268247" cy="237765"/>
          </a:xfrm>
          <a:prstGeom prst="rect">
            <a:avLst/>
          </a:prstGeom>
        </p:spPr>
      </p:pic>
      <p:sp>
        <p:nvSpPr>
          <p:cNvPr id="7" name="Прямоугольник 6"/>
          <p:cNvSpPr/>
          <p:nvPr/>
        </p:nvSpPr>
        <p:spPr>
          <a:xfrm>
            <a:off x="435779" y="2555497"/>
            <a:ext cx="729549" cy="364355"/>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ПМ4</a:t>
            </a:r>
            <a:endParaRPr lang="ru-RU" b="1" dirty="0">
              <a:solidFill>
                <a:schemeClr val="tx1"/>
              </a:solidFill>
            </a:endParaRPr>
          </a:p>
        </p:txBody>
      </p:sp>
      <p:sp>
        <p:nvSpPr>
          <p:cNvPr id="15" name="Прямоугольник 14"/>
          <p:cNvSpPr/>
          <p:nvPr/>
        </p:nvSpPr>
        <p:spPr>
          <a:xfrm>
            <a:off x="7672036" y="2645205"/>
            <a:ext cx="232012" cy="319425"/>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a:t>
            </a:r>
            <a:endParaRPr lang="ru-RU" b="1" dirty="0">
              <a:solidFill>
                <a:schemeClr val="tx1"/>
              </a:solidFill>
            </a:endParaRPr>
          </a:p>
        </p:txBody>
      </p:sp>
      <p:sp>
        <p:nvSpPr>
          <p:cNvPr id="22" name="Скругленный прямоугольник 21"/>
          <p:cNvSpPr/>
          <p:nvPr/>
        </p:nvSpPr>
        <p:spPr>
          <a:xfrm>
            <a:off x="7244069" y="1364777"/>
            <a:ext cx="427967" cy="38273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581930" y="1841955"/>
            <a:ext cx="347472" cy="344094"/>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7614306" y="1922930"/>
            <a:ext cx="347472" cy="344094"/>
          </a:xfrm>
          <a:prstGeom prst="ellipse">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п.35</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24" name="Подзаголовок 2"/>
          <p:cNvSpPr txBox="1">
            <a:spLocks/>
          </p:cNvSpPr>
          <p:nvPr/>
        </p:nvSpPr>
        <p:spPr>
          <a:xfrm>
            <a:off x="2020154" y="90467"/>
            <a:ext cx="4517136" cy="457363"/>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Повторительные светофоры</a:t>
            </a:r>
            <a:endParaRPr lang="ru-RU" sz="2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0022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292079" y="759980"/>
            <a:ext cx="3851921" cy="2476724"/>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Въездные (выездные) </a:t>
            </a:r>
            <a:r>
              <a:rPr lang="ru-RU" sz="2000" dirty="0" smtClean="0">
                <a:latin typeface="Times New Roman" panose="02020603050405020304" pitchFamily="18" charset="0"/>
                <a:cs typeface="Times New Roman" panose="02020603050405020304" pitchFamily="18" charset="0"/>
              </a:rPr>
              <a:t>-разрешающие </a:t>
            </a:r>
            <a:r>
              <a:rPr lang="ru-RU" sz="2000" dirty="0">
                <a:latin typeface="Times New Roman" panose="02020603050405020304" pitchFamily="18" charset="0"/>
                <a:cs typeface="Times New Roman" panose="02020603050405020304" pitchFamily="18" charset="0"/>
              </a:rPr>
              <a:t>или запрещающие въезд </a:t>
            </a:r>
            <a:r>
              <a:rPr lang="ru-RU" sz="2000" dirty="0" smtClean="0">
                <a:latin typeface="Times New Roman" panose="02020603050405020304" pitchFamily="18" charset="0"/>
                <a:cs typeface="Times New Roman" panose="02020603050405020304" pitchFamily="18" charset="0"/>
              </a:rPr>
              <a:t>подвижного </a:t>
            </a:r>
            <a:r>
              <a:rPr lang="ru-RU" sz="2000" dirty="0">
                <a:latin typeface="Times New Roman" panose="02020603050405020304" pitchFamily="18" charset="0"/>
                <a:cs typeface="Times New Roman" panose="02020603050405020304" pitchFamily="18" charset="0"/>
              </a:rPr>
              <a:t>состава в производственное помещение и выезд из него </a:t>
            </a:r>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путях необщего пользования.</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srcRect l="4637" t="19248" r="5476" b="13658"/>
          <a:stretch/>
        </p:blipFill>
        <p:spPr>
          <a:xfrm>
            <a:off x="35496" y="612332"/>
            <a:ext cx="5256583" cy="3456385"/>
          </a:xfrm>
          <a:prstGeom prst="rect">
            <a:avLst/>
          </a:prstGeom>
        </p:spPr>
      </p:pic>
      <p:sp>
        <p:nvSpPr>
          <p:cNvPr id="4" name="Овал 3"/>
          <p:cNvSpPr/>
          <p:nvPr/>
        </p:nvSpPr>
        <p:spPr>
          <a:xfrm flipV="1">
            <a:off x="1674430" y="1700808"/>
            <a:ext cx="809338" cy="55047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p:cNvPicPr>
            <a:picLocks noChangeAspect="1"/>
          </p:cNvPicPr>
          <p:nvPr/>
        </p:nvPicPr>
        <p:blipFill rotWithShape="1">
          <a:blip r:embed="rId3"/>
          <a:srcRect l="8263" t="5113" r="8263"/>
          <a:stretch/>
        </p:blipFill>
        <p:spPr>
          <a:xfrm>
            <a:off x="3652247" y="3036243"/>
            <a:ext cx="5237344" cy="3264024"/>
          </a:xfrm>
          <a:prstGeom prst="rect">
            <a:avLst/>
          </a:prstGeom>
        </p:spPr>
      </p:pic>
      <p:pic>
        <p:nvPicPr>
          <p:cNvPr id="8" name="Рисунок 7"/>
          <p:cNvPicPr>
            <a:picLocks noChangeAspect="1"/>
          </p:cNvPicPr>
          <p:nvPr/>
        </p:nvPicPr>
        <p:blipFill>
          <a:blip r:embed="rId4"/>
          <a:stretch>
            <a:fillRect/>
          </a:stretch>
        </p:blipFill>
        <p:spPr>
          <a:xfrm rot="16200000">
            <a:off x="5209358" y="4725032"/>
            <a:ext cx="509829" cy="396274"/>
          </a:xfrm>
          <a:prstGeom prst="rect">
            <a:avLst/>
          </a:prstGeom>
        </p:spPr>
      </p:pic>
      <p:pic>
        <p:nvPicPr>
          <p:cNvPr id="9" name="Рисунок 8"/>
          <p:cNvPicPr>
            <a:picLocks noChangeAspect="1"/>
          </p:cNvPicPr>
          <p:nvPr/>
        </p:nvPicPr>
        <p:blipFill>
          <a:blip r:embed="rId5"/>
          <a:stretch>
            <a:fillRect/>
          </a:stretch>
        </p:blipFill>
        <p:spPr>
          <a:xfrm>
            <a:off x="6516216" y="4665976"/>
            <a:ext cx="396274" cy="512108"/>
          </a:xfrm>
          <a:prstGeom prst="rect">
            <a:avLst/>
          </a:prstGeom>
        </p:spPr>
      </p:pic>
      <p:pic>
        <p:nvPicPr>
          <p:cNvPr id="10" name="Рисунок 9"/>
          <p:cNvPicPr>
            <a:picLocks noChangeAspect="1"/>
          </p:cNvPicPr>
          <p:nvPr/>
        </p:nvPicPr>
        <p:blipFill>
          <a:blip r:embed="rId5"/>
          <a:stretch>
            <a:fillRect/>
          </a:stretch>
        </p:blipFill>
        <p:spPr>
          <a:xfrm>
            <a:off x="7848134" y="4665976"/>
            <a:ext cx="396274" cy="512108"/>
          </a:xfrm>
          <a:prstGeom prst="rect">
            <a:avLst/>
          </a:prstGeom>
        </p:spPr>
      </p:pic>
      <p:sp>
        <p:nvSpPr>
          <p:cNvPr id="11" name="Прямоугольник 10"/>
          <p:cNvSpPr/>
          <p:nvPr/>
        </p:nvSpPr>
        <p:spPr>
          <a:xfrm>
            <a:off x="113417" y="6383886"/>
            <a:ext cx="9030583" cy="400110"/>
          </a:xfrm>
          <a:prstGeom prst="rect">
            <a:avLst/>
          </a:prstGeom>
        </p:spPr>
        <p:txBody>
          <a:bodyPr wrap="square">
            <a:spAutoFit/>
          </a:bodyPr>
          <a:lstStyle/>
          <a:p>
            <a:r>
              <a:rPr lang="ru-RU" sz="2000" i="1" dirty="0">
                <a:latin typeface="Times New Roman" panose="02020603050405020304" pitchFamily="18" charset="0"/>
                <a:cs typeface="Times New Roman" panose="02020603050405020304" pitchFamily="18" charset="0"/>
              </a:rPr>
              <a:t>Въездные  (выездные) </a:t>
            </a:r>
            <a:r>
              <a:rPr lang="ru-RU" sz="2000" i="1" dirty="0" smtClean="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светофоры нумерации не имеют.</a:t>
            </a:r>
          </a:p>
        </p:txBody>
      </p:sp>
      <p:sp>
        <p:nvSpPr>
          <p:cNvPr id="13" name="Подзаголовок 2"/>
          <p:cNvSpPr txBox="1">
            <a:spLocks/>
          </p:cNvSpPr>
          <p:nvPr/>
        </p:nvSpPr>
        <p:spPr>
          <a:xfrm>
            <a:off x="2048256" y="81706"/>
            <a:ext cx="5093208" cy="457363"/>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300" b="1" dirty="0">
                <a:latin typeface="Times New Roman" panose="02020603050405020304" pitchFamily="18" charset="0"/>
                <a:cs typeface="Times New Roman" panose="02020603050405020304" pitchFamily="18" charset="0"/>
              </a:rPr>
              <a:t>Въездные (выездные</a:t>
            </a:r>
            <a:r>
              <a:rPr lang="ru-RU" sz="2300" b="1" dirty="0" smtClean="0">
                <a:latin typeface="Times New Roman" panose="02020603050405020304" pitchFamily="18" charset="0"/>
                <a:cs typeface="Times New Roman" panose="02020603050405020304" pitchFamily="18" charset="0"/>
              </a:rPr>
              <a:t>) светофоры </a:t>
            </a:r>
            <a:endParaRPr lang="ru-RU" sz="23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724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l="8263" t="5113" r="8263"/>
          <a:stretch/>
        </p:blipFill>
        <p:spPr>
          <a:xfrm>
            <a:off x="784746" y="71736"/>
            <a:ext cx="7478973" cy="4440547"/>
          </a:xfrm>
          <a:prstGeom prst="rect">
            <a:avLst/>
          </a:prstGeom>
        </p:spPr>
      </p:pic>
      <p:pic>
        <p:nvPicPr>
          <p:cNvPr id="8" name="Рисунок 7"/>
          <p:cNvPicPr>
            <a:picLocks noChangeAspect="1"/>
          </p:cNvPicPr>
          <p:nvPr/>
        </p:nvPicPr>
        <p:blipFill>
          <a:blip r:embed="rId3"/>
          <a:stretch>
            <a:fillRect/>
          </a:stretch>
        </p:blipFill>
        <p:spPr>
          <a:xfrm rot="16200000">
            <a:off x="3080307" y="2474312"/>
            <a:ext cx="509829" cy="396274"/>
          </a:xfrm>
          <a:prstGeom prst="rect">
            <a:avLst/>
          </a:prstGeom>
        </p:spPr>
      </p:pic>
      <p:pic>
        <p:nvPicPr>
          <p:cNvPr id="9" name="Рисунок 8"/>
          <p:cNvPicPr>
            <a:picLocks noChangeAspect="1"/>
          </p:cNvPicPr>
          <p:nvPr/>
        </p:nvPicPr>
        <p:blipFill>
          <a:blip r:embed="rId4"/>
          <a:stretch>
            <a:fillRect/>
          </a:stretch>
        </p:blipFill>
        <p:spPr>
          <a:xfrm>
            <a:off x="4980843" y="2382277"/>
            <a:ext cx="396274" cy="512108"/>
          </a:xfrm>
          <a:prstGeom prst="rect">
            <a:avLst/>
          </a:prstGeom>
        </p:spPr>
      </p:pic>
      <p:pic>
        <p:nvPicPr>
          <p:cNvPr id="10" name="Рисунок 9"/>
          <p:cNvPicPr>
            <a:picLocks noChangeAspect="1"/>
          </p:cNvPicPr>
          <p:nvPr/>
        </p:nvPicPr>
        <p:blipFill>
          <a:blip r:embed="rId4"/>
          <a:stretch>
            <a:fillRect/>
          </a:stretch>
        </p:blipFill>
        <p:spPr>
          <a:xfrm>
            <a:off x="6824602" y="2354981"/>
            <a:ext cx="396274" cy="512108"/>
          </a:xfrm>
          <a:prstGeom prst="rect">
            <a:avLst/>
          </a:prstGeom>
        </p:spPr>
      </p:pic>
      <p:sp>
        <p:nvSpPr>
          <p:cNvPr id="12" name="Объект 11"/>
          <p:cNvSpPr>
            <a:spLocks noGrp="1"/>
          </p:cNvSpPr>
          <p:nvPr>
            <p:ph idx="1"/>
          </p:nvPr>
        </p:nvSpPr>
        <p:spPr>
          <a:xfrm>
            <a:off x="13922" y="4512363"/>
            <a:ext cx="9130078" cy="2026692"/>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На железнодорожных путях необщего пользования </a:t>
            </a:r>
            <a:r>
              <a:rPr lang="ru-RU" sz="2000" b="1" dirty="0">
                <a:solidFill>
                  <a:srgbClr val="002060"/>
                </a:solidFill>
                <a:latin typeface="Times New Roman" panose="02020603050405020304" pitchFamily="18" charset="0"/>
                <a:cs typeface="Times New Roman" panose="02020603050405020304" pitchFamily="18" charset="0"/>
              </a:rPr>
              <a:t>въездными (выездными) </a:t>
            </a:r>
            <a:r>
              <a:rPr lang="ru-RU" sz="2000" b="1" dirty="0">
                <a:latin typeface="Times New Roman" panose="02020603050405020304" pitchFamily="18" charset="0"/>
                <a:cs typeface="Times New Roman" panose="02020603050405020304" pitchFamily="18" charset="0"/>
              </a:rPr>
              <a:t>светофорами подаются сигналы:</a:t>
            </a: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один </a:t>
            </a:r>
            <a:r>
              <a:rPr lang="ru-RU" sz="2000" b="1" dirty="0">
                <a:solidFill>
                  <a:srgbClr val="C00000"/>
                </a:solidFill>
                <a:latin typeface="Times New Roman" panose="02020603050405020304" pitchFamily="18" charset="0"/>
                <a:cs typeface="Times New Roman" panose="02020603050405020304" pitchFamily="18" charset="0"/>
              </a:rPr>
              <a:t>желтый огонь </a:t>
            </a:r>
            <a:r>
              <a:rPr lang="ru-RU" sz="2000" dirty="0">
                <a:latin typeface="Times New Roman" panose="02020603050405020304" pitchFamily="18" charset="0"/>
                <a:cs typeface="Times New Roman" panose="02020603050405020304" pitchFamily="18" charset="0"/>
              </a:rPr>
              <a:t>— разрешается въезд в производственное помещение </a:t>
            </a:r>
            <a:r>
              <a:rPr lang="ru-RU" sz="2000" dirty="0" smtClean="0">
                <a:latin typeface="Times New Roman" panose="02020603050405020304" pitchFamily="18" charset="0"/>
                <a:cs typeface="Times New Roman" panose="02020603050405020304" pitchFamily="18" charset="0"/>
              </a:rPr>
              <a:t>или </a:t>
            </a:r>
            <a:r>
              <a:rPr lang="ru-RU" sz="2000" dirty="0">
                <a:latin typeface="Times New Roman" panose="02020603050405020304" pitchFamily="18" charset="0"/>
                <a:cs typeface="Times New Roman" panose="02020603050405020304" pitchFamily="18" charset="0"/>
              </a:rPr>
              <a:t>выезд из </a:t>
            </a:r>
            <a:r>
              <a:rPr lang="ru-RU" sz="2000" dirty="0" smtClean="0">
                <a:latin typeface="Times New Roman" panose="02020603050405020304" pitchFamily="18" charset="0"/>
                <a:cs typeface="Times New Roman" panose="02020603050405020304" pitchFamily="18" charset="0"/>
              </a:rPr>
              <a:t>него;</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красный огонь </a:t>
            </a:r>
            <a:r>
              <a:rPr lang="ru-RU" sz="2000" dirty="0">
                <a:latin typeface="Times New Roman" panose="02020603050405020304" pitchFamily="18" charset="0"/>
                <a:cs typeface="Times New Roman" panose="02020603050405020304" pitchFamily="18" charset="0"/>
              </a:rPr>
              <a:t>— запрещен въезд в производственное помещение или выезд из него</a:t>
            </a:r>
          </a:p>
        </p:txBody>
      </p:sp>
      <p:sp>
        <p:nvSpPr>
          <p:cNvPr id="11" name="Подзаголовок 2"/>
          <p:cNvSpPr txBox="1">
            <a:spLocks/>
          </p:cNvSpPr>
          <p:nvPr/>
        </p:nvSpPr>
        <p:spPr>
          <a:xfrm>
            <a:off x="2048256" y="81706"/>
            <a:ext cx="5093208" cy="457363"/>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300" b="1" dirty="0">
                <a:latin typeface="Times New Roman" panose="02020603050405020304" pitchFamily="18" charset="0"/>
                <a:cs typeface="Times New Roman" panose="02020603050405020304" pitchFamily="18" charset="0"/>
              </a:rPr>
              <a:t>Въездные (выездные</a:t>
            </a:r>
            <a:r>
              <a:rPr lang="ru-RU" sz="2300" b="1" dirty="0" smtClean="0">
                <a:latin typeface="Times New Roman" panose="02020603050405020304" pitchFamily="18" charset="0"/>
                <a:cs typeface="Times New Roman" panose="02020603050405020304" pitchFamily="18" charset="0"/>
              </a:rPr>
              <a:t>) светофоры </a:t>
            </a:r>
            <a:endParaRPr lang="ru-RU" sz="2300" b="1"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8147304"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п.38</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718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r="4000"/>
          <a:stretch/>
        </p:blipFill>
        <p:spPr>
          <a:xfrm>
            <a:off x="167415" y="4071907"/>
            <a:ext cx="4326529" cy="2370280"/>
          </a:xfrm>
          <a:prstGeom prst="rect">
            <a:avLst/>
          </a:prstGeom>
        </p:spPr>
      </p:pic>
      <p:sp>
        <p:nvSpPr>
          <p:cNvPr id="6" name="Объект 5"/>
          <p:cNvSpPr>
            <a:spLocks noGrp="1"/>
          </p:cNvSpPr>
          <p:nvPr>
            <p:ph idx="1"/>
          </p:nvPr>
        </p:nvSpPr>
        <p:spPr>
          <a:xfrm>
            <a:off x="4709968" y="1017848"/>
            <a:ext cx="4434032" cy="3600400"/>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Технологические</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разрешающие или запрещающие подачу или уборку </a:t>
            </a:r>
            <a:r>
              <a:rPr lang="ru-RU" sz="2000" dirty="0" smtClean="0">
                <a:latin typeface="Times New Roman" panose="02020603050405020304" pitchFamily="18" charset="0"/>
                <a:cs typeface="Times New Roman" panose="02020603050405020304" pitchFamily="18" charset="0"/>
              </a:rPr>
              <a:t>подвижного </a:t>
            </a:r>
            <a:r>
              <a:rPr lang="ru-RU" sz="2000" dirty="0">
                <a:latin typeface="Times New Roman" panose="02020603050405020304" pitchFamily="18" charset="0"/>
                <a:cs typeface="Times New Roman" panose="02020603050405020304" pitchFamily="18" charset="0"/>
              </a:rPr>
              <a:t>состава при обслуживании объектов, расположенных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a:t>
            </a:r>
            <a:r>
              <a:rPr lang="ru-RU" sz="2000" dirty="0" smtClean="0">
                <a:latin typeface="Times New Roman" panose="02020603050405020304" pitchFamily="18" charset="0"/>
                <a:cs typeface="Times New Roman" panose="02020603050405020304" pitchFamily="18" charset="0"/>
              </a:rPr>
              <a:t>(вагоноопрокидывателей</a:t>
            </a:r>
            <a:r>
              <a:rPr lang="ru-RU" sz="2000" dirty="0">
                <a:latin typeface="Times New Roman" panose="02020603050405020304" pitchFamily="18" charset="0"/>
                <a:cs typeface="Times New Roman" panose="02020603050405020304" pitchFamily="18" charset="0"/>
              </a:rPr>
              <a:t>, вагонных весов, устройств для восстановления сыпучести грузов, сливо-наливных </a:t>
            </a:r>
            <a:r>
              <a:rPr lang="ru-RU" sz="2000" dirty="0" smtClean="0">
                <a:latin typeface="Times New Roman" panose="02020603050405020304" pitchFamily="18" charset="0"/>
                <a:cs typeface="Times New Roman" panose="02020603050405020304" pitchFamily="18" charset="0"/>
              </a:rPr>
              <a:t>устройств).</a:t>
            </a: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113551" y="751390"/>
            <a:ext cx="4602465" cy="3469698"/>
          </a:xfrm>
          <a:prstGeom prst="rect">
            <a:avLst/>
          </a:prstGeom>
        </p:spPr>
      </p:pic>
      <p:sp>
        <p:nvSpPr>
          <p:cNvPr id="7" name="Прямоугольник 6"/>
          <p:cNvSpPr/>
          <p:nvPr/>
        </p:nvSpPr>
        <p:spPr>
          <a:xfrm>
            <a:off x="-26634" y="6442187"/>
            <a:ext cx="5773760" cy="400110"/>
          </a:xfrm>
          <a:prstGeom prst="rect">
            <a:avLst/>
          </a:prstGeom>
        </p:spPr>
        <p:txBody>
          <a:bodyPr wrap="none">
            <a:spAutoFit/>
          </a:bodyPr>
          <a:lstStyle/>
          <a:p>
            <a:r>
              <a:rPr lang="ru-RU" sz="2000" i="1" dirty="0">
                <a:latin typeface="Times New Roman" panose="02020603050405020304" pitchFamily="18" charset="0"/>
                <a:cs typeface="Times New Roman" panose="02020603050405020304" pitchFamily="18" charset="0"/>
              </a:rPr>
              <a:t>Технологические  </a:t>
            </a:r>
            <a:r>
              <a:rPr lang="ru-RU" sz="2000" i="1" dirty="0" smtClean="0">
                <a:latin typeface="Times New Roman" panose="02020603050405020304" pitchFamily="18" charset="0"/>
                <a:cs typeface="Times New Roman" panose="02020603050405020304" pitchFamily="18" charset="0"/>
              </a:rPr>
              <a:t>светофоры </a:t>
            </a:r>
            <a:r>
              <a:rPr lang="ru-RU" sz="2000" i="1" dirty="0">
                <a:latin typeface="Times New Roman" panose="02020603050405020304" pitchFamily="18" charset="0"/>
                <a:cs typeface="Times New Roman" panose="02020603050405020304" pitchFamily="18" charset="0"/>
              </a:rPr>
              <a:t>нумерации не имеют.</a:t>
            </a:r>
          </a:p>
        </p:txBody>
      </p:sp>
      <p:sp>
        <p:nvSpPr>
          <p:cNvPr id="8" name="Овал 7"/>
          <p:cNvSpPr/>
          <p:nvPr/>
        </p:nvSpPr>
        <p:spPr>
          <a:xfrm>
            <a:off x="4355976" y="568549"/>
            <a:ext cx="576064" cy="98605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a:picLocks noChangeAspect="1"/>
          </p:cNvPicPr>
          <p:nvPr/>
        </p:nvPicPr>
        <p:blipFill rotWithShape="1">
          <a:blip r:embed="rId4"/>
          <a:srcRect l="4796" t="18175"/>
          <a:stretch/>
        </p:blipFill>
        <p:spPr>
          <a:xfrm>
            <a:off x="5619564" y="3539091"/>
            <a:ext cx="3524435" cy="3327787"/>
          </a:xfrm>
          <a:prstGeom prst="rect">
            <a:avLst/>
          </a:prstGeom>
        </p:spPr>
      </p:pic>
      <p:sp>
        <p:nvSpPr>
          <p:cNvPr id="12" name="Подзаголовок 2"/>
          <p:cNvSpPr txBox="1">
            <a:spLocks/>
          </p:cNvSpPr>
          <p:nvPr/>
        </p:nvSpPr>
        <p:spPr>
          <a:xfrm>
            <a:off x="2307629" y="0"/>
            <a:ext cx="4672758"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Технологические светофоры</a:t>
            </a:r>
            <a:endParaRPr lang="ru-RU" sz="2300" b="1"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8183880" y="6565126"/>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п.6</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7819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943" y="4463346"/>
            <a:ext cx="9103057" cy="2394654"/>
          </a:xfrm>
        </p:spPr>
        <p:txBody>
          <a:bodyPr>
            <a:normAutofit/>
          </a:bodyPr>
          <a:lstStyle/>
          <a:p>
            <a:pPr marL="0" indent="0" algn="just">
              <a:buNone/>
            </a:pPr>
            <a:r>
              <a:rPr lang="ru-RU" sz="2000" b="1" u="sng" dirty="0">
                <a:solidFill>
                  <a:srgbClr val="002060"/>
                </a:solidFill>
                <a:latin typeface="Times New Roman" panose="02020603050405020304" pitchFamily="18" charset="0"/>
                <a:cs typeface="Times New Roman" panose="02020603050405020304" pitchFamily="18" charset="0"/>
              </a:rPr>
              <a:t>Технологическими светофорами подаются сигналы:</a:t>
            </a: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один </a:t>
            </a:r>
            <a:r>
              <a:rPr lang="ru-RU" sz="2000" b="1" dirty="0">
                <a:solidFill>
                  <a:srgbClr val="C00000"/>
                </a:solidFill>
                <a:latin typeface="Times New Roman" panose="02020603050405020304" pitchFamily="18" charset="0"/>
                <a:cs typeface="Times New Roman" panose="02020603050405020304" pitchFamily="18" charset="0"/>
              </a:rPr>
              <a:t>желтый огонь </a:t>
            </a:r>
            <a:r>
              <a:rPr lang="ru-RU" sz="2000" dirty="0">
                <a:latin typeface="Times New Roman" panose="02020603050405020304" pitchFamily="18" charset="0"/>
                <a:cs typeface="Times New Roman" panose="02020603050405020304" pitchFamily="18" charset="0"/>
              </a:rPr>
              <a:t>— разрешается подача вагонов к объекту, расположенному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с готовностью </a:t>
            </a:r>
            <a:r>
              <a:rPr lang="ru-RU" sz="2000" dirty="0" smtClean="0">
                <a:latin typeface="Times New Roman" panose="02020603050405020304" pitchFamily="18" charset="0"/>
                <a:cs typeface="Times New Roman" panose="02020603050405020304" pitchFamily="18" charset="0"/>
              </a:rPr>
              <a:t>остановиться;</a:t>
            </a: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красный </a:t>
            </a:r>
            <a:r>
              <a:rPr lang="ru-RU" sz="2000" b="1" dirty="0">
                <a:solidFill>
                  <a:srgbClr val="C00000"/>
                </a:solidFill>
                <a:latin typeface="Times New Roman" panose="02020603050405020304" pitchFamily="18" charset="0"/>
                <a:cs typeface="Times New Roman" panose="02020603050405020304" pitchFamily="18" charset="0"/>
              </a:rPr>
              <a:t>огонь </a:t>
            </a:r>
            <a:r>
              <a:rPr lang="ru-RU" sz="2000" dirty="0">
                <a:latin typeface="Times New Roman" panose="02020603050405020304" pitchFamily="18" charset="0"/>
                <a:cs typeface="Times New Roman" panose="02020603050405020304" pitchFamily="18" charset="0"/>
              </a:rPr>
              <a:t>— запрещается подавать вагоны на объект, расположенный на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необщего пользования</a:t>
            </a:r>
            <a:r>
              <a:rPr lang="ru-RU" sz="2000" dirty="0" smtClean="0">
                <a:latin typeface="Times New Roman" panose="02020603050405020304" pitchFamily="18" charset="0"/>
                <a:cs typeface="Times New Roman" panose="02020603050405020304" pitchFamily="18" charset="0"/>
              </a:rPr>
              <a:t>;</a:t>
            </a:r>
            <a:r>
              <a:rPr lang="ru-RU" sz="2000" i="1" dirty="0" smtClean="0">
                <a:latin typeface="Times New Roman" panose="02020603050405020304" pitchFamily="18" charset="0"/>
                <a:cs typeface="Times New Roman" panose="02020603050405020304" pitchFamily="18" charset="0"/>
              </a:rPr>
              <a:t> </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один лунно-белый огонь</a:t>
            </a:r>
            <a:r>
              <a:rPr lang="ru-RU" sz="2000" dirty="0">
                <a:latin typeface="Times New Roman" panose="02020603050405020304" pitchFamily="18" charset="0"/>
                <a:cs typeface="Times New Roman" panose="02020603050405020304" pitchFamily="18" charset="0"/>
              </a:rPr>
              <a:t>, установленный на обратной стороне светофора — убрать вагоны с объекта, расположенного на пути необщего пользования.</a:t>
            </a:r>
          </a:p>
          <a:p>
            <a:pPr marL="0" indent="0" algn="just">
              <a:buNone/>
            </a:pPr>
            <a:endParaRPr lang="ru-RU" sz="2000"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4180" t="5173" r="1791" b="10050"/>
          <a:stretch/>
        </p:blipFill>
        <p:spPr>
          <a:xfrm>
            <a:off x="1291487" y="400498"/>
            <a:ext cx="6601968" cy="4190864"/>
          </a:xfrm>
          <a:prstGeom prst="rect">
            <a:avLst/>
          </a:prstGeom>
        </p:spPr>
      </p:pic>
      <p:sp>
        <p:nvSpPr>
          <p:cNvPr id="5" name="Овал 4"/>
          <p:cNvSpPr/>
          <p:nvPr/>
        </p:nvSpPr>
        <p:spPr>
          <a:xfrm>
            <a:off x="6392198" y="806719"/>
            <a:ext cx="702859" cy="76427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одзаголовок 2"/>
          <p:cNvSpPr txBox="1">
            <a:spLocks/>
          </p:cNvSpPr>
          <p:nvPr/>
        </p:nvSpPr>
        <p:spPr>
          <a:xfrm>
            <a:off x="2307629" y="0"/>
            <a:ext cx="4672758"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Технологические светофоры</a:t>
            </a:r>
            <a:endParaRPr lang="ru-RU" sz="2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4716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45720" y="4682684"/>
            <a:ext cx="9098280" cy="2175316"/>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Светофоры </a:t>
            </a:r>
            <a:r>
              <a:rPr lang="ru-RU" sz="2000" b="1" dirty="0">
                <a:solidFill>
                  <a:srgbClr val="002060"/>
                </a:solidFill>
                <a:latin typeface="Times New Roman" panose="02020603050405020304" pitchFamily="18" charset="0"/>
                <a:cs typeface="Times New Roman" panose="02020603050405020304" pitchFamily="18" charset="0"/>
              </a:rPr>
              <a:t>прикрытия </a:t>
            </a:r>
            <a:r>
              <a:rPr lang="ru-RU" sz="2000" b="1" dirty="0">
                <a:latin typeface="Times New Roman" panose="02020603050405020304" pitchFamily="18" charset="0"/>
                <a:cs typeface="Times New Roman" panose="02020603050405020304" pitchFamily="18" charset="0"/>
              </a:rPr>
              <a:t>устанавливаются </a:t>
            </a:r>
            <a:r>
              <a:rPr lang="ru-RU" sz="2000" dirty="0">
                <a:latin typeface="Times New Roman" panose="02020603050405020304" pitchFamily="18" charset="0"/>
                <a:cs typeface="Times New Roman" panose="02020603050405020304" pitchFamily="18" charset="0"/>
              </a:rPr>
              <a:t>с обеих сторон на расстоянии </a:t>
            </a:r>
            <a:r>
              <a:rPr lang="ru-RU" sz="2000" b="1" dirty="0">
                <a:solidFill>
                  <a:srgbClr val="C00000"/>
                </a:solidFill>
                <a:latin typeface="Times New Roman" panose="02020603050405020304" pitchFamily="18" charset="0"/>
                <a:cs typeface="Times New Roman" panose="02020603050405020304" pitchFamily="18" charset="0"/>
              </a:rPr>
              <a:t>не ближе 50 м </a:t>
            </a:r>
            <a:r>
              <a:rPr lang="ru-RU" sz="2000" dirty="0">
                <a:latin typeface="Times New Roman" panose="02020603050405020304" pitchFamily="18" charset="0"/>
                <a:cs typeface="Times New Roman" panose="02020603050405020304" pitchFamily="18" charset="0"/>
              </a:rPr>
              <a:t>от предельных столбиков или начала моста.</a:t>
            </a:r>
          </a:p>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пересечении в одном уровне и сплетениях железнодорожных путей светофоры прикрытия должны иметь такую зависимость, при которой открытие одного из них было бы возможно только при запрещающих показаниях остальных светофоров, одновременное открытие которых создает угрозу безопасности движения поездов.</a:t>
            </a:r>
          </a:p>
        </p:txBody>
      </p:sp>
      <p:pic>
        <p:nvPicPr>
          <p:cNvPr id="2050" name="Picture 2" descr="https://factorio.su/wp-content/uploads/2020/08/Double-crossing.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5720" y="546009"/>
            <a:ext cx="8884693" cy="413351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п.32</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715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510347"/>
            <a:ext cx="9103057" cy="134765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 пути </a:t>
            </a:r>
            <a:r>
              <a:rPr lang="ru-RU" sz="2000" dirty="0">
                <a:latin typeface="Times New Roman" panose="02020603050405020304" pitchFamily="18" charset="0"/>
                <a:cs typeface="Times New Roman" panose="02020603050405020304" pitchFamily="18" charset="0"/>
              </a:rPr>
              <a:t>необщего </a:t>
            </a:r>
            <a:r>
              <a:rPr lang="ru-RU" sz="2000" dirty="0" smtClean="0">
                <a:latin typeface="Times New Roman" panose="02020603050405020304" pitchFamily="18" charset="0"/>
                <a:cs typeface="Times New Roman" panose="02020603050405020304" pitchFamily="18" charset="0"/>
              </a:rPr>
              <a:t>пользования </a:t>
            </a:r>
            <a:r>
              <a:rPr lang="ru-RU" sz="2000" dirty="0">
                <a:latin typeface="Times New Roman" panose="02020603050405020304" pitchFamily="18" charset="0"/>
                <a:cs typeface="Times New Roman" panose="02020603050405020304" pitchFamily="18" charset="0"/>
              </a:rPr>
              <a:t>применяется сигнал </a:t>
            </a:r>
            <a:r>
              <a:rPr lang="ru-RU" sz="2000" b="1" dirty="0">
                <a:solidFill>
                  <a:srgbClr val="C00000"/>
                </a:solidFill>
                <a:latin typeface="Times New Roman" panose="02020603050405020304" pitchFamily="18" charset="0"/>
                <a:cs typeface="Times New Roman" panose="02020603050405020304" pitchFamily="18" charset="0"/>
              </a:rPr>
              <a:t>один лунно-белый огонь, горящий одновременно с красным огнем </a:t>
            </a:r>
            <a:r>
              <a:rPr lang="ru-RU" sz="2000" dirty="0">
                <a:latin typeface="Times New Roman" panose="02020603050405020304" pitchFamily="18" charset="0"/>
                <a:cs typeface="Times New Roman" panose="02020603050405020304" pitchFamily="18" charset="0"/>
              </a:rPr>
              <a:t>— убрать вагоны с объекта</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Показания </a:t>
            </a:r>
            <a:r>
              <a:rPr lang="ru-RU" sz="2000" dirty="0">
                <a:latin typeface="Times New Roman" panose="02020603050405020304" pitchFamily="18" charset="0"/>
                <a:cs typeface="Times New Roman" panose="02020603050405020304" pitchFamily="18" charset="0"/>
              </a:rPr>
              <a:t>въездных (выездных) и технологических светофоров дополняются </a:t>
            </a:r>
            <a:r>
              <a:rPr lang="ru-RU" sz="2000" b="1" dirty="0">
                <a:solidFill>
                  <a:srgbClr val="002060"/>
                </a:solidFill>
                <a:latin typeface="Times New Roman" panose="02020603050405020304" pitchFamily="18" charset="0"/>
                <a:cs typeface="Times New Roman" panose="02020603050405020304" pitchFamily="18" charset="0"/>
              </a:rPr>
              <a:t>звуковыми и световыми </a:t>
            </a:r>
            <a:r>
              <a:rPr lang="ru-RU" sz="2000" b="1" dirty="0" smtClean="0">
                <a:solidFill>
                  <a:srgbClr val="002060"/>
                </a:solidFill>
                <a:latin typeface="Times New Roman" panose="02020603050405020304" pitchFamily="18" charset="0"/>
                <a:cs typeface="Times New Roman" panose="02020603050405020304" pitchFamily="18" charset="0"/>
              </a:rPr>
              <a:t>сигналами.</a:t>
            </a: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srcRect l="22985" r="20149" b="26882"/>
          <a:stretch/>
        </p:blipFill>
        <p:spPr>
          <a:xfrm>
            <a:off x="1252181" y="523966"/>
            <a:ext cx="6949987" cy="5061462"/>
          </a:xfrm>
          <a:prstGeom prst="rect">
            <a:avLst/>
          </a:prstGeom>
        </p:spPr>
      </p:pic>
      <p:sp>
        <p:nvSpPr>
          <p:cNvPr id="9" name="Овал 8"/>
          <p:cNvSpPr/>
          <p:nvPr/>
        </p:nvSpPr>
        <p:spPr>
          <a:xfrm>
            <a:off x="6907235" y="1504936"/>
            <a:ext cx="586854" cy="117370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одзаголовок 2"/>
          <p:cNvSpPr txBox="1">
            <a:spLocks/>
          </p:cNvSpPr>
          <p:nvPr/>
        </p:nvSpPr>
        <p:spPr>
          <a:xfrm>
            <a:off x="2307629" y="0"/>
            <a:ext cx="4672758" cy="457363"/>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300" b="1" dirty="0" smtClean="0">
                <a:latin typeface="Times New Roman" panose="02020603050405020304" pitchFamily="18" charset="0"/>
                <a:cs typeface="Times New Roman" panose="02020603050405020304" pitchFamily="18" charset="0"/>
              </a:rPr>
              <a:t>Технологические светофоры</a:t>
            </a:r>
            <a:endParaRPr lang="ru-RU" sz="2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097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16024"/>
            <a:ext cx="9144000" cy="2232248"/>
          </a:xfrm>
        </p:spPr>
        <p:txBody>
          <a:bodyPr>
            <a:normAutofit/>
          </a:bodyPr>
          <a:lstStyle/>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Светофоры прикрытия: </a:t>
            </a:r>
            <a:r>
              <a:rPr lang="ru-RU" sz="1800" dirty="0">
                <a:latin typeface="Times New Roman" panose="02020603050405020304" pitchFamily="18" charset="0"/>
                <a:cs typeface="Times New Roman" panose="02020603050405020304" pitchFamily="18" charset="0"/>
              </a:rPr>
              <a:t>назначение, место установки, сигнализация.</a:t>
            </a:r>
          </a:p>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Заградительные </a:t>
            </a:r>
            <a:r>
              <a:rPr lang="ru-RU" sz="1800" b="1" dirty="0">
                <a:latin typeface="Times New Roman" panose="02020603050405020304" pitchFamily="18" charset="0"/>
                <a:cs typeface="Times New Roman" panose="02020603050405020304" pitchFamily="18" charset="0"/>
              </a:rPr>
              <a:t>светофоры: </a:t>
            </a:r>
            <a:r>
              <a:rPr lang="ru-RU" sz="1800" dirty="0">
                <a:latin typeface="Times New Roman" panose="02020603050405020304" pitchFamily="18" charset="0"/>
                <a:cs typeface="Times New Roman" panose="02020603050405020304" pitchFamily="18" charset="0"/>
              </a:rPr>
              <a:t>назначение, место установки, сигнализация.</a:t>
            </a:r>
          </a:p>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Предупредительные </a:t>
            </a:r>
            <a:r>
              <a:rPr lang="ru-RU" sz="1800" b="1" dirty="0">
                <a:latin typeface="Times New Roman" panose="02020603050405020304" pitchFamily="18" charset="0"/>
                <a:cs typeface="Times New Roman" panose="02020603050405020304" pitchFamily="18" charset="0"/>
              </a:rPr>
              <a:t>светофоры: </a:t>
            </a:r>
            <a:r>
              <a:rPr lang="ru-RU" sz="1800" dirty="0">
                <a:latin typeface="Times New Roman" panose="02020603050405020304" pitchFamily="18" charset="0"/>
                <a:cs typeface="Times New Roman" panose="02020603050405020304" pitchFamily="18" charset="0"/>
              </a:rPr>
              <a:t>назначение, место установки, сигнализация.</a:t>
            </a:r>
          </a:p>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Повторительные </a:t>
            </a:r>
            <a:r>
              <a:rPr lang="ru-RU" sz="1800" b="1" dirty="0">
                <a:latin typeface="Times New Roman" panose="02020603050405020304" pitchFamily="18" charset="0"/>
                <a:cs typeface="Times New Roman" panose="02020603050405020304" pitchFamily="18" charset="0"/>
              </a:rPr>
              <a:t>светофоры: </a:t>
            </a:r>
            <a:r>
              <a:rPr lang="ru-RU" sz="1800" dirty="0">
                <a:latin typeface="Times New Roman" panose="02020603050405020304" pitchFamily="18" charset="0"/>
                <a:cs typeface="Times New Roman" panose="02020603050405020304" pitchFamily="18" charset="0"/>
              </a:rPr>
              <a:t>назначение, место установки, сигнализация.</a:t>
            </a:r>
          </a:p>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Въездные (выездные) светофоры: </a:t>
            </a:r>
            <a:r>
              <a:rPr lang="ru-RU" sz="1800" dirty="0" smtClean="0">
                <a:latin typeface="Times New Roman" panose="02020603050405020304" pitchFamily="18" charset="0"/>
                <a:cs typeface="Times New Roman" panose="02020603050405020304" pitchFamily="18" charset="0"/>
              </a:rPr>
              <a:t>назначение, место установки, сигнализация.</a:t>
            </a:r>
            <a:endParaRPr lang="ru-RU" sz="1800" dirty="0">
              <a:latin typeface="Times New Roman" panose="02020603050405020304" pitchFamily="18" charset="0"/>
              <a:cs typeface="Times New Roman" panose="02020603050405020304" pitchFamily="18" charset="0"/>
            </a:endParaRPr>
          </a:p>
          <a:p>
            <a:pPr marL="457200" indent="-457200" algn="just">
              <a:buAutoNum type="arabicPeriod"/>
            </a:pPr>
            <a:r>
              <a:rPr lang="ru-RU" sz="1800" b="1" dirty="0" smtClean="0">
                <a:latin typeface="Times New Roman" panose="02020603050405020304" pitchFamily="18" charset="0"/>
                <a:cs typeface="Times New Roman" panose="02020603050405020304" pitchFamily="18" charset="0"/>
              </a:rPr>
              <a:t>Технологические </a:t>
            </a:r>
            <a:r>
              <a:rPr lang="ru-RU" sz="1800" b="1" dirty="0">
                <a:latin typeface="Times New Roman" panose="02020603050405020304" pitchFamily="18" charset="0"/>
                <a:cs typeface="Times New Roman" panose="02020603050405020304" pitchFamily="18" charset="0"/>
              </a:rPr>
              <a:t>светофоры: </a:t>
            </a:r>
            <a:r>
              <a:rPr lang="ru-RU" sz="1800" dirty="0">
                <a:latin typeface="Times New Roman" panose="02020603050405020304" pitchFamily="18" charset="0"/>
                <a:cs typeface="Times New Roman" panose="02020603050405020304" pitchFamily="18" charset="0"/>
              </a:rPr>
              <a:t>назначение, место установки, сигнализация.</a:t>
            </a:r>
          </a:p>
          <a:p>
            <a:pPr marL="457200" indent="-457200" algn="just">
              <a:buAutoNum type="arabicPeriod"/>
            </a:pPr>
            <a:endParaRPr lang="ru-RU" sz="18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060881" y="301753"/>
            <a:ext cx="3022238" cy="400110"/>
          </a:xfrm>
          <a:prstGeom prst="rect">
            <a:avLst/>
          </a:prstGeom>
        </p:spPr>
        <p:txBody>
          <a:bodyPr wrap="none">
            <a:spAutoFit/>
          </a:bodyPr>
          <a:lstStyle/>
          <a:p>
            <a:r>
              <a:rPr lang="ru-RU" sz="2000" b="1" u="sng" dirty="0" smtClean="0">
                <a:solidFill>
                  <a:srgbClr val="002060"/>
                </a:solidFill>
                <a:latin typeface="Times New Roman" panose="02020603050405020304" pitchFamily="18" charset="0"/>
                <a:cs typeface="Times New Roman" panose="02020603050405020304" pitchFamily="18" charset="0"/>
              </a:rPr>
              <a:t>Закрепление материала </a:t>
            </a:r>
            <a:endParaRPr lang="ru-RU" sz="2000" b="1" u="sng" dirty="0">
              <a:solidFill>
                <a:srgbClr val="002060"/>
              </a:solidFill>
            </a:endParaRPr>
          </a:p>
        </p:txBody>
      </p:sp>
      <p:sp>
        <p:nvSpPr>
          <p:cNvPr id="5"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pic>
        <p:nvPicPr>
          <p:cNvPr id="205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5882" b="9490"/>
          <a:stretch/>
        </p:blipFill>
        <p:spPr bwMode="auto">
          <a:xfrm>
            <a:off x="591524" y="701863"/>
            <a:ext cx="7960952" cy="3858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634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1981962" y="2012446"/>
            <a:ext cx="6140196" cy="445493"/>
          </a:xfrm>
        </p:spPr>
        <p:txBody>
          <a:bodyPr>
            <a:normAutofit/>
          </a:bodyPr>
          <a:lstStyle/>
          <a:p>
            <a:r>
              <a:rPr lang="ru-RU" sz="2000" b="1" u="sng" dirty="0">
                <a:solidFill>
                  <a:srgbClr val="C00000"/>
                </a:solidFill>
                <a:latin typeface="Times New Roman" panose="02020603050405020304" pitchFamily="18" charset="0"/>
                <a:cs typeface="Times New Roman" panose="02020603050405020304" pitchFamily="18" charset="0"/>
              </a:rPr>
              <a:t>Опережающее задание по следующей теме:</a:t>
            </a:r>
          </a:p>
        </p:txBody>
      </p:sp>
      <p:sp>
        <p:nvSpPr>
          <p:cNvPr id="8" name="Прямоугольник 7"/>
          <p:cNvSpPr/>
          <p:nvPr/>
        </p:nvSpPr>
        <p:spPr>
          <a:xfrm>
            <a:off x="155448" y="2457939"/>
            <a:ext cx="8901684" cy="707886"/>
          </a:xfrm>
          <a:prstGeom prst="rect">
            <a:avLst/>
          </a:prstGeom>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a:t>
            </a:r>
            <a:r>
              <a:rPr lang="ru-RU" sz="2000" b="1" dirty="0" smtClean="0">
                <a:solidFill>
                  <a:srgbClr val="002060"/>
                </a:solidFill>
                <a:latin typeface="Times New Roman" panose="02020603050405020304" pitchFamily="18" charset="0"/>
                <a:cs typeface="Times New Roman" panose="02020603050405020304" pitchFamily="18" charset="0"/>
              </a:rPr>
              <a:t>перегонах</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68580" y="3165825"/>
            <a:ext cx="9075420" cy="3785652"/>
          </a:xfrm>
          <a:prstGeom prst="rect">
            <a:avLst/>
          </a:prstGeom>
        </p:spPr>
        <p:txBody>
          <a:bodyPr wrap="square">
            <a:spAutoFit/>
          </a:bodyPr>
          <a:lstStyle/>
          <a:p>
            <a:pPr marL="457200" indent="-457200" algn="just">
              <a:buAutoNum type="arabicPeriod"/>
            </a:pPr>
            <a:r>
              <a:rPr lang="ru-RU" sz="2000" b="1" dirty="0">
                <a:latin typeface="Times New Roman" panose="02020603050405020304" pitchFamily="18" charset="0"/>
                <a:cs typeface="Times New Roman" panose="02020603050405020304" pitchFamily="18" charset="0"/>
              </a:rPr>
              <a:t>Схемы ограждения на железнодорожных путях общего пользования, однопутном участке, на одном из железнодорожных путей или на обоих железнодорожных путях двухпутного участка, на перегоне вблизи железнодорожной станции, на железнодорожных путях необщего пользования.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Действия </a:t>
            </a:r>
            <a:r>
              <a:rPr lang="ru-RU" sz="2000" b="1" dirty="0">
                <a:latin typeface="Times New Roman" panose="02020603050405020304" pitchFamily="18" charset="0"/>
                <a:cs typeface="Times New Roman" panose="02020603050405020304" pitchFamily="18" charset="0"/>
              </a:rPr>
              <a:t>при внезапном возникновении препятствия на перегоне</a:t>
            </a:r>
            <a:r>
              <a:rPr lang="ru-RU" sz="2000" b="1" dirty="0" smtClean="0">
                <a:latin typeface="Times New Roman" panose="02020603050405020304" pitchFamily="18" charset="0"/>
                <a:cs typeface="Times New Roman" panose="02020603050405020304" pitchFamily="18" charset="0"/>
              </a:rPr>
              <a:t>.</a:t>
            </a: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Требования к одежде сигналистов, охраняющих петарды и переносные сигналы.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Порядок </a:t>
            </a:r>
            <a:r>
              <a:rPr lang="ru-RU" sz="2000" b="1" dirty="0">
                <a:latin typeface="Times New Roman" panose="02020603050405020304" pitchFamily="18" charset="0"/>
                <a:cs typeface="Times New Roman" panose="02020603050405020304" pitchFamily="18" charset="0"/>
              </a:rPr>
              <a:t>ограждения мест, через которые поезда могут проходить только с проводником; мест сплетения железнодорожных путей.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Порядок </a:t>
            </a:r>
            <a:r>
              <a:rPr lang="ru-RU" sz="2000" b="1" dirty="0">
                <a:latin typeface="Times New Roman" panose="02020603050405020304" pitchFamily="18" charset="0"/>
                <a:cs typeface="Times New Roman" panose="02020603050405020304" pitchFamily="18" charset="0"/>
              </a:rPr>
              <a:t>ограждения мест производства работ на железнодорожном пути переносным сигнальным знаком “С”- подача свистка. </a:t>
            </a:r>
          </a:p>
        </p:txBody>
      </p:sp>
      <p:sp>
        <p:nvSpPr>
          <p:cNvPr id="6" name="Объект 2"/>
          <p:cNvSpPr txBox="1">
            <a:spLocks/>
          </p:cNvSpPr>
          <p:nvPr/>
        </p:nvSpPr>
        <p:spPr>
          <a:xfrm>
            <a:off x="13716" y="68230"/>
            <a:ext cx="9144000" cy="1944216"/>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ru-RU" sz="2000" b="1" i="1" u="sng" dirty="0" smtClean="0">
                <a:solidFill>
                  <a:srgbClr val="C00000"/>
                </a:solidFill>
                <a:latin typeface="Times New Roman" panose="02020603050405020304" pitchFamily="18" charset="0"/>
                <a:cs typeface="Times New Roman" panose="02020603050405020304" pitchFamily="18" charset="0"/>
              </a:rPr>
              <a:t>Актуализация домашнего задания: </a:t>
            </a:r>
          </a:p>
          <a:p>
            <a:pPr marL="0" indent="0" algn="just">
              <a:buNone/>
            </a:pPr>
            <a:r>
              <a:rPr lang="ru-RU" sz="2000" b="1" i="1" dirty="0">
                <a:solidFill>
                  <a:srgbClr val="002060"/>
                </a:solidFill>
                <a:latin typeface="Times New Roman" panose="02020603050405020304" pitchFamily="18" charset="0"/>
                <a:cs typeface="Times New Roman" panose="02020603050405020304" pitchFamily="18" charset="0"/>
              </a:rPr>
              <a:t>Раздел III. п. </a:t>
            </a:r>
            <a:r>
              <a:rPr lang="ru-RU" sz="2000" b="1" i="1" dirty="0" smtClean="0">
                <a:solidFill>
                  <a:srgbClr val="002060"/>
                </a:solidFill>
                <a:latin typeface="Times New Roman" panose="02020603050405020304" pitchFamily="18" charset="0"/>
                <a:cs typeface="Times New Roman" panose="02020603050405020304" pitchFamily="18" charset="0"/>
              </a:rPr>
              <a:t>32-35,38,46 </a:t>
            </a:r>
            <a:r>
              <a:rPr lang="ru-RU" sz="2000" b="1" i="1" dirty="0">
                <a:solidFill>
                  <a:srgbClr val="002060"/>
                </a:solidFill>
                <a:latin typeface="Times New Roman" panose="02020603050405020304" pitchFamily="18" charset="0"/>
                <a:cs typeface="Times New Roman" panose="02020603050405020304" pitchFamily="18" charset="0"/>
              </a:rPr>
              <a:t>Светофоры на железнодорожном транспорте</a:t>
            </a:r>
          </a:p>
          <a:p>
            <a:pPr marL="0" indent="0" algn="just">
              <a:buFont typeface="Arial" pitchFamily="34" charset="0"/>
              <a:buNone/>
            </a:pPr>
            <a:r>
              <a:rPr lang="ru-RU" sz="2000" b="1" dirty="0" smtClean="0">
                <a:latin typeface="Times New Roman" panose="02020603050405020304" pitchFamily="18" charset="0"/>
                <a:cs typeface="Times New Roman" panose="02020603050405020304" pitchFamily="18" charset="0"/>
              </a:rPr>
              <a:t>Проработка конспекта занятия и специальной технической литературы.</a:t>
            </a:r>
          </a:p>
          <a:p>
            <a:pPr marL="0" indent="0" algn="just">
              <a:buNone/>
            </a:pPr>
            <a:r>
              <a:rPr lang="ru-RU" sz="2000" dirty="0">
                <a:latin typeface="Times New Roman" panose="02020603050405020304" pitchFamily="18" charset="0"/>
                <a:cs typeface="Times New Roman" panose="02020603050405020304" pitchFamily="18" charset="0"/>
              </a:rPr>
              <a:t>Подготовка к практическому занятию №3 </a:t>
            </a:r>
            <a:r>
              <a:rPr lang="ru-RU" sz="2000" dirty="0" smtClean="0">
                <a:latin typeface="Times New Roman" panose="02020603050405020304" pitchFamily="18" charset="0"/>
                <a:cs typeface="Times New Roman" panose="02020603050405020304" pitchFamily="18" charset="0"/>
              </a:rPr>
              <a:t>Изучение </a:t>
            </a:r>
            <a:r>
              <a:rPr lang="ru-RU" sz="2000" dirty="0">
                <a:latin typeface="Times New Roman" panose="02020603050405020304" pitchFamily="18" charset="0"/>
                <a:cs typeface="Times New Roman" panose="02020603050405020304" pitchFamily="18" charset="0"/>
              </a:rPr>
              <a:t>сигналов и светофоров на железнодорожном транспорте.</a:t>
            </a:r>
          </a:p>
        </p:txBody>
      </p:sp>
    </p:spTree>
    <p:extLst>
      <p:ext uri="{BB962C8B-B14F-4D97-AF65-F5344CB8AC3E}">
        <p14:creationId xmlns:p14="http://schemas.microsoft.com/office/powerpoint/2010/main" val="358486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4" name="Прямоугольник 3"/>
          <p:cNvSpPr/>
          <p:nvPr/>
        </p:nvSpPr>
        <p:spPr>
          <a:xfrm>
            <a:off x="1248484" y="0"/>
            <a:ext cx="6882590" cy="923330"/>
          </a:xfrm>
          <a:prstGeom prst="rect">
            <a:avLst/>
          </a:prstGeom>
        </p:spPr>
        <p:txBody>
          <a:bodyPr wrap="none">
            <a:spAutoFit/>
          </a:bodyPr>
          <a:lstStyle/>
          <a:p>
            <a:r>
              <a:rPr lang="ru-RU" sz="5400" b="1" i="1" dirty="0" smtClean="0">
                <a:solidFill>
                  <a:srgbClr val="C00000"/>
                </a:solidFill>
                <a:latin typeface="Times New Roman" panose="02020603050405020304" pitchFamily="18" charset="0"/>
                <a:cs typeface="Times New Roman" panose="02020603050405020304" pitchFamily="18" charset="0"/>
              </a:rPr>
              <a:t>Спасибо за внимание</a:t>
            </a:r>
            <a:endParaRPr lang="ru-RU" sz="5400" i="1" dirty="0">
              <a:solidFill>
                <a:srgbClr val="C00000"/>
              </a:solidFill>
            </a:endParaRPr>
          </a:p>
        </p:txBody>
      </p:sp>
      <p:pic>
        <p:nvPicPr>
          <p:cNvPr id="2052"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5068"/>
          <a:stretch/>
        </p:blipFill>
        <p:spPr bwMode="auto">
          <a:xfrm>
            <a:off x="0" y="996834"/>
            <a:ext cx="9144000" cy="487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111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дзаголовок 2"/>
          <p:cNvSpPr txBox="1">
            <a:spLocks/>
          </p:cNvSpPr>
          <p:nvPr/>
        </p:nvSpPr>
        <p:spPr>
          <a:xfrm>
            <a:off x="0" y="12062"/>
            <a:ext cx="9144000" cy="594442"/>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 заградительные, предупредительные и повторительные. </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4765230"/>
            <a:ext cx="9144000" cy="209277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Перегоны</a:t>
            </a:r>
            <a:r>
              <a:rPr lang="ru-RU" sz="2000" dirty="0">
                <a:latin typeface="Times New Roman" panose="02020603050405020304" pitchFamily="18" charset="0"/>
                <a:cs typeface="Times New Roman" panose="02020603050405020304" pitchFamily="18" charset="0"/>
              </a:rPr>
              <a:t>, на которых имеются разводные </a:t>
            </a:r>
            <a:r>
              <a:rPr lang="ru-RU" sz="2000" dirty="0" smtClean="0">
                <a:latin typeface="Times New Roman" panose="02020603050405020304" pitchFamily="18" charset="0"/>
                <a:cs typeface="Times New Roman" panose="02020603050405020304" pitchFamily="18" charset="0"/>
              </a:rPr>
              <a:t>мосты, </a:t>
            </a:r>
            <a:r>
              <a:rPr lang="ru-RU" sz="2000" b="1" dirty="0" smtClean="0">
                <a:latin typeface="Times New Roman" panose="02020603050405020304" pitchFamily="18" charset="0"/>
                <a:cs typeface="Times New Roman" panose="02020603050405020304" pitchFamily="18" charset="0"/>
              </a:rPr>
              <a:t>оборудуют </a:t>
            </a:r>
            <a:r>
              <a:rPr lang="ru-RU" sz="2000" b="1" dirty="0">
                <a:latin typeface="Times New Roman" panose="02020603050405020304" pitchFamily="18" charset="0"/>
                <a:cs typeface="Times New Roman" panose="02020603050405020304" pitchFamily="18" charset="0"/>
              </a:rPr>
              <a:t>автоблокировкой</a:t>
            </a:r>
            <a:r>
              <a:rPr lang="ru-RU" sz="2000" dirty="0">
                <a:latin typeface="Times New Roman" panose="02020603050405020304" pitchFamily="18" charset="0"/>
                <a:cs typeface="Times New Roman" panose="02020603050405020304" pitchFamily="18" charset="0"/>
              </a:rPr>
              <a:t>, а станции, прилегающие к таким </a:t>
            </a:r>
            <a:r>
              <a:rPr lang="ru-RU" sz="2000" dirty="0" smtClean="0">
                <a:latin typeface="Times New Roman" panose="02020603050405020304" pitchFamily="18" charset="0"/>
                <a:cs typeface="Times New Roman" panose="02020603050405020304" pitchFamily="18" charset="0"/>
              </a:rPr>
              <a:t>перегонам - </a:t>
            </a:r>
            <a:r>
              <a:rPr lang="ru-RU" sz="2000" b="1" dirty="0">
                <a:latin typeface="Times New Roman" panose="02020603050405020304" pitchFamily="18" charset="0"/>
                <a:cs typeface="Times New Roman" panose="02020603050405020304" pitchFamily="18" charset="0"/>
              </a:rPr>
              <a:t>электрической централизацией</a:t>
            </a:r>
            <a:r>
              <a:rPr lang="ru-RU" sz="2000" dirty="0">
                <a:latin typeface="Times New Roman" panose="02020603050405020304" pitchFamily="18" charset="0"/>
                <a:cs typeface="Times New Roman" panose="02020603050405020304" pitchFamily="18" charset="0"/>
              </a:rPr>
              <a:t>, включая в одну из них непосредственное управление стрелками и сигналами на мосту, а иногда и управление разводным пролетом моста. Наличие автоблокировки значительно повышает пропускную способность перегона и разводного пролета моста, позволяя разводить мост сразу после проследования моста </a:t>
            </a:r>
            <a:r>
              <a:rPr lang="ru-RU" sz="2000" dirty="0" smtClean="0">
                <a:latin typeface="Times New Roman" panose="02020603050405020304" pitchFamily="18" charset="0"/>
                <a:cs typeface="Times New Roman" panose="02020603050405020304" pitchFamily="18" charset="0"/>
              </a:rPr>
              <a:t>поездом.</a:t>
            </a:r>
            <a:endParaRPr lang="ru-RU" sz="2000" dirty="0">
              <a:latin typeface="Times New Roman" panose="02020603050405020304" pitchFamily="18" charset="0"/>
              <a:cs typeface="Times New Roman" panose="02020603050405020304" pitchFamily="18" charset="0"/>
            </a:endParaRPr>
          </a:p>
        </p:txBody>
      </p:sp>
      <p:pic>
        <p:nvPicPr>
          <p:cNvPr id="307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8447"/>
          <a:stretch/>
        </p:blipFill>
        <p:spPr bwMode="auto">
          <a:xfrm>
            <a:off x="1362456" y="646126"/>
            <a:ext cx="6733967" cy="4119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181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0" y="4688825"/>
            <a:ext cx="9144000" cy="2169175"/>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Разводной </a:t>
            </a:r>
            <a:r>
              <a:rPr lang="ru-RU" sz="2000" dirty="0">
                <a:latin typeface="Times New Roman" panose="02020603050405020304" pitchFamily="18" charset="0"/>
                <a:cs typeface="Times New Roman" panose="02020603050405020304" pitchFamily="18" charset="0"/>
              </a:rPr>
              <a:t>мост ограждают двузначными сигналами прикрытия, увязанными с сигналами автоблокировки.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Для </a:t>
            </a:r>
            <a:r>
              <a:rPr lang="ru-RU" sz="2000" dirty="0">
                <a:latin typeface="Times New Roman" panose="02020603050405020304" pitchFamily="18" charset="0"/>
                <a:cs typeface="Times New Roman" panose="02020603050405020304" pitchFamily="18" charset="0"/>
              </a:rPr>
              <a:t>разводки моста надо получить согласие соседней станции. На мосту нажимается кнопка восприятия согласия и с этого момента снимается контроль сведённого положения моста, что приводит к переключению светофоров прикрытия на красный и возможность срабатывания рельсовых замков с последующей разводкой моста</a:t>
            </a:r>
            <a:r>
              <a:rPr lang="ru-RU" sz="2000" dirty="0" smtClean="0">
                <a:latin typeface="Times New Roman" panose="02020603050405020304" pitchFamily="18" charset="0"/>
                <a:cs typeface="Times New Roman" panose="02020603050405020304" pitchFamily="18" charset="0"/>
              </a:rPr>
              <a:t>.</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p:txBody>
      </p:sp>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pic>
        <p:nvPicPr>
          <p:cNvPr id="8" name="Рисунок 7"/>
          <p:cNvPicPr/>
          <p:nvPr/>
        </p:nvPicPr>
        <p:blipFill rotWithShape="1">
          <a:blip r:embed="rId2">
            <a:extLst>
              <a:ext uri="{28A0092B-C50C-407E-A947-70E740481C1C}">
                <a14:useLocalDpi xmlns:a14="http://schemas.microsoft.com/office/drawing/2010/main" val="0"/>
              </a:ext>
            </a:extLst>
          </a:blip>
          <a:srcRect b="20037"/>
          <a:stretch/>
        </p:blipFill>
        <p:spPr bwMode="auto">
          <a:xfrm>
            <a:off x="0" y="442587"/>
            <a:ext cx="7928419" cy="4246238"/>
          </a:xfrm>
          <a:prstGeom prst="rect">
            <a:avLst/>
          </a:prstGeom>
          <a:noFill/>
        </p:spPr>
      </p:pic>
      <p:sp>
        <p:nvSpPr>
          <p:cNvPr id="9" name="Прямоугольник 8"/>
          <p:cNvSpPr/>
          <p:nvPr/>
        </p:nvSpPr>
        <p:spPr>
          <a:xfrm>
            <a:off x="3885627" y="2849559"/>
            <a:ext cx="5212080" cy="1535420"/>
          </a:xfrm>
          <a:prstGeom prst="rect">
            <a:avLst/>
          </a:prstGeom>
        </p:spPr>
        <p:txBody>
          <a:bodyPr wrap="square">
            <a:spAutoFit/>
          </a:bodyPr>
          <a:lstStyle/>
          <a:p>
            <a:pPr algn="just">
              <a:lnSpc>
                <a:spcPct val="107000"/>
              </a:lnSpc>
              <a:spcAft>
                <a:spcPts val="0"/>
              </a:spcAft>
            </a:pP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Светофорами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прикрытия подаются сигналы:</a:t>
            </a:r>
            <a:endParaRPr lang="ru-RU" sz="1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один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зеленый огонь </a:t>
            </a:r>
            <a:r>
              <a:rPr lang="ru-RU" dirty="0">
                <a:latin typeface="Times New Roman" panose="02020603050405020304" pitchFamily="18" charset="0"/>
                <a:ea typeface="Calibri" panose="020F0502020204030204" pitchFamily="34" charset="0"/>
                <a:cs typeface="Times New Roman" panose="02020603050405020304" pitchFamily="18" charset="0"/>
              </a:rPr>
              <a:t>— разрешается движение с установленной </a:t>
            </a:r>
            <a:r>
              <a:rPr lang="ru-RU" dirty="0" smtClean="0">
                <a:latin typeface="Times New Roman" panose="02020603050405020304" pitchFamily="18" charset="0"/>
                <a:ea typeface="Calibri" panose="020F0502020204030204" pitchFamily="34" charset="0"/>
                <a:cs typeface="Times New Roman" panose="02020603050405020304" pitchFamily="18" charset="0"/>
              </a:rPr>
              <a:t>скоростью;</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r>
              <a:rPr lang="ru-RU" b="1" dirty="0" smtClean="0">
                <a:solidFill>
                  <a:srgbClr val="C00000"/>
                </a:solidFill>
                <a:latin typeface="Times New Roman" panose="02020603050405020304" pitchFamily="18" charset="0"/>
                <a:ea typeface="Calibri" panose="020F0502020204030204" pitchFamily="34" charset="0"/>
              </a:rPr>
              <a:t>один </a:t>
            </a:r>
            <a:r>
              <a:rPr lang="ru-RU" b="1" dirty="0">
                <a:solidFill>
                  <a:srgbClr val="C00000"/>
                </a:solidFill>
                <a:latin typeface="Times New Roman" panose="02020603050405020304" pitchFamily="18" charset="0"/>
                <a:ea typeface="Calibri" panose="020F0502020204030204" pitchFamily="34" charset="0"/>
              </a:rPr>
              <a:t>красный огонь </a:t>
            </a:r>
            <a:r>
              <a:rPr lang="ru-RU" dirty="0">
                <a:latin typeface="Times New Roman" panose="02020603050405020304" pitchFamily="18" charset="0"/>
                <a:ea typeface="Calibri" panose="020F0502020204030204" pitchFamily="34" charset="0"/>
              </a:rPr>
              <a:t>— запрещается проезжать </a:t>
            </a:r>
            <a:r>
              <a:rPr lang="ru-RU" dirty="0" smtClean="0">
                <a:latin typeface="Times New Roman" panose="02020603050405020304" pitchFamily="18" charset="0"/>
                <a:ea typeface="Calibri" panose="020F0502020204030204" pitchFamily="34" charset="0"/>
              </a:rPr>
              <a:t>светофор. </a:t>
            </a:r>
            <a:endParaRPr lang="ru-RU" dirty="0"/>
          </a:p>
        </p:txBody>
      </p:sp>
      <p:sp>
        <p:nvSpPr>
          <p:cNvPr id="10" name="Прямоугольник 9"/>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п.32</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rotWithShape="1">
          <a:blip r:embed="rId3"/>
          <a:srcRect l="18507" t="15740" r="64428"/>
          <a:stretch/>
        </p:blipFill>
        <p:spPr>
          <a:xfrm>
            <a:off x="8521152" y="478744"/>
            <a:ext cx="622848" cy="2303550"/>
          </a:xfrm>
          <a:prstGeom prst="rect">
            <a:avLst/>
          </a:prstGeom>
        </p:spPr>
      </p:pic>
      <p:pic>
        <p:nvPicPr>
          <p:cNvPr id="12" name="Рисунок 11"/>
          <p:cNvPicPr>
            <a:picLocks noChangeAspect="1"/>
          </p:cNvPicPr>
          <p:nvPr/>
        </p:nvPicPr>
        <p:blipFill rotWithShape="1">
          <a:blip r:embed="rId3"/>
          <a:srcRect l="60522" t="15740" r="23135"/>
          <a:stretch/>
        </p:blipFill>
        <p:spPr>
          <a:xfrm>
            <a:off x="7889650" y="478744"/>
            <a:ext cx="588460" cy="2272443"/>
          </a:xfrm>
          <a:prstGeom prst="rect">
            <a:avLst/>
          </a:prstGeom>
        </p:spPr>
      </p:pic>
    </p:spTree>
    <p:extLst>
      <p:ext uri="{BB962C8B-B14F-4D97-AF65-F5344CB8AC3E}">
        <p14:creationId xmlns:p14="http://schemas.microsoft.com/office/powerpoint/2010/main" val="4283903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836" t="23547" b="5314"/>
          <a:stretch/>
        </p:blipFill>
        <p:spPr>
          <a:xfrm>
            <a:off x="36576" y="505838"/>
            <a:ext cx="9070848" cy="3919961"/>
          </a:xfrm>
          <a:prstGeom prst="rect">
            <a:avLst/>
          </a:prstGeom>
        </p:spPr>
      </p:pic>
      <p:sp>
        <p:nvSpPr>
          <p:cNvPr id="5" name="Овал 4"/>
          <p:cNvSpPr/>
          <p:nvPr/>
        </p:nvSpPr>
        <p:spPr>
          <a:xfrm>
            <a:off x="7591021" y="1682443"/>
            <a:ext cx="491320" cy="532262"/>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8871" y="4425799"/>
            <a:ext cx="9152871" cy="2068259"/>
          </a:xfrm>
          <a:prstGeom prst="rect">
            <a:avLst/>
          </a:prstGeom>
        </p:spPr>
        <p:txBody>
          <a:bodyPr wrap="square">
            <a:spAutoFit/>
          </a:bodyPr>
          <a:lstStyle/>
          <a:p>
            <a:pPr algn="just">
              <a:lnSpc>
                <a:spcPct val="107000"/>
              </a:lnSpc>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Механизмы </a:t>
            </a:r>
            <a:r>
              <a:rPr lang="ru-RU" sz="2000" dirty="0">
                <a:latin typeface="Times New Roman" panose="02020603050405020304" pitchFamily="18" charset="0"/>
                <a:ea typeface="Calibri" panose="020F0502020204030204" pitchFamily="34" charset="0"/>
                <a:cs typeface="Times New Roman" panose="02020603050405020304" pitchFamily="18" charset="0"/>
              </a:rPr>
              <a:t>разводного пролетного строения снабжены контактной системой для контроля в устройствах автоматики наведенного и разведенного положений моста. </a:t>
            </a:r>
            <a:endParaRPr lang="ru-RU" sz="2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При </a:t>
            </a:r>
            <a:r>
              <a:rPr lang="ru-RU" sz="2000" dirty="0">
                <a:latin typeface="Times New Roman" panose="02020603050405020304" pitchFamily="18" charset="0"/>
                <a:ea typeface="Calibri" panose="020F0502020204030204" pitchFamily="34" charset="0"/>
                <a:cs typeface="Times New Roman" panose="02020603050405020304" pitchFamily="18" charset="0"/>
              </a:rPr>
              <a:t>нарушении контроля положения разводного пролета светофоры прикрытия автоматически переключаются на красные огни и выключается кодирование рельсовых цепей автоблокировки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732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6037013"/>
            <a:ext cx="9152871" cy="750975"/>
          </a:xfrm>
          <a:prstGeom prst="rect">
            <a:avLst/>
          </a:prstGeom>
        </p:spPr>
        <p:txBody>
          <a:bodyPr wrap="square">
            <a:spAutoFit/>
          </a:bodyPr>
          <a:lstStyle/>
          <a:p>
            <a:pPr algn="just">
              <a:lnSpc>
                <a:spcPct val="107000"/>
              </a:lnSpc>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В </a:t>
            </a:r>
            <a:r>
              <a:rPr lang="ru-RU" sz="2000" dirty="0">
                <a:latin typeface="Times New Roman" panose="02020603050405020304" pitchFamily="18" charset="0"/>
                <a:ea typeface="Calibri" panose="020F0502020204030204" pitchFamily="34" charset="0"/>
                <a:cs typeface="Times New Roman" panose="02020603050405020304" pitchFamily="18" charset="0"/>
              </a:rPr>
              <a:t>нормальном состоянии разводное пролетное строение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заперто </a:t>
            </a:r>
            <a:r>
              <a:rPr lang="ru-RU" sz="2000" dirty="0">
                <a:latin typeface="Times New Roman" panose="02020603050405020304" pitchFamily="18" charset="0"/>
                <a:ea typeface="Calibri" panose="020F0502020204030204" pitchFamily="34" charset="0"/>
                <a:cs typeface="Times New Roman" panose="02020603050405020304" pitchFamily="18" charset="0"/>
              </a:rPr>
              <a:t>в наведенном положении, а сигналы прикрытия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дают разрешающее </a:t>
            </a:r>
            <a:r>
              <a:rPr lang="ru-RU" sz="2000" dirty="0">
                <a:latin typeface="Times New Roman" panose="02020603050405020304" pitchFamily="18" charset="0"/>
                <a:ea typeface="Calibri" panose="020F0502020204030204" pitchFamily="34" charset="0"/>
                <a:cs typeface="Times New Roman" panose="02020603050405020304" pitchFamily="18" charset="0"/>
              </a:rPr>
              <a:t>показание. </a:t>
            </a:r>
            <a:endParaRPr lang="ru-RU" sz="2000" dirty="0">
              <a:latin typeface="Times New Roman" panose="02020603050405020304" pitchFamily="18" charset="0"/>
              <a:cs typeface="Times New Roman" panose="02020603050405020304" pitchFamily="18" charset="0"/>
            </a:endParaRPr>
          </a:p>
        </p:txBody>
      </p:sp>
      <p:pic>
        <p:nvPicPr>
          <p:cNvPr id="9" name="(1мин)Замки разводного моста">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880" y="517622"/>
            <a:ext cx="9141991" cy="5029200"/>
          </a:xfrm>
        </p:spPr>
      </p:pic>
    </p:spTree>
    <p:extLst>
      <p:ext uri="{BB962C8B-B14F-4D97-AF65-F5344CB8AC3E}">
        <p14:creationId xmlns:p14="http://schemas.microsoft.com/office/powerpoint/2010/main" val="1213783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0сек) Как разводят ж.д. мосты">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810" y="1321904"/>
            <a:ext cx="9094380" cy="5115472"/>
          </a:xfrm>
        </p:spPr>
      </p:pic>
      <p:sp>
        <p:nvSpPr>
          <p:cNvPr id="5" name="Прямоугольник 4"/>
          <p:cNvSpPr/>
          <p:nvPr/>
        </p:nvSpPr>
        <p:spPr>
          <a:xfrm>
            <a:off x="6522" y="636845"/>
            <a:ext cx="9144000" cy="734688"/>
          </a:xfrm>
          <a:prstGeom prst="rect">
            <a:avLst/>
          </a:prstGeom>
        </p:spPr>
        <p:txBody>
          <a:bodyPr wrap="square">
            <a:spAutoFit/>
          </a:bodyPr>
          <a:lstStyle/>
          <a:p>
            <a:pPr indent="270510" algn="just">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На разводных мостах, по которым осуществляется движение поездов, открытие светофоров прикрытия должно производиться при наведенном положении моста.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одзаголовок 2"/>
          <p:cNvSpPr txBox="1">
            <a:spLocks/>
          </p:cNvSpPr>
          <p:nvPr/>
        </p:nvSpPr>
        <p:spPr>
          <a:xfrm>
            <a:off x="0" y="12062"/>
            <a:ext cx="9144000" cy="399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latin typeface="Times New Roman" panose="02020603050405020304" pitchFamily="18" charset="0"/>
                <a:cs typeface="Times New Roman" panose="02020603050405020304" pitchFamily="18" charset="0"/>
              </a:rPr>
              <a:t>Светофоры прикрытия</a:t>
            </a:r>
            <a:endParaRPr lang="ru-RU" sz="2000" b="1"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ИСИ п.32</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169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52439">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2988</TotalTime>
  <Words>2478</Words>
  <Application>Microsoft Office PowerPoint</Application>
  <PresentationFormat>Экран (4:3)</PresentationFormat>
  <Paragraphs>260</Paragraphs>
  <Slides>43</Slides>
  <Notes>1</Notes>
  <HiddenSlides>0</HiddenSlides>
  <MMClips>2</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43</vt:i4>
      </vt:variant>
    </vt:vector>
  </HeadingPairs>
  <TitlesOfParts>
    <vt:vector size="48"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Опережающее задание по следующей теме:</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425</cp:revision>
  <cp:lastPrinted>2025-06-15T09:19:49Z</cp:lastPrinted>
  <dcterms:created xsi:type="dcterms:W3CDTF">2020-04-22T10:21:16Z</dcterms:created>
  <dcterms:modified xsi:type="dcterms:W3CDTF">2025-08-20T06:48:58Z</dcterms:modified>
</cp:coreProperties>
</file>