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4" r:id="rId2"/>
    <p:sldId id="305" r:id="rId3"/>
    <p:sldId id="31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50" r:id="rId15"/>
    <p:sldId id="320" r:id="rId16"/>
    <p:sldId id="319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18" r:id="rId36"/>
    <p:sldId id="331" r:id="rId37"/>
    <p:sldId id="315" r:id="rId38"/>
    <p:sldId id="314" r:id="rId39"/>
    <p:sldId id="306" r:id="rId40"/>
    <p:sldId id="307" r:id="rId41"/>
    <p:sldId id="30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5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656382" y="5449661"/>
            <a:ext cx="5760720" cy="43907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и локомотивные светофоры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54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909" y="3322774"/>
            <a:ext cx="9034343" cy="30871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 с четырехзначной сигнализацией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проходными, входными, маршрутными по главному железнодорожному пути и выходными светофорами подаются сигналы: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впереди свободны три или более блок-участка;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и один зеленый огни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впереди свободны два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впереди свободен один блок-участок;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проезжать светофор.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t="84894" b="5653"/>
          <a:stretch/>
        </p:blipFill>
        <p:spPr>
          <a:xfrm>
            <a:off x="129413" y="1556792"/>
            <a:ext cx="8926840" cy="894552"/>
          </a:xfrm>
          <a:prstGeom prst="rect">
            <a:avLst/>
          </a:prstGeom>
        </p:spPr>
      </p:pic>
      <p:pic>
        <p:nvPicPr>
          <p:cNvPr id="7" name="Picture 10" descr="http://www.rusrailmodel.ru/img/scheme/CHC4T/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89" b="6788"/>
          <a:stretch/>
        </p:blipFill>
        <p:spPr bwMode="auto">
          <a:xfrm>
            <a:off x="3635896" y="1252290"/>
            <a:ext cx="1008112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223" y="1172121"/>
            <a:ext cx="2142059" cy="4648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985223" y="1172121"/>
            <a:ext cx="107102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авая фигурная скобка 2"/>
          <p:cNvSpPr/>
          <p:nvPr/>
        </p:nvSpPr>
        <p:spPr>
          <a:xfrm rot="16200000">
            <a:off x="6134595" y="-295608"/>
            <a:ext cx="360040" cy="3341215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31906" y="879683"/>
            <a:ext cx="1873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три </a:t>
            </a:r>
            <a:r>
              <a:rPr lang="ru-RU" b="1" dirty="0" smtClean="0">
                <a:solidFill>
                  <a:srgbClr val="C00000"/>
                </a:solidFill>
              </a:rPr>
              <a:t>блок-участка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>
            <a:off x="2375756" y="307196"/>
            <a:ext cx="360040" cy="2160239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08497" y="899428"/>
            <a:ext cx="18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два блок-участка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8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ok-t.ru/studopedia/baza20/1723558477001.files/image0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16" y="376407"/>
            <a:ext cx="1270248" cy="285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ok-t.ru/studopedia/baza20/1723558477001.files/image0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09" y="243083"/>
            <a:ext cx="1342256" cy="29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85724" y="3121833"/>
            <a:ext cx="17979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Трёхзначная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1722" y="3112880"/>
            <a:ext cx="2121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Четырёхзначная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сигнализация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0713" t="15077" b="17475"/>
          <a:stretch/>
        </p:blipFill>
        <p:spPr>
          <a:xfrm>
            <a:off x="2005791" y="725939"/>
            <a:ext cx="5379933" cy="3096344"/>
          </a:xfrm>
          <a:prstGeom prst="rect">
            <a:avLst/>
          </a:prstGeom>
        </p:spPr>
      </p:pic>
      <p:pic>
        <p:nvPicPr>
          <p:cNvPr id="9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16680"/>
            <a:ext cx="4610100" cy="14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203848" y="5791657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627784" y="5050913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23928" y="5027082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505973" y="5013412"/>
            <a:ext cx="148277" cy="16830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621675" y="5779132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919667" y="5771409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067944" y="5771409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790154" y="5779132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524573" y="5771408"/>
            <a:ext cx="148277" cy="16830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616681"/>
            <a:ext cx="360040" cy="180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5445224"/>
            <a:ext cx="21602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621675" y="5244849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19667" y="5237444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04433" y="5219218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587519" y="5967037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196506" y="5990966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08753" y="5967977"/>
            <a:ext cx="296555" cy="96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818602" y="5977761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575506" y="5962889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08252" y="505091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3670965" y="5066578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395495" y="5806300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988515" y="583155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731192" y="583155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3962264" y="5846424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4529948" y="5806300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flipH="1">
            <a:off x="5277475" y="5043211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 flipH="1">
            <a:off x="5297629" y="5806300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1867" y="3829719"/>
            <a:ext cx="8992133" cy="11151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тем, что при четырёхзначной сигнализации применяется сигнал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жёлтый с зелёным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лучшей видимости данного сигнала, красный и зелёный огни переставлены местами.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0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476672"/>
            <a:ext cx="1450504" cy="4320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76672"/>
            <a:ext cx="1224136" cy="465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420888"/>
            <a:ext cx="1224136" cy="322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576" y="4221793"/>
            <a:ext cx="9072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трехзначной или четырехзначной сигнализацией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проходных светофорах, расположенных перед входными светофорами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сигналы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мигающий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светофор открыт и требует проследования его с уменьшенной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поезд принимается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отклонением по стрелочному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переводу.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present5.com/presentation/1/154549418_367921009.pdf-img/154549418_367921009.pdf-6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" t="31679" r="3497" b="15818"/>
          <a:stretch/>
        </p:blipFill>
        <p:spPr bwMode="auto">
          <a:xfrm>
            <a:off x="352350" y="802164"/>
            <a:ext cx="8506426" cy="338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476672"/>
            <a:ext cx="1450504" cy="4320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76672"/>
            <a:ext cx="1224136" cy="465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420888"/>
            <a:ext cx="1224136" cy="322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525666"/>
            <a:ext cx="9079992" cy="23323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светофор открыт и требует проследования его со скоростью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80 км/ч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принимается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отклонением по стрелочному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переводу.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с отклонением по стрелочным переводам, допускающим следование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120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светофоре также подается сигнал — один зеленый мигающий огонь.</a:t>
            </a:r>
          </a:p>
        </p:txBody>
      </p:sp>
      <p:pic>
        <p:nvPicPr>
          <p:cNvPr id="9" name="Picture 2" descr="https://present5.com/presentation/1/154549418_367921009.pdf-img/154549418_367921009.pdf-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5368" r="27878" b="42608"/>
          <a:stretch/>
        </p:blipFill>
        <p:spPr bwMode="auto">
          <a:xfrm>
            <a:off x="247468" y="709483"/>
            <a:ext cx="8585055" cy="381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08" y="4864943"/>
            <a:ext cx="9126091" cy="19442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длина блок-участка не должна превышать 2600 м, длина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блок-участков должна быть не более 1500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минимальная длина блок-участка — не менее 1000 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Отдельные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могут быть установлены с разрешения владельца инфраструктуры на расстоянии менее необходимого тормозного пути. На таком светофоре, а также на предупредительном к нему, должны устанавливаться световые указатели.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476" t="10937" b="12509"/>
          <a:stretch/>
        </p:blipFill>
        <p:spPr>
          <a:xfrm>
            <a:off x="5897052" y="766680"/>
            <a:ext cx="3157353" cy="409826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956376" y="1880090"/>
            <a:ext cx="432048" cy="6051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629" r="15629" b="12304"/>
          <a:stretch/>
        </p:blipFill>
        <p:spPr>
          <a:xfrm>
            <a:off x="3744378" y="752591"/>
            <a:ext cx="1716155" cy="40635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32" y="781395"/>
            <a:ext cx="1224916" cy="4034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b="-837"/>
          <a:stretch/>
        </p:blipFill>
        <p:spPr>
          <a:xfrm>
            <a:off x="1857100" y="781397"/>
            <a:ext cx="1224916" cy="403470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5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7872" y="1371599"/>
            <a:ext cx="5367528" cy="48646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мачте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предвходного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светофора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оповестительная табличка в виде трех наклонных полос с отражателями на 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размещается между нижним краем фонового щита и литерной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табличкой.   Аналогичная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табличка устанавливается на обратной стороне мачты светофора, который является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следовании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предвходном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сигнальном указателе «Граница блок-участка» на перегонах, оборудованных автоматической локомотивной сигнализацией, применяемой как самостоятельное средство интервального регулирования движения поездов с фиксированными блок-участками.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918" t="6951" r="29588" b="6951"/>
          <a:stretch/>
        </p:blipFill>
        <p:spPr>
          <a:xfrm>
            <a:off x="107504" y="645566"/>
            <a:ext cx="3294064" cy="6158899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344168" y="2569464"/>
            <a:ext cx="1335024" cy="17647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0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685" b="3311"/>
          <a:stretch/>
        </p:blipFill>
        <p:spPr>
          <a:xfrm>
            <a:off x="148480" y="723900"/>
            <a:ext cx="8995520" cy="6134100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5" r="72829"/>
          <a:stretch/>
        </p:blipFill>
        <p:spPr bwMode="auto">
          <a:xfrm>
            <a:off x="108496" y="1634229"/>
            <a:ext cx="1862598" cy="199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5" r="72829"/>
          <a:stretch/>
        </p:blipFill>
        <p:spPr bwMode="auto">
          <a:xfrm rot="10800000">
            <a:off x="6444208" y="934089"/>
            <a:ext cx="2592287" cy="213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524328" y="934089"/>
            <a:ext cx="432048" cy="334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16416" y="2564903"/>
            <a:ext cx="360040" cy="232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524328" y="1772816"/>
            <a:ext cx="43204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>
            <a:off x="5571728" y="2380691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 rot="10800000">
            <a:off x="1821199" y="1876636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8193205" y="1984180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56448" y="2546003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44408" y="1389445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95536" y="2426665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584" y="1850996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2992432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9592" y="3284984"/>
            <a:ext cx="288032" cy="275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71600" y="2633455"/>
            <a:ext cx="215032" cy="151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76419" y="1237959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Станция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637906" y="966790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Станция</a:t>
            </a:r>
            <a:endParaRPr lang="ru-RU" b="1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533" y="868960"/>
            <a:ext cx="728170" cy="81869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8062" y="1153535"/>
            <a:ext cx="337457" cy="565928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 rot="10800000">
            <a:off x="3510472" y="1879757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>
            <a:off x="4139952" y="2452700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3911614" y="2507101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14740" y="1919006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11227" y="652838"/>
            <a:ext cx="149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Путевой пост</a:t>
            </a:r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18693" y="2750234"/>
            <a:ext cx="1279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Проходной</a:t>
            </a:r>
            <a:endParaRPr lang="ru-RU" i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566872" y="1578858"/>
            <a:ext cx="1279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Проходной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7564" y="1883390"/>
            <a:ext cx="432981" cy="350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47" y="1867232"/>
            <a:ext cx="301336" cy="2685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60" y="1858254"/>
            <a:ext cx="274344" cy="2865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7932" y="2421192"/>
            <a:ext cx="527724" cy="215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86" y="2414515"/>
            <a:ext cx="274344" cy="286537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57" y="2426335"/>
            <a:ext cx="301336" cy="26858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539552" y="2276872"/>
            <a:ext cx="7992888" cy="720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971094" y="2380691"/>
            <a:ext cx="0" cy="21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891392" y="2344601"/>
            <a:ext cx="133089" cy="1011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397813" y="2182195"/>
            <a:ext cx="179887" cy="1035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955311" y="3007509"/>
            <a:ext cx="566740" cy="277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58" y="2977477"/>
            <a:ext cx="301336" cy="26858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712" y="2970019"/>
            <a:ext cx="274344" cy="286537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1790988" y="1913097"/>
            <a:ext cx="924871" cy="314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3592" y="2098922"/>
            <a:ext cx="121931" cy="24995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2078041" y="2165112"/>
            <a:ext cx="353599" cy="4571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747" y="2070691"/>
            <a:ext cx="274344" cy="286537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006" y="2075542"/>
            <a:ext cx="274344" cy="28653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450025" y="2016287"/>
            <a:ext cx="205800" cy="28041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510472" y="1876636"/>
            <a:ext cx="872480" cy="36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3990537" y="2075098"/>
            <a:ext cx="353599" cy="45719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434" y="2001106"/>
            <a:ext cx="121931" cy="249958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093" y="1975683"/>
            <a:ext cx="274344" cy="28653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3741" y="1975683"/>
            <a:ext cx="274344" cy="286537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216964" y="2436978"/>
            <a:ext cx="934450" cy="360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308961" y="1985086"/>
            <a:ext cx="0" cy="790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Рисунок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995" y="2522171"/>
            <a:ext cx="121931" cy="24995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4206725" y="2580835"/>
            <a:ext cx="353599" cy="4571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1092" y="2480961"/>
            <a:ext cx="274344" cy="28653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4605" y="2474115"/>
            <a:ext cx="274344" cy="286537"/>
          </a:xfrm>
          <a:prstGeom prst="rect">
            <a:avLst/>
          </a:prstGeom>
        </p:spPr>
      </p:pic>
      <p:sp>
        <p:nvSpPr>
          <p:cNvPr id="77" name="Прямоугольник 76"/>
          <p:cNvSpPr/>
          <p:nvPr/>
        </p:nvSpPr>
        <p:spPr>
          <a:xfrm>
            <a:off x="7175404" y="1324796"/>
            <a:ext cx="780972" cy="343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7175404" y="1948190"/>
            <a:ext cx="780972" cy="29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7659543" y="2474115"/>
            <a:ext cx="633675" cy="332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571728" y="2391612"/>
            <a:ext cx="1063335" cy="446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6580" y="2411102"/>
            <a:ext cx="121931" cy="249958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5915395" y="2474115"/>
            <a:ext cx="353599" cy="45719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199" y="2374996"/>
            <a:ext cx="274344" cy="286537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891" y="2374995"/>
            <a:ext cx="274344" cy="286537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896447" y="2507101"/>
            <a:ext cx="1005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Входной</a:t>
            </a:r>
            <a:endParaRPr lang="ru-RU" i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662037" y="2442712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484382" y="1677413"/>
            <a:ext cx="1005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Входной</a:t>
            </a:r>
            <a:endParaRPr lang="ru-RU" i="1" dirty="0"/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910892" y="1362616"/>
            <a:ext cx="301336" cy="268583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905582" y="1942654"/>
            <a:ext cx="301336" cy="26858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042027" y="2537896"/>
            <a:ext cx="301336" cy="268583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2974" y="1405958"/>
            <a:ext cx="274344" cy="28653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8678" y="2590824"/>
            <a:ext cx="274344" cy="286537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8427" y="1988840"/>
            <a:ext cx="274344" cy="28653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440" y="2377128"/>
            <a:ext cx="274344" cy="286537"/>
          </a:xfrm>
          <a:prstGeom prst="rect">
            <a:avLst/>
          </a:prstGeom>
        </p:spPr>
      </p:pic>
      <p:sp>
        <p:nvSpPr>
          <p:cNvPr id="92" name="Прямоугольник 91"/>
          <p:cNvSpPr/>
          <p:nvPr/>
        </p:nvSpPr>
        <p:spPr>
          <a:xfrm>
            <a:off x="31410" y="4360850"/>
            <a:ext cx="9036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Проходными светофорами на участках, оборудованных ПАБ, подаются сигналы: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 до следующей станции (путевого поста)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свободен.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Блок-схема: узел 92"/>
          <p:cNvSpPr/>
          <p:nvPr/>
        </p:nvSpPr>
        <p:spPr>
          <a:xfrm>
            <a:off x="6580742" y="2402278"/>
            <a:ext cx="166804" cy="17559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7927286" y="2601693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693177" y="2504176"/>
            <a:ext cx="163546" cy="173386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Блок-схема: узел 99"/>
          <p:cNvSpPr/>
          <p:nvPr/>
        </p:nvSpPr>
        <p:spPr>
          <a:xfrm>
            <a:off x="1715702" y="2103116"/>
            <a:ext cx="158560" cy="16085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Блок-схема: узел 100"/>
          <p:cNvSpPr/>
          <p:nvPr/>
        </p:nvSpPr>
        <p:spPr>
          <a:xfrm>
            <a:off x="701043" y="1896012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узел 101"/>
          <p:cNvSpPr/>
          <p:nvPr/>
        </p:nvSpPr>
        <p:spPr>
          <a:xfrm>
            <a:off x="3937159" y="2009636"/>
            <a:ext cx="148465" cy="161045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Блок-схема: узел 102"/>
          <p:cNvSpPr/>
          <p:nvPr/>
        </p:nvSpPr>
        <p:spPr>
          <a:xfrm>
            <a:off x="4516804" y="2501350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Блок-схема: узел 106"/>
          <p:cNvSpPr/>
          <p:nvPr/>
        </p:nvSpPr>
        <p:spPr>
          <a:xfrm>
            <a:off x="8083532" y="2608466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узел 107"/>
          <p:cNvSpPr/>
          <p:nvPr/>
        </p:nvSpPr>
        <p:spPr>
          <a:xfrm>
            <a:off x="7936116" y="2018864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Блок-схема: узел 108"/>
          <p:cNvSpPr/>
          <p:nvPr/>
        </p:nvSpPr>
        <p:spPr>
          <a:xfrm>
            <a:off x="7952473" y="1429659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Блок-схема: узел 109"/>
          <p:cNvSpPr/>
          <p:nvPr/>
        </p:nvSpPr>
        <p:spPr>
          <a:xfrm>
            <a:off x="6224176" y="2405176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Блок-схема: узел 110"/>
          <p:cNvSpPr/>
          <p:nvPr/>
        </p:nvSpPr>
        <p:spPr>
          <a:xfrm>
            <a:off x="6403565" y="2401811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>
            <a:off x="1880328" y="2100762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925" y="2073925"/>
            <a:ext cx="274344" cy="286537"/>
          </a:xfrm>
          <a:prstGeom prst="rect">
            <a:avLst/>
          </a:prstGeom>
        </p:spPr>
      </p:pic>
      <p:sp>
        <p:nvSpPr>
          <p:cNvPr id="116" name="Блок-схема: узел 115"/>
          <p:cNvSpPr/>
          <p:nvPr/>
        </p:nvSpPr>
        <p:spPr>
          <a:xfrm>
            <a:off x="1022121" y="2454631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994022" y="3007110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7777145" y="1440489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7775834" y="2014043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3764768" y="2001208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2040346" y="2105435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1180923" y="2445714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1173734" y="2981762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76780" y="1883640"/>
            <a:ext cx="163546" cy="173386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5" name="Рисунок 124"/>
          <p:cNvPicPr>
            <a:picLocks noChangeAspect="1"/>
          </p:cNvPicPr>
          <p:nvPr/>
        </p:nvPicPr>
        <p:blipFill rotWithShape="1">
          <a:blip r:embed="rId9"/>
          <a:srcRect t="1" b="5486"/>
          <a:stretch/>
        </p:blipFill>
        <p:spPr>
          <a:xfrm>
            <a:off x="-147356" y="1532122"/>
            <a:ext cx="1127388" cy="281667"/>
          </a:xfrm>
          <a:prstGeom prst="rect">
            <a:avLst/>
          </a:prstGeom>
        </p:spPr>
      </p:pic>
      <p:sp>
        <p:nvSpPr>
          <p:cNvPr id="104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>
            <a:stCxn id="16" idx="0"/>
          </p:cNvCxnSpPr>
          <p:nvPr/>
        </p:nvCxnSpPr>
        <p:spPr>
          <a:xfrm flipV="1">
            <a:off x="1039795" y="1628120"/>
            <a:ext cx="851597" cy="610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45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5" r="72829"/>
          <a:stretch/>
        </p:blipFill>
        <p:spPr bwMode="auto">
          <a:xfrm>
            <a:off x="108496" y="1634229"/>
            <a:ext cx="1862598" cy="199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5" r="72829"/>
          <a:stretch/>
        </p:blipFill>
        <p:spPr bwMode="auto">
          <a:xfrm rot="10800000">
            <a:off x="6444208" y="934089"/>
            <a:ext cx="2592287" cy="213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524328" y="934089"/>
            <a:ext cx="432048" cy="334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16416" y="2564903"/>
            <a:ext cx="360040" cy="232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524328" y="1772816"/>
            <a:ext cx="43204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>
            <a:off x="5571728" y="2380691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 rot="10800000">
            <a:off x="1821199" y="1876636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8193205" y="1984180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56448" y="2546003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44408" y="1389445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95536" y="2426665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584" y="1850996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2992432"/>
            <a:ext cx="504056" cy="238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9592" y="3284984"/>
            <a:ext cx="288032" cy="275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71600" y="2633455"/>
            <a:ext cx="215032" cy="151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76419" y="1237959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Станция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637906" y="966790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Станция</a:t>
            </a:r>
            <a:endParaRPr lang="ru-RU" b="1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424" y="815684"/>
            <a:ext cx="728170" cy="81869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663" y="1079652"/>
            <a:ext cx="337457" cy="565928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 rot="10800000">
            <a:off x="3510472" y="1879757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42737" r="85358" b="48108"/>
          <a:stretch/>
        </p:blipFill>
        <p:spPr bwMode="auto">
          <a:xfrm>
            <a:off x="4139952" y="2452700"/>
            <a:ext cx="872480" cy="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3911608" y="2451988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01078" y="1662578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11227" y="652838"/>
            <a:ext cx="149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Путевой пост</a:t>
            </a:r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57630" y="2763460"/>
            <a:ext cx="1279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Проходной</a:t>
            </a:r>
            <a:endParaRPr lang="ru-RU" i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184763" y="1589251"/>
            <a:ext cx="1279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Проходной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7564" y="1883390"/>
            <a:ext cx="432981" cy="350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47" y="1867232"/>
            <a:ext cx="301336" cy="2685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60" y="1858254"/>
            <a:ext cx="274344" cy="2865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7932" y="2421192"/>
            <a:ext cx="527724" cy="215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86" y="2414515"/>
            <a:ext cx="274344" cy="286537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57" y="2426335"/>
            <a:ext cx="301336" cy="26858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539552" y="2276872"/>
            <a:ext cx="7992888" cy="720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971094" y="2380691"/>
            <a:ext cx="0" cy="21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891392" y="2344601"/>
            <a:ext cx="133089" cy="1011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397813" y="2182195"/>
            <a:ext cx="179887" cy="1035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955311" y="3007509"/>
            <a:ext cx="566740" cy="277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58" y="2977477"/>
            <a:ext cx="301336" cy="26858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712" y="2970019"/>
            <a:ext cx="274344" cy="286537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1790988" y="1913097"/>
            <a:ext cx="924871" cy="314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3592" y="2098922"/>
            <a:ext cx="121931" cy="24995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2078041" y="2165112"/>
            <a:ext cx="353599" cy="4571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747" y="2070691"/>
            <a:ext cx="274344" cy="286537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006" y="2075542"/>
            <a:ext cx="274344" cy="28653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450025" y="2016287"/>
            <a:ext cx="205800" cy="28041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510472" y="1876636"/>
            <a:ext cx="872480" cy="36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3990537" y="2075098"/>
            <a:ext cx="353599" cy="45719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434" y="2001106"/>
            <a:ext cx="121931" cy="249958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093" y="1975683"/>
            <a:ext cx="274344" cy="28653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3741" y="1975683"/>
            <a:ext cx="274344" cy="286537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216964" y="2436978"/>
            <a:ext cx="934450" cy="360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308961" y="1985086"/>
            <a:ext cx="0" cy="790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Рисунок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995" y="2522171"/>
            <a:ext cx="121931" cy="24995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4206725" y="2580835"/>
            <a:ext cx="353599" cy="4571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1092" y="2480961"/>
            <a:ext cx="274344" cy="28653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4605" y="2474115"/>
            <a:ext cx="274344" cy="286537"/>
          </a:xfrm>
          <a:prstGeom prst="rect">
            <a:avLst/>
          </a:prstGeom>
        </p:spPr>
      </p:pic>
      <p:sp>
        <p:nvSpPr>
          <p:cNvPr id="77" name="Прямоугольник 76"/>
          <p:cNvSpPr/>
          <p:nvPr/>
        </p:nvSpPr>
        <p:spPr>
          <a:xfrm>
            <a:off x="7175404" y="1324796"/>
            <a:ext cx="780972" cy="343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7175404" y="1948190"/>
            <a:ext cx="780972" cy="29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7659543" y="2474115"/>
            <a:ext cx="633675" cy="332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571728" y="2391612"/>
            <a:ext cx="1063335" cy="446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6580" y="2411102"/>
            <a:ext cx="121931" cy="249958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5915395" y="2474115"/>
            <a:ext cx="353599" cy="45719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199" y="2374996"/>
            <a:ext cx="274344" cy="286537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891" y="2374995"/>
            <a:ext cx="274344" cy="286537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896447" y="2507101"/>
            <a:ext cx="1005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Входной</a:t>
            </a:r>
            <a:endParaRPr lang="ru-RU" i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662037" y="2442712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484382" y="1677413"/>
            <a:ext cx="1005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Входной</a:t>
            </a:r>
            <a:endParaRPr lang="ru-RU" i="1" dirty="0"/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910892" y="1362616"/>
            <a:ext cx="301336" cy="268583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905582" y="1942654"/>
            <a:ext cx="301336" cy="26858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042027" y="2537896"/>
            <a:ext cx="301336" cy="268583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2974" y="1405958"/>
            <a:ext cx="274344" cy="28653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8678" y="2590824"/>
            <a:ext cx="274344" cy="286537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8427" y="1988840"/>
            <a:ext cx="274344" cy="28653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440" y="2377128"/>
            <a:ext cx="274344" cy="286537"/>
          </a:xfrm>
          <a:prstGeom prst="rect">
            <a:avLst/>
          </a:prstGeom>
        </p:spPr>
      </p:pic>
      <p:sp>
        <p:nvSpPr>
          <p:cNvPr id="93" name="Блок-схема: узел 92"/>
          <p:cNvSpPr/>
          <p:nvPr/>
        </p:nvSpPr>
        <p:spPr>
          <a:xfrm>
            <a:off x="6572944" y="2395168"/>
            <a:ext cx="166804" cy="17559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7927286" y="2601693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Блок-схема: узел 99"/>
          <p:cNvSpPr/>
          <p:nvPr/>
        </p:nvSpPr>
        <p:spPr>
          <a:xfrm>
            <a:off x="1726145" y="2101675"/>
            <a:ext cx="158560" cy="16085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Блок-схема: узел 100"/>
          <p:cNvSpPr/>
          <p:nvPr/>
        </p:nvSpPr>
        <p:spPr>
          <a:xfrm>
            <a:off x="701043" y="1896012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узел 101"/>
          <p:cNvSpPr/>
          <p:nvPr/>
        </p:nvSpPr>
        <p:spPr>
          <a:xfrm>
            <a:off x="3947839" y="2009284"/>
            <a:ext cx="148465" cy="161045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Блок-схема: узел 102"/>
          <p:cNvSpPr/>
          <p:nvPr/>
        </p:nvSpPr>
        <p:spPr>
          <a:xfrm>
            <a:off x="4516804" y="2501350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Блок-схема: узел 106"/>
          <p:cNvSpPr/>
          <p:nvPr/>
        </p:nvSpPr>
        <p:spPr>
          <a:xfrm>
            <a:off x="8083532" y="2608466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узел 107"/>
          <p:cNvSpPr/>
          <p:nvPr/>
        </p:nvSpPr>
        <p:spPr>
          <a:xfrm>
            <a:off x="7936116" y="2018864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Блок-схема: узел 108"/>
          <p:cNvSpPr/>
          <p:nvPr/>
        </p:nvSpPr>
        <p:spPr>
          <a:xfrm>
            <a:off x="7952473" y="1429659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Блок-схема: узел 109"/>
          <p:cNvSpPr/>
          <p:nvPr/>
        </p:nvSpPr>
        <p:spPr>
          <a:xfrm>
            <a:off x="6224176" y="2405176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Блок-схема: узел 110"/>
          <p:cNvSpPr/>
          <p:nvPr/>
        </p:nvSpPr>
        <p:spPr>
          <a:xfrm>
            <a:off x="6403565" y="2401811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>
            <a:off x="1880328" y="2100762"/>
            <a:ext cx="161871" cy="169306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925" y="2073925"/>
            <a:ext cx="274344" cy="286537"/>
          </a:xfrm>
          <a:prstGeom prst="rect">
            <a:avLst/>
          </a:prstGeom>
        </p:spPr>
      </p:pic>
      <p:sp>
        <p:nvSpPr>
          <p:cNvPr id="116" name="Блок-схема: узел 115"/>
          <p:cNvSpPr/>
          <p:nvPr/>
        </p:nvSpPr>
        <p:spPr>
          <a:xfrm>
            <a:off x="1022121" y="2454631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994022" y="3007110"/>
            <a:ext cx="162916" cy="159341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7777145" y="1440489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7775834" y="2014043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3764768" y="2001208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2040346" y="2105435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1184120" y="2448114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1173734" y="2981762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71965" y="1891150"/>
            <a:ext cx="163546" cy="173386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4736" y="3925147"/>
            <a:ext cx="6657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огонь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проезжать сигнал.</a:t>
            </a:r>
          </a:p>
        </p:txBody>
      </p:sp>
      <p:sp>
        <p:nvSpPr>
          <p:cNvPr id="112" name="Блок-схема: узел 111"/>
          <p:cNvSpPr/>
          <p:nvPr/>
        </p:nvSpPr>
        <p:spPr>
          <a:xfrm>
            <a:off x="4686314" y="2501151"/>
            <a:ext cx="179529" cy="17660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8" b="55195"/>
          <a:stretch/>
        </p:blipFill>
        <p:spPr bwMode="auto">
          <a:xfrm>
            <a:off x="4387898" y="2021977"/>
            <a:ext cx="755719" cy="27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 descr="https://avatars.mds.yandex.net/get-pdb/1477444/2f451c3e-f137-4557-b848-1e88ad54bdc9/s1200?webp=fals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0" t="26526" r="45953" b="54481"/>
          <a:stretch/>
        </p:blipFill>
        <p:spPr bwMode="auto">
          <a:xfrm>
            <a:off x="5158968" y="1911980"/>
            <a:ext cx="1013231" cy="38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Рисунок 1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845" y="1487657"/>
            <a:ext cx="1049197" cy="351590"/>
          </a:xfrm>
          <a:prstGeom prst="rect">
            <a:avLst/>
          </a:prstGeom>
        </p:spPr>
      </p:pic>
      <p:sp>
        <p:nvSpPr>
          <p:cNvPr id="106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8" y="3906961"/>
            <a:ext cx="9144000" cy="295103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с автоблокировкой и участках с автоматической локомотивной сигнализацией, применяемой как самостоятельное средство интервального регулирования движения поездов,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затяжном подъеме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условно-разрешающий сигнал проходного светофора в виде буквы «Т»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прозрачно-белого цвета с отражателями, нанесенными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щите.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Условно-разрешающий сигнал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грузовому поезду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проследование светофора с красным огнем или знака «Граница блок-участка» при показании локомотивного светофора «желтый огонь с красным» со скоростью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не более 20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— не более 15 км/ч,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особой бдительностью и готовностью немедленно остановиться, если встретится препятствие для дальнейшего движения.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380" t="19369" b="5570"/>
          <a:stretch/>
        </p:blipFill>
        <p:spPr>
          <a:xfrm>
            <a:off x="4320480" y="738609"/>
            <a:ext cx="4716016" cy="3168352"/>
          </a:xfrm>
          <a:prstGeom prst="rect">
            <a:avLst/>
          </a:prstGeom>
        </p:spPr>
      </p:pic>
      <p:pic>
        <p:nvPicPr>
          <p:cNvPr id="7" name="Picture 10" descr="https://cf.ppt-online.org/files/slide/c/cB1YKMiokjJ4NtlSwpdzrW8TDv03HZf65XuebF/slide-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63" t="21949" r="5256" b="30802"/>
          <a:stretch/>
        </p:blipFill>
        <p:spPr bwMode="auto">
          <a:xfrm>
            <a:off x="108012" y="738609"/>
            <a:ext cx="410445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457450" y="1502321"/>
            <a:ext cx="714376" cy="61222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39049" y="1197521"/>
            <a:ext cx="752475" cy="75378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Условно-разрешающий сигнал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62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548639" y="713233"/>
            <a:ext cx="8291497" cy="493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12,13,26,28-31,36,37 Светофоры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sz="half" idx="1"/>
          </p:nvPr>
        </p:nvSpPr>
        <p:spPr>
          <a:xfrm>
            <a:off x="1802686" y="182718"/>
            <a:ext cx="5760720" cy="43907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и локомотивные светофоры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380125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Проходные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показания на участках, оборудованных автоблокировкой, полуавтоматической блокировкой;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2. Показания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проходных, входных, маршрутных и выходных светофоров на участках, оборудованных четырехзначной сигнализацией, применение и показания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предвходных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светофоров; применение дополнительных указателей на светофорах, ограничивающих блок-участок длиной меньше тормозного пути.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Условно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разрешающий сигнал.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Локомотивные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показания на участках, оборудованных автоблокировкой и АЛС; на участках, где АЛС применяется как самостоятельное средство сигнализации и связи.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46" y="1290066"/>
            <a:ext cx="3121152" cy="2209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28" y="1298448"/>
            <a:ext cx="3097476" cy="219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2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 rotWithShape="1">
          <a:blip r:embed="rId2"/>
          <a:srcRect l="2755" t="64810" r="45801" b="20379"/>
          <a:stretch/>
        </p:blipFill>
        <p:spPr>
          <a:xfrm rot="20988894">
            <a:off x="-10291" y="5073164"/>
            <a:ext cx="3528392" cy="288032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7164288" y="1942233"/>
            <a:ext cx="95133" cy="14804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5496" y="3429455"/>
            <a:ext cx="8879904" cy="60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7504" y="4415905"/>
            <a:ext cx="6572035" cy="1179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4788546">
            <a:off x="748995" y="5191365"/>
            <a:ext cx="432048" cy="115224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5400000">
            <a:off x="7495901" y="3992734"/>
            <a:ext cx="432048" cy="11522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4802526">
            <a:off x="3693691" y="4581071"/>
            <a:ext cx="432048" cy="1152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787" t="53761" r="786" b="21239"/>
          <a:stretch/>
        </p:blipFill>
        <p:spPr>
          <a:xfrm>
            <a:off x="3491880" y="1957174"/>
            <a:ext cx="131432" cy="1529739"/>
          </a:xfrm>
          <a:prstGeom prst="rect">
            <a:avLst/>
          </a:prstGeom>
        </p:spPr>
      </p:pic>
      <p:sp>
        <p:nvSpPr>
          <p:cNvPr id="29" name="Блок-схема: задержка 28"/>
          <p:cNvSpPr/>
          <p:nvPr/>
        </p:nvSpPr>
        <p:spPr>
          <a:xfrm rot="16200000">
            <a:off x="141247" y="757803"/>
            <a:ext cx="612649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 rot="5400000">
            <a:off x="141246" y="1374362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задержка 32"/>
          <p:cNvSpPr/>
          <p:nvPr/>
        </p:nvSpPr>
        <p:spPr>
          <a:xfrm rot="16200000">
            <a:off x="3248830" y="873613"/>
            <a:ext cx="612648" cy="613967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задержка 33"/>
          <p:cNvSpPr/>
          <p:nvPr/>
        </p:nvSpPr>
        <p:spPr>
          <a:xfrm rot="16200000">
            <a:off x="6911681" y="983512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задержка 35"/>
          <p:cNvSpPr/>
          <p:nvPr/>
        </p:nvSpPr>
        <p:spPr>
          <a:xfrm rot="5400000">
            <a:off x="3248764" y="1475991"/>
            <a:ext cx="612648" cy="613840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задержка 36"/>
          <p:cNvSpPr/>
          <p:nvPr/>
        </p:nvSpPr>
        <p:spPr>
          <a:xfrm rot="5400000">
            <a:off x="6911681" y="1596160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87216" y="1972988"/>
            <a:ext cx="95133" cy="14804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1173220" y="5565253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68499" y="1200751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281287" y="806080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3393850" y="924966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3406050" y="1305416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45570" y="1426074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7047748" y="1006912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 rot="20987971">
            <a:off x="7050160" y="1796537"/>
            <a:ext cx="332565" cy="32127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923611" y="5615756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3862008" y="4995648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4136822" y="4945046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7668344" y="4417125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7938103" y="4422668"/>
            <a:ext cx="295702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7380313" y="4434805"/>
            <a:ext cx="288032" cy="28700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456166" y="222668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 rot="21076301">
            <a:off x="3205434" y="5140828"/>
            <a:ext cx="194644" cy="27572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97085" y="202600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 rot="20817012">
            <a:off x="137330" y="5679494"/>
            <a:ext cx="237340" cy="2417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103841" y="230067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883208" y="4469906"/>
            <a:ext cx="281080" cy="34873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141246" y="3738610"/>
            <a:ext cx="5366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грузовому поезду проследовать без остановки светофор с красным огнём.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660232" y="4199522"/>
            <a:ext cx="2483768" cy="216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Блок-схема: узел 90"/>
          <p:cNvSpPr/>
          <p:nvPr/>
        </p:nvSpPr>
        <p:spPr>
          <a:xfrm>
            <a:off x="3605683" y="5053515"/>
            <a:ext cx="269759" cy="30346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 rot="20987971">
            <a:off x="3421527" y="1708905"/>
            <a:ext cx="332565" cy="32127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4"/>
          <a:srcRect l="788" t="53761" r="78169" b="21239"/>
          <a:stretch/>
        </p:blipFill>
        <p:spPr>
          <a:xfrm rot="5400000">
            <a:off x="3747409" y="1896101"/>
            <a:ext cx="108945" cy="53212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2675136">
            <a:off x="4134286" y="1861789"/>
            <a:ext cx="544590" cy="559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159264" y="1995860"/>
            <a:ext cx="481672" cy="123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 rot="5400000">
            <a:off x="4235918" y="2188217"/>
            <a:ext cx="341324" cy="1802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38584" y="2025129"/>
            <a:ext cx="133033" cy="236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flipV="1">
            <a:off x="4379885" y="234429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 flipV="1">
            <a:off x="4522129" y="2024807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 flipV="1">
            <a:off x="4379885" y="224827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 flipV="1">
            <a:off x="4379885" y="2132856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 flipV="1">
            <a:off x="4215137" y="2026037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 flipV="1">
            <a:off x="4310859" y="202640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 flipV="1">
            <a:off x="4409792" y="2033159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90715">
            <a:off x="6361777" y="4074679"/>
            <a:ext cx="1718478" cy="311598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 rotWithShape="1">
          <a:blip r:embed="rId6"/>
          <a:srcRect l="71269" t="16106" r="12183" b="75727"/>
          <a:stretch/>
        </p:blipFill>
        <p:spPr>
          <a:xfrm rot="21215889">
            <a:off x="8056543" y="3954261"/>
            <a:ext cx="830276" cy="293461"/>
          </a:xfrm>
          <a:prstGeom prst="rect">
            <a:avLst/>
          </a:prstGeom>
        </p:spPr>
      </p:pic>
      <p:sp>
        <p:nvSpPr>
          <p:cNvPr id="112" name="Блок-схема: узел 111"/>
          <p:cNvSpPr/>
          <p:nvPr/>
        </p:nvSpPr>
        <p:spPr>
          <a:xfrm>
            <a:off x="628515" y="5666734"/>
            <a:ext cx="269759" cy="30346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 rot="20987971">
            <a:off x="287183" y="1590362"/>
            <a:ext cx="332565" cy="32127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4" name="Picture 2" descr="https://studfile.net/html/2706/994/html_1wXvuTC0oN.DUN0/img-Kuq0Tr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1" t="51640" r="6696" b="32199"/>
          <a:stretch/>
        </p:blipFill>
        <p:spPr bwMode="auto">
          <a:xfrm rot="4390178">
            <a:off x="3224165" y="5318246"/>
            <a:ext cx="896050" cy="951316"/>
          </a:xfrm>
          <a:prstGeom prst="diamon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 rot="1776083">
            <a:off x="3360042" y="5341939"/>
            <a:ext cx="45719" cy="652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" name="Рисунок 104"/>
          <p:cNvPicPr>
            <a:picLocks noChangeAspect="1"/>
          </p:cNvPicPr>
          <p:nvPr/>
        </p:nvPicPr>
        <p:blipFill rotWithShape="1">
          <a:blip r:embed="rId4"/>
          <a:srcRect l="788" t="53761" r="78169" b="21239"/>
          <a:stretch/>
        </p:blipFill>
        <p:spPr>
          <a:xfrm rot="10033941">
            <a:off x="3562466" y="5228352"/>
            <a:ext cx="45719" cy="479902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 rot="17771620">
            <a:off x="3397208" y="5857008"/>
            <a:ext cx="216024" cy="570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729707">
            <a:off x="3913956" y="5688757"/>
            <a:ext cx="504056" cy="685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Условно-разрешающий сигнал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5342" y="2472880"/>
            <a:ext cx="5613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Условно-разрешающий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сигнал закрепляется на опоре светофора или на опоре сигнального знака «Граница блок-участка».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24962" y="5332597"/>
            <a:ext cx="4978663" cy="106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Условно-разрешающий сигнал действует до следующего проходного светофора или сигнального знака «Граница блок-участка».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05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https://main-cdn.goods.ru/hlr-system/1599307731/100024285541b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" t="32130" r="68421" b="53778"/>
          <a:stretch/>
        </p:blipFill>
        <p:spPr bwMode="auto">
          <a:xfrm rot="20965457">
            <a:off x="2263254" y="4777523"/>
            <a:ext cx="932244" cy="33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s://main-cdn.goods.ru/hlr-system/1599307731/100024285541b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33938" r="1069" b="53778"/>
          <a:stretch/>
        </p:blipFill>
        <p:spPr bwMode="auto">
          <a:xfrm rot="21017521">
            <a:off x="544222" y="5015520"/>
            <a:ext cx="1776170" cy="37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7164288" y="1942233"/>
            <a:ext cx="95133" cy="14804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5496" y="3429455"/>
            <a:ext cx="8879904" cy="60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7504" y="4415905"/>
            <a:ext cx="6572035" cy="1179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4788546">
            <a:off x="748995" y="5191365"/>
            <a:ext cx="432048" cy="115224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5400000">
            <a:off x="7495901" y="3992734"/>
            <a:ext cx="432048" cy="11522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5873" r="65436"/>
          <a:stretch/>
        </p:blipFill>
        <p:spPr>
          <a:xfrm rot="4802526">
            <a:off x="3693691" y="4581071"/>
            <a:ext cx="432048" cy="1152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787" t="53761" r="786" b="21239"/>
          <a:stretch/>
        </p:blipFill>
        <p:spPr>
          <a:xfrm>
            <a:off x="3491880" y="1957174"/>
            <a:ext cx="131432" cy="1529739"/>
          </a:xfrm>
          <a:prstGeom prst="rect">
            <a:avLst/>
          </a:prstGeom>
        </p:spPr>
      </p:pic>
      <p:sp>
        <p:nvSpPr>
          <p:cNvPr id="29" name="Блок-схема: задержка 28"/>
          <p:cNvSpPr/>
          <p:nvPr/>
        </p:nvSpPr>
        <p:spPr>
          <a:xfrm rot="16200000">
            <a:off x="141247" y="757803"/>
            <a:ext cx="612649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 rot="5400000">
            <a:off x="141246" y="1374362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задержка 32"/>
          <p:cNvSpPr/>
          <p:nvPr/>
        </p:nvSpPr>
        <p:spPr>
          <a:xfrm rot="16200000">
            <a:off x="3262306" y="860137"/>
            <a:ext cx="612648" cy="640920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задержка 33"/>
          <p:cNvSpPr/>
          <p:nvPr/>
        </p:nvSpPr>
        <p:spPr>
          <a:xfrm rot="16200000">
            <a:off x="6911681" y="983512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задержка 35"/>
          <p:cNvSpPr/>
          <p:nvPr/>
        </p:nvSpPr>
        <p:spPr>
          <a:xfrm rot="5400000">
            <a:off x="3262305" y="1462450"/>
            <a:ext cx="612648" cy="640922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задержка 36"/>
          <p:cNvSpPr/>
          <p:nvPr/>
        </p:nvSpPr>
        <p:spPr>
          <a:xfrm rot="5400000">
            <a:off x="6911681" y="1596160"/>
            <a:ext cx="612648" cy="612648"/>
          </a:xfrm>
          <a:prstGeom prst="flowChartDela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87216" y="1972988"/>
            <a:ext cx="95133" cy="14804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1177983" y="5555642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68499" y="1200751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281287" y="806080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3407648" y="1662518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3406050" y="1305416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45570" y="1426074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7047748" y="1006912"/>
            <a:ext cx="332565" cy="321274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 rot="20987971">
            <a:off x="7050160" y="1796537"/>
            <a:ext cx="332565" cy="32127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923611" y="5615756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3588584" y="5066038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7668344" y="4417125"/>
            <a:ext cx="269759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7938103" y="4422668"/>
            <a:ext cx="295702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7380313" y="4434805"/>
            <a:ext cx="288032" cy="28700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456166" y="222668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 rot="21076301">
            <a:off x="3205434" y="5140828"/>
            <a:ext cx="194644" cy="27572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97085" y="202600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 rot="20817012">
            <a:off x="137330" y="5679494"/>
            <a:ext cx="237340" cy="2417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103841" y="2300671"/>
            <a:ext cx="216024" cy="230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883208" y="4469906"/>
            <a:ext cx="281080" cy="34873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4234" y="3617387"/>
            <a:ext cx="6103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поездов,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грузовых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дальнейшее движение разрешается только после появления разрешающего показания проходного светофора.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660232" y="4199522"/>
            <a:ext cx="2483768" cy="216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4"/>
          <a:srcRect l="788" t="53761" r="78169" b="21239"/>
          <a:stretch/>
        </p:blipFill>
        <p:spPr>
          <a:xfrm rot="5400000">
            <a:off x="3747409" y="1896101"/>
            <a:ext cx="108945" cy="53212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2675136">
            <a:off x="4134286" y="1861789"/>
            <a:ext cx="544590" cy="559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159264" y="1995860"/>
            <a:ext cx="481672" cy="123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 rot="5400000">
            <a:off x="4235918" y="2188217"/>
            <a:ext cx="341324" cy="1802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38584" y="2025129"/>
            <a:ext cx="133033" cy="236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flipV="1">
            <a:off x="4379885" y="234429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 flipV="1">
            <a:off x="4522129" y="2024807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 flipV="1">
            <a:off x="4379885" y="224827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 flipV="1">
            <a:off x="4379885" y="2132856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 flipV="1">
            <a:off x="4215137" y="2026037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 flipV="1">
            <a:off x="4310859" y="2026408"/>
            <a:ext cx="4809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 flipV="1">
            <a:off x="4409792" y="2033159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15802">
            <a:off x="7224275" y="3983085"/>
            <a:ext cx="1718478" cy="311598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 rotWithShape="1">
          <a:blip r:embed="rId6"/>
          <a:srcRect l="71269" t="16106" r="12183" b="75727"/>
          <a:stretch/>
        </p:blipFill>
        <p:spPr>
          <a:xfrm rot="21215889">
            <a:off x="8888228" y="3894417"/>
            <a:ext cx="830276" cy="293461"/>
          </a:xfrm>
          <a:prstGeom prst="rect">
            <a:avLst/>
          </a:prstGeom>
        </p:spPr>
      </p:pic>
      <p:sp>
        <p:nvSpPr>
          <p:cNvPr id="112" name="Блок-схема: узел 111"/>
          <p:cNvSpPr/>
          <p:nvPr/>
        </p:nvSpPr>
        <p:spPr>
          <a:xfrm>
            <a:off x="680441" y="5655820"/>
            <a:ext cx="269759" cy="30346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 rot="20987971">
            <a:off x="287183" y="1590362"/>
            <a:ext cx="332565" cy="32127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4" name="Picture 2" descr="https://studfile.net/html/2706/994/html_1wXvuTC0oN.DUN0/img-Kuq0Tr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1" t="51640" r="6696" b="32199"/>
          <a:stretch/>
        </p:blipFill>
        <p:spPr bwMode="auto">
          <a:xfrm rot="4390178">
            <a:off x="3224165" y="5318246"/>
            <a:ext cx="896050" cy="951316"/>
          </a:xfrm>
          <a:prstGeom prst="diamon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 rot="1776083">
            <a:off x="3360042" y="5341939"/>
            <a:ext cx="45719" cy="652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" name="Рисунок 104"/>
          <p:cNvPicPr>
            <a:picLocks noChangeAspect="1"/>
          </p:cNvPicPr>
          <p:nvPr/>
        </p:nvPicPr>
        <p:blipFill rotWithShape="1">
          <a:blip r:embed="rId4"/>
          <a:srcRect l="788" t="53761" r="78169" b="21239"/>
          <a:stretch/>
        </p:blipFill>
        <p:spPr>
          <a:xfrm rot="10033941">
            <a:off x="3562466" y="5228352"/>
            <a:ext cx="45719" cy="479902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 rot="17771620">
            <a:off x="3397208" y="5857008"/>
            <a:ext cx="216024" cy="570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729707">
            <a:off x="3913956" y="5688757"/>
            <a:ext cx="504056" cy="685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3401002" y="955343"/>
            <a:ext cx="335779" cy="30913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4151602" y="4946024"/>
            <a:ext cx="335779" cy="30913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3863562" y="5012195"/>
            <a:ext cx="295702" cy="303462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Условно-разрешающий сигнал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4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223" r="28275"/>
          <a:stretch/>
        </p:blipFill>
        <p:spPr>
          <a:xfrm>
            <a:off x="4909713" y="2692261"/>
            <a:ext cx="1187356" cy="22640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6740" y="6030402"/>
            <a:ext cx="6959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 нумерации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350" r="16138"/>
          <a:stretch/>
        </p:blipFill>
        <p:spPr>
          <a:xfrm>
            <a:off x="62149" y="868985"/>
            <a:ext cx="4801082" cy="41900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251" t="4577" r="5434" b="4080"/>
          <a:stretch/>
        </p:blipFill>
        <p:spPr>
          <a:xfrm>
            <a:off x="7168427" y="2692261"/>
            <a:ext cx="1920628" cy="22640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365" y="2692261"/>
            <a:ext cx="987046" cy="2264037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1692958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5"/>
          <p:cNvSpPr>
            <a:spLocks noGrp="1"/>
          </p:cNvSpPr>
          <p:nvPr>
            <p:ph idx="1"/>
          </p:nvPr>
        </p:nvSpPr>
        <p:spPr>
          <a:xfrm>
            <a:off x="4836578" y="1038893"/>
            <a:ext cx="4310136" cy="1653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Локомотивный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устройство отображения оптических сигнальных показаний на основе кодов автоматической локомотивной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59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13" y="4163394"/>
            <a:ext cx="9043987" cy="1662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оборудованных автоблокировкой и автоматической локомотивной сигнализацией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локомотивными светофорами подаются сигналы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путевом светофоре, к которому приближается поезд, горит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2641"/>
          <a:stretch/>
        </p:blipFill>
        <p:spPr>
          <a:xfrm>
            <a:off x="4078814" y="382137"/>
            <a:ext cx="4148919" cy="3643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122534" y="2593075"/>
            <a:ext cx="1692322" cy="1256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2787560" y="2593075"/>
            <a:ext cx="1692322" cy="124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17317" y="2593075"/>
            <a:ext cx="1692322" cy="12567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3393"/>
          <a:stretch/>
        </p:blipFill>
        <p:spPr>
          <a:xfrm>
            <a:off x="0" y="1448429"/>
            <a:ext cx="4468463" cy="1977157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53457" y="271546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33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437869" y="2920620"/>
            <a:ext cx="1692322" cy="135113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13" y="4514116"/>
            <a:ext cx="9043987" cy="8484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движение,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путевом светофоре, к которому приближается поезд, горит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или два желтых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огня.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0852" r="47526"/>
          <a:stretch/>
        </p:blipFill>
        <p:spPr>
          <a:xfrm>
            <a:off x="6578222" y="381403"/>
            <a:ext cx="996055" cy="4132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575" r="29774"/>
          <a:stretch/>
        </p:blipFill>
        <p:spPr>
          <a:xfrm>
            <a:off x="2006221" y="381403"/>
            <a:ext cx="4598833" cy="4133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40852" t="23740" r="55353" b="70316"/>
          <a:stretch/>
        </p:blipFill>
        <p:spPr>
          <a:xfrm>
            <a:off x="6565712" y="1678674"/>
            <a:ext cx="325271" cy="2456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5495" r="58932" b="69001"/>
          <a:stretch/>
        </p:blipFill>
        <p:spPr>
          <a:xfrm>
            <a:off x="6139892" y="380669"/>
            <a:ext cx="477672" cy="1281349"/>
          </a:xfrm>
          <a:prstGeom prst="rect">
            <a:avLst/>
          </a:prstGeom>
        </p:spPr>
      </p:pic>
      <p:sp>
        <p:nvSpPr>
          <p:cNvPr id="16" name="Полилиния 15"/>
          <p:cNvSpPr/>
          <p:nvPr/>
        </p:nvSpPr>
        <p:spPr>
          <a:xfrm>
            <a:off x="6300130" y="1520323"/>
            <a:ext cx="556183" cy="523098"/>
          </a:xfrm>
          <a:custGeom>
            <a:avLst/>
            <a:gdLst>
              <a:gd name="connsiteX0" fmla="*/ 508328 w 622628"/>
              <a:gd name="connsiteY0" fmla="*/ 0 h 420103"/>
              <a:gd name="connsiteX1" fmla="*/ 508328 w 622628"/>
              <a:gd name="connsiteY1" fmla="*/ 0 h 420103"/>
              <a:gd name="connsiteX2" fmla="*/ 432128 w 622628"/>
              <a:gd name="connsiteY2" fmla="*/ 38100 h 420103"/>
              <a:gd name="connsiteX3" fmla="*/ 403553 w 622628"/>
              <a:gd name="connsiteY3" fmla="*/ 47625 h 420103"/>
              <a:gd name="connsiteX4" fmla="*/ 308303 w 622628"/>
              <a:gd name="connsiteY4" fmla="*/ 95250 h 420103"/>
              <a:gd name="connsiteX5" fmla="*/ 241628 w 622628"/>
              <a:gd name="connsiteY5" fmla="*/ 133350 h 420103"/>
              <a:gd name="connsiteX6" fmla="*/ 213053 w 622628"/>
              <a:gd name="connsiteY6" fmla="*/ 152400 h 420103"/>
              <a:gd name="connsiteX7" fmla="*/ 136853 w 622628"/>
              <a:gd name="connsiteY7" fmla="*/ 171450 h 420103"/>
              <a:gd name="connsiteX8" fmla="*/ 108278 w 622628"/>
              <a:gd name="connsiteY8" fmla="*/ 190500 h 420103"/>
              <a:gd name="connsiteX9" fmla="*/ 79703 w 622628"/>
              <a:gd name="connsiteY9" fmla="*/ 200025 h 420103"/>
              <a:gd name="connsiteX10" fmla="*/ 13028 w 622628"/>
              <a:gd name="connsiteY10" fmla="*/ 228600 h 420103"/>
              <a:gd name="connsiteX11" fmla="*/ 13028 w 622628"/>
              <a:gd name="connsiteY11" fmla="*/ 314325 h 420103"/>
              <a:gd name="connsiteX12" fmla="*/ 70178 w 622628"/>
              <a:gd name="connsiteY12" fmla="*/ 333375 h 420103"/>
              <a:gd name="connsiteX13" fmla="*/ 108278 w 622628"/>
              <a:gd name="connsiteY13" fmla="*/ 352425 h 420103"/>
              <a:gd name="connsiteX14" fmla="*/ 136853 w 622628"/>
              <a:gd name="connsiteY14" fmla="*/ 361950 h 420103"/>
              <a:gd name="connsiteX15" fmla="*/ 165428 w 622628"/>
              <a:gd name="connsiteY15" fmla="*/ 381000 h 420103"/>
              <a:gd name="connsiteX16" fmla="*/ 260678 w 622628"/>
              <a:gd name="connsiteY16" fmla="*/ 400050 h 420103"/>
              <a:gd name="connsiteX17" fmla="*/ 613103 w 622628"/>
              <a:gd name="connsiteY17" fmla="*/ 361950 h 420103"/>
              <a:gd name="connsiteX18" fmla="*/ 622628 w 622628"/>
              <a:gd name="connsiteY18" fmla="*/ 333375 h 420103"/>
              <a:gd name="connsiteX19" fmla="*/ 613103 w 622628"/>
              <a:gd name="connsiteY19" fmla="*/ 257175 h 420103"/>
              <a:gd name="connsiteX20" fmla="*/ 584528 w 622628"/>
              <a:gd name="connsiteY20" fmla="*/ 247650 h 420103"/>
              <a:gd name="connsiteX21" fmla="*/ 355928 w 622628"/>
              <a:gd name="connsiteY21" fmla="*/ 238125 h 420103"/>
              <a:gd name="connsiteX22" fmla="*/ 327353 w 622628"/>
              <a:gd name="connsiteY22" fmla="*/ 228600 h 420103"/>
              <a:gd name="connsiteX23" fmla="*/ 336878 w 622628"/>
              <a:gd name="connsiteY23" fmla="*/ 171450 h 420103"/>
              <a:gd name="connsiteX24" fmla="*/ 422603 w 622628"/>
              <a:gd name="connsiteY24" fmla="*/ 152400 h 420103"/>
              <a:gd name="connsiteX25" fmla="*/ 460703 w 622628"/>
              <a:gd name="connsiteY25" fmla="*/ 123825 h 420103"/>
              <a:gd name="connsiteX26" fmla="*/ 489278 w 622628"/>
              <a:gd name="connsiteY26" fmla="*/ 104775 h 420103"/>
              <a:gd name="connsiteX27" fmla="*/ 508328 w 622628"/>
              <a:gd name="connsiteY27" fmla="*/ 47625 h 420103"/>
              <a:gd name="connsiteX28" fmla="*/ 508328 w 622628"/>
              <a:gd name="connsiteY28" fmla="*/ 0 h 42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2628" h="420103">
                <a:moveTo>
                  <a:pt x="508328" y="0"/>
                </a:moveTo>
                <a:lnTo>
                  <a:pt x="508328" y="0"/>
                </a:lnTo>
                <a:cubicBezTo>
                  <a:pt x="482928" y="12700"/>
                  <a:pt x="457981" y="26349"/>
                  <a:pt x="432128" y="38100"/>
                </a:cubicBezTo>
                <a:cubicBezTo>
                  <a:pt x="422988" y="42255"/>
                  <a:pt x="412330" y="42749"/>
                  <a:pt x="403553" y="47625"/>
                </a:cubicBezTo>
                <a:cubicBezTo>
                  <a:pt x="310768" y="99172"/>
                  <a:pt x="382762" y="76635"/>
                  <a:pt x="308303" y="95250"/>
                </a:cubicBezTo>
                <a:cubicBezTo>
                  <a:pt x="254018" y="149535"/>
                  <a:pt x="308786" y="104568"/>
                  <a:pt x="241628" y="133350"/>
                </a:cubicBezTo>
                <a:cubicBezTo>
                  <a:pt x="231106" y="137859"/>
                  <a:pt x="223772" y="148380"/>
                  <a:pt x="213053" y="152400"/>
                </a:cubicBezTo>
                <a:cubicBezTo>
                  <a:pt x="169579" y="168703"/>
                  <a:pt x="172107" y="153823"/>
                  <a:pt x="136853" y="171450"/>
                </a:cubicBezTo>
                <a:cubicBezTo>
                  <a:pt x="126614" y="176570"/>
                  <a:pt x="118517" y="185380"/>
                  <a:pt x="108278" y="190500"/>
                </a:cubicBezTo>
                <a:cubicBezTo>
                  <a:pt x="99298" y="194990"/>
                  <a:pt x="88683" y="195535"/>
                  <a:pt x="79703" y="200025"/>
                </a:cubicBezTo>
                <a:cubicBezTo>
                  <a:pt x="13924" y="232914"/>
                  <a:pt x="92322" y="208776"/>
                  <a:pt x="13028" y="228600"/>
                </a:cubicBezTo>
                <a:cubicBezTo>
                  <a:pt x="4207" y="255062"/>
                  <a:pt x="-11250" y="286579"/>
                  <a:pt x="13028" y="314325"/>
                </a:cubicBezTo>
                <a:cubicBezTo>
                  <a:pt x="26251" y="329437"/>
                  <a:pt x="52217" y="324395"/>
                  <a:pt x="70178" y="333375"/>
                </a:cubicBezTo>
                <a:cubicBezTo>
                  <a:pt x="82878" y="339725"/>
                  <a:pt x="95227" y="346832"/>
                  <a:pt x="108278" y="352425"/>
                </a:cubicBezTo>
                <a:cubicBezTo>
                  <a:pt x="117506" y="356380"/>
                  <a:pt x="127873" y="357460"/>
                  <a:pt x="136853" y="361950"/>
                </a:cubicBezTo>
                <a:cubicBezTo>
                  <a:pt x="147092" y="367070"/>
                  <a:pt x="154906" y="376491"/>
                  <a:pt x="165428" y="381000"/>
                </a:cubicBezTo>
                <a:cubicBezTo>
                  <a:pt x="183512" y="388750"/>
                  <a:pt x="247785" y="397901"/>
                  <a:pt x="260678" y="400050"/>
                </a:cubicBezTo>
                <a:cubicBezTo>
                  <a:pt x="311936" y="398542"/>
                  <a:pt x="543842" y="465841"/>
                  <a:pt x="613103" y="361950"/>
                </a:cubicBezTo>
                <a:cubicBezTo>
                  <a:pt x="618672" y="353596"/>
                  <a:pt x="619453" y="342900"/>
                  <a:pt x="622628" y="333375"/>
                </a:cubicBezTo>
                <a:cubicBezTo>
                  <a:pt x="619453" y="307975"/>
                  <a:pt x="623499" y="280566"/>
                  <a:pt x="613103" y="257175"/>
                </a:cubicBezTo>
                <a:cubicBezTo>
                  <a:pt x="609025" y="248000"/>
                  <a:pt x="594541" y="248392"/>
                  <a:pt x="584528" y="247650"/>
                </a:cubicBezTo>
                <a:cubicBezTo>
                  <a:pt x="508470" y="242016"/>
                  <a:pt x="432128" y="241300"/>
                  <a:pt x="355928" y="238125"/>
                </a:cubicBezTo>
                <a:cubicBezTo>
                  <a:pt x="346403" y="234950"/>
                  <a:pt x="335193" y="234872"/>
                  <a:pt x="327353" y="228600"/>
                </a:cubicBezTo>
                <a:cubicBezTo>
                  <a:pt x="297032" y="204343"/>
                  <a:pt x="304678" y="189850"/>
                  <a:pt x="336878" y="171450"/>
                </a:cubicBezTo>
                <a:cubicBezTo>
                  <a:pt x="344121" y="167311"/>
                  <a:pt x="419725" y="152976"/>
                  <a:pt x="422603" y="152400"/>
                </a:cubicBezTo>
                <a:cubicBezTo>
                  <a:pt x="435303" y="142875"/>
                  <a:pt x="447785" y="133052"/>
                  <a:pt x="460703" y="123825"/>
                </a:cubicBezTo>
                <a:cubicBezTo>
                  <a:pt x="470018" y="117171"/>
                  <a:pt x="483211" y="114483"/>
                  <a:pt x="489278" y="104775"/>
                </a:cubicBezTo>
                <a:cubicBezTo>
                  <a:pt x="499921" y="87747"/>
                  <a:pt x="501978" y="66675"/>
                  <a:pt x="508328" y="47625"/>
                </a:cubicBezTo>
                <a:cubicBezTo>
                  <a:pt x="520098" y="12315"/>
                  <a:pt x="508328" y="7937"/>
                  <a:pt x="50832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6" descr="https://avatars.mds.yandex.net/get-zen_doc/1549204/pub_5cec55615ee93800b37fe833_5cec56784e41d100b355a044/scale_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7660" r="4960" b="22074"/>
          <a:stretch/>
        </p:blipFill>
        <p:spPr bwMode="auto">
          <a:xfrm>
            <a:off x="621419" y="2468565"/>
            <a:ext cx="3878505" cy="136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040" y="2918321"/>
            <a:ext cx="1688738" cy="1353429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0013" y="380669"/>
            <a:ext cx="3500933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2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12" y="4412204"/>
            <a:ext cx="9043987" cy="9558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с красным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готовностью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остановиться,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путевом светофоре, к которому приближается поезд, горит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077944" y="2811716"/>
            <a:ext cx="1692322" cy="1351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018" r="-1"/>
          <a:stretch/>
        </p:blipFill>
        <p:spPr>
          <a:xfrm>
            <a:off x="4622006" y="279492"/>
            <a:ext cx="4369557" cy="4132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688592" y="2811716"/>
            <a:ext cx="1692322" cy="1351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86" y="2809417"/>
            <a:ext cx="1694835" cy="13534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83691" y="279492"/>
            <a:ext cx="818866" cy="1167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530541" y="1853590"/>
            <a:ext cx="6402521" cy="182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19962" y="4079683"/>
            <a:ext cx="914400" cy="332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234012" y="306285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4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13" y="4831695"/>
            <a:ext cx="9043987" cy="92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загорается в случае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проезда путевого светофора с красным огнем. 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7481527" y="2819473"/>
            <a:ext cx="1692322" cy="1351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018" r="-1"/>
          <a:stretch/>
        </p:blipFill>
        <p:spPr>
          <a:xfrm>
            <a:off x="3246442" y="279492"/>
            <a:ext cx="4369557" cy="4132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688592" y="2811716"/>
            <a:ext cx="1692322" cy="1351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86" y="2809417"/>
            <a:ext cx="1694835" cy="13534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13193" y="262739"/>
            <a:ext cx="818866" cy="1144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1281170" y="1897878"/>
            <a:ext cx="6402521" cy="182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83115" r="15700" b="6701"/>
          <a:stretch/>
        </p:blipFill>
        <p:spPr>
          <a:xfrm>
            <a:off x="6178946" y="279491"/>
            <a:ext cx="101535" cy="3855780"/>
          </a:xfrm>
          <a:prstGeom prst="rect">
            <a:avLst/>
          </a:prstGeom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1960159" y="279491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2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913" y="4432111"/>
            <a:ext cx="9043987" cy="1454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локомотивном светофоре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огонь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локомотивные устройства включены, но показания путевых светофоров на локомотивный светофор не передаются, и машинист руководствуется только показаниями путевых светофоров.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42" y="1153708"/>
            <a:ext cx="3566469" cy="2792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801" y="1153708"/>
            <a:ext cx="4831307" cy="2792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960159" y="279491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3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736609"/>
            <a:ext cx="9043987" cy="1662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Локомотивный светофор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сигнализирует: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 приближении поезда к путевому светофору с одним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желтым мигающим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огнем, с одним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мигающим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 или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желтым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зеленым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огнями и другими сигнальными показаниями, при которых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проследование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с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5722" t="64546" r="1442" b="1"/>
          <a:stretch/>
        </p:blipFill>
        <p:spPr>
          <a:xfrm>
            <a:off x="6041481" y="932277"/>
            <a:ext cx="3002506" cy="24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1940" t="28096" r="35870" b="22429"/>
          <a:stretch/>
        </p:blipFill>
        <p:spPr>
          <a:xfrm>
            <a:off x="44319" y="932277"/>
            <a:ext cx="2943439" cy="2442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67786" b="50391"/>
          <a:stretch/>
        </p:blipFill>
        <p:spPr>
          <a:xfrm>
            <a:off x="3064510" y="932277"/>
            <a:ext cx="2945642" cy="244954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464984" y="306752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575" y="4312692"/>
            <a:ext cx="9043987" cy="1583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 приближении поезда к путевому светофору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желтым и одним зеленым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огнями, ограждающему блок-участок, на котором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требуемая длина тормозного пути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двумя желтыми огнями, из них верхний мигающий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 другими сигнальными показаниями, при которых требуется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проследование светофора с уменьшенной скоростью.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96" t="28060" r="52486" b="20199"/>
          <a:stretch/>
        </p:blipFill>
        <p:spPr>
          <a:xfrm>
            <a:off x="121550" y="648837"/>
            <a:ext cx="4244454" cy="3548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045" r="3582"/>
          <a:stretch/>
        </p:blipFill>
        <p:spPr>
          <a:xfrm>
            <a:off x="4636400" y="648837"/>
            <a:ext cx="4148920" cy="354841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480054" y="152043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1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" y="4718303"/>
            <a:ext cx="9043416" cy="10149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блокировки устанавливаются на границах между блок-участками, а проходные светофоры полуавтоматической блокировки — на границах между межпостовыми перегонами.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и локомотивные светофоры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97" t="12006" r="12396"/>
          <a:stretch/>
        </p:blipFill>
        <p:spPr>
          <a:xfrm>
            <a:off x="4032504" y="694944"/>
            <a:ext cx="5111496" cy="3731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2826"/>
          <a:stretch/>
        </p:blipFill>
        <p:spPr>
          <a:xfrm>
            <a:off x="100584" y="694944"/>
            <a:ext cx="3815142" cy="37318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3527" y="3204529"/>
            <a:ext cx="9043987" cy="3234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АЛС может применяться как самостоятельное средство сигнализации и связи, т.е. обеспечивается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двустороннее движение поездов по сигналам локомотивных светофоров.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Границами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перегонах служат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знаки «Граница блок-участка»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светоотражателями и цифровыми литерными табличками с номерами блок-участков.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Разрешением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занятие поездом первого блок-участка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разрешающее показание выходного светофора при наличии соответствующего показания на локомотивном светофоре,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последующих блок-участков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разрешающее показание локомотивного светофора.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693" y="1497785"/>
            <a:ext cx="310923" cy="762066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7506269" y="1812946"/>
            <a:ext cx="245660" cy="440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38281" y="1799302"/>
            <a:ext cx="14057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02054" y="2259851"/>
            <a:ext cx="354842" cy="408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59090" y="2681827"/>
            <a:ext cx="7096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681929" y="1447829"/>
            <a:ext cx="574967" cy="2811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496" y="2389716"/>
            <a:ext cx="579170" cy="2804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575" y="1968804"/>
            <a:ext cx="579170" cy="28044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147" y="1534094"/>
            <a:ext cx="310923" cy="762066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7791353" y="2023826"/>
            <a:ext cx="151193" cy="16024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r="8248" b="7322"/>
          <a:stretch/>
        </p:blipFill>
        <p:spPr>
          <a:xfrm>
            <a:off x="3202188" y="1534404"/>
            <a:ext cx="285277" cy="70627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23" y="1513224"/>
            <a:ext cx="310923" cy="762066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0" y="2246831"/>
            <a:ext cx="89665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896" y="1393310"/>
            <a:ext cx="1140051" cy="3901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4455" y="1486663"/>
            <a:ext cx="164606" cy="1767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989" y="2436942"/>
            <a:ext cx="158510" cy="17070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646" y="2018595"/>
            <a:ext cx="158510" cy="17070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0207" y="2437120"/>
            <a:ext cx="164606" cy="170703"/>
          </a:xfrm>
          <a:prstGeom prst="rect">
            <a:avLst/>
          </a:prstGeom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685800" y="1812946"/>
            <a:ext cx="312821" cy="4277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0" y="1799302"/>
            <a:ext cx="685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998621" y="2248032"/>
            <a:ext cx="331387" cy="3720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-120316" y="2620051"/>
            <a:ext cx="11189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2510" y="382137"/>
            <a:ext cx="506968" cy="103367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186727" y="2293221"/>
            <a:ext cx="579170" cy="28044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9261" y="2354830"/>
            <a:ext cx="164606" cy="17070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029" y="1944840"/>
            <a:ext cx="579170" cy="28044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223" y="1994256"/>
            <a:ext cx="164606" cy="17679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10"/>
          <a:srcRect b="8779"/>
          <a:stretch/>
        </p:blipFill>
        <p:spPr>
          <a:xfrm>
            <a:off x="3424291" y="1839281"/>
            <a:ext cx="1057869" cy="400837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6174" y="575362"/>
            <a:ext cx="490808" cy="101406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3332" y="575362"/>
            <a:ext cx="466310" cy="106198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9729" y="561241"/>
            <a:ext cx="512108" cy="103031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63491" y="567409"/>
            <a:ext cx="512108" cy="103031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3040" y="2633674"/>
            <a:ext cx="579170" cy="28044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1" y="2262226"/>
            <a:ext cx="579170" cy="28044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66" y="1849367"/>
            <a:ext cx="579170" cy="28044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353" y="2319014"/>
            <a:ext cx="164606" cy="170703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541" y="2694675"/>
            <a:ext cx="164606" cy="170703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278" y="1907558"/>
            <a:ext cx="164606" cy="170703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086" y="1906418"/>
            <a:ext cx="158510" cy="17070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15" y="2321523"/>
            <a:ext cx="158510" cy="170703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335" y="2692181"/>
            <a:ext cx="158510" cy="170703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108" y="1990344"/>
            <a:ext cx="158510" cy="170703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15"/>
          <a:srcRect l="49304" t="20216" r="24328" b="23267"/>
          <a:stretch/>
        </p:blipFill>
        <p:spPr>
          <a:xfrm>
            <a:off x="270920" y="142069"/>
            <a:ext cx="963557" cy="1431761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5947858" y="1926297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7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477877" y="1917152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5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17208" y="1935836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3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5754" y="1944840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692895" y="1965137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014376" y="2336688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8320681" y="1987803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1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8853792" y="2409061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2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786758" y="127999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3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-348730" y="188558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Ч3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3527" y="2331185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 1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154388" y="270487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Ч2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5" name="Подзаголовок 2"/>
          <p:cNvSpPr txBox="1">
            <a:spLocks/>
          </p:cNvSpPr>
          <p:nvPr/>
        </p:nvSpPr>
        <p:spPr>
          <a:xfrm>
            <a:off x="2495082" y="40374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9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482" y="3259583"/>
            <a:ext cx="9043987" cy="2974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участках, где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локомотивная сигнализация применяется как самостоятельное средство интервального регулирования движения поездов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локомотивными светофорами подаются сигналы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скоростью, впереди свободны два или более блок-участка;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уменьшенной скоростью, впереди свободен один блок-участок;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с красным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готовностью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остановиться,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блок-участок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693" y="1497785"/>
            <a:ext cx="310923" cy="762066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7506269" y="1812946"/>
            <a:ext cx="245660" cy="440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38281" y="1799302"/>
            <a:ext cx="14057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02054" y="2259851"/>
            <a:ext cx="354842" cy="408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59090" y="2681827"/>
            <a:ext cx="7096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681929" y="1447829"/>
            <a:ext cx="574967" cy="2811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496" y="2389716"/>
            <a:ext cx="579170" cy="2804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575" y="1968804"/>
            <a:ext cx="579170" cy="28044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147" y="1534094"/>
            <a:ext cx="310923" cy="762066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7791353" y="2023826"/>
            <a:ext cx="151193" cy="16024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r="8248" b="7322"/>
          <a:stretch/>
        </p:blipFill>
        <p:spPr>
          <a:xfrm>
            <a:off x="3202188" y="1534404"/>
            <a:ext cx="285277" cy="70627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23" y="1513224"/>
            <a:ext cx="310923" cy="762066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0" y="2246831"/>
            <a:ext cx="89665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896" y="1393310"/>
            <a:ext cx="1140051" cy="3901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4455" y="1486663"/>
            <a:ext cx="164606" cy="1767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989" y="2436942"/>
            <a:ext cx="158510" cy="17070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646" y="2018595"/>
            <a:ext cx="158510" cy="17070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0207" y="2437120"/>
            <a:ext cx="164606" cy="170703"/>
          </a:xfrm>
          <a:prstGeom prst="rect">
            <a:avLst/>
          </a:prstGeom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685800" y="1812946"/>
            <a:ext cx="312821" cy="4277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0" y="1799302"/>
            <a:ext cx="685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998621" y="2248032"/>
            <a:ext cx="331387" cy="3720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-120316" y="2620051"/>
            <a:ext cx="11189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2510" y="382137"/>
            <a:ext cx="506968" cy="103367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186727" y="2293221"/>
            <a:ext cx="579170" cy="28044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9261" y="2354830"/>
            <a:ext cx="164606" cy="17070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029" y="1944840"/>
            <a:ext cx="579170" cy="28044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223" y="1994256"/>
            <a:ext cx="164606" cy="17679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10"/>
          <a:srcRect b="8779"/>
          <a:stretch/>
        </p:blipFill>
        <p:spPr>
          <a:xfrm>
            <a:off x="3424291" y="1839281"/>
            <a:ext cx="1057869" cy="400837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6174" y="584887"/>
            <a:ext cx="490808" cy="101406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3332" y="556312"/>
            <a:ext cx="466310" cy="106198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9729" y="542191"/>
            <a:ext cx="512108" cy="103031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63491" y="567409"/>
            <a:ext cx="512108" cy="103031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3040" y="2633674"/>
            <a:ext cx="579170" cy="28044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1" y="2262226"/>
            <a:ext cx="579170" cy="28044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66" y="1849367"/>
            <a:ext cx="579170" cy="28044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353" y="2319014"/>
            <a:ext cx="164606" cy="170703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541" y="2694675"/>
            <a:ext cx="164606" cy="170703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278" y="1907558"/>
            <a:ext cx="164606" cy="170703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086" y="1906418"/>
            <a:ext cx="158510" cy="17070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15" y="2321523"/>
            <a:ext cx="158510" cy="170703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335" y="2692181"/>
            <a:ext cx="158510" cy="170703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108" y="1990344"/>
            <a:ext cx="158510" cy="170703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15"/>
          <a:srcRect l="49304" t="20216" r="24328" b="23267"/>
          <a:stretch/>
        </p:blipFill>
        <p:spPr>
          <a:xfrm>
            <a:off x="270920" y="142069"/>
            <a:ext cx="963557" cy="1431761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5947858" y="1926297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7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477877" y="1917152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5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17208" y="1935836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3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5754" y="1944840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692895" y="1965137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014376" y="2336688"/>
            <a:ext cx="177535" cy="2422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8320681" y="1987803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1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8853792" y="2409061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2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786758" y="127999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 3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-348730" y="188558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Ч3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3527" y="2331185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 1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154388" y="2704878"/>
            <a:ext cx="433355" cy="166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Ч2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Подзаголовок 2"/>
          <p:cNvSpPr txBox="1">
            <a:spLocks/>
          </p:cNvSpPr>
          <p:nvPr/>
        </p:nvSpPr>
        <p:spPr>
          <a:xfrm>
            <a:off x="2495082" y="40374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82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2933" y="885560"/>
            <a:ext cx="384081" cy="158509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13" y="4032462"/>
            <a:ext cx="7596187" cy="7660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вступлении поезда на занятый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21024" y="2447365"/>
            <a:ext cx="8818328" cy="268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768" r="24434" b="8224"/>
          <a:stretch/>
        </p:blipFill>
        <p:spPr>
          <a:xfrm>
            <a:off x="2204954" y="1089212"/>
            <a:ext cx="441230" cy="1358153"/>
          </a:xfrm>
          <a:prstGeom prst="rect">
            <a:avLst/>
          </a:prstGeom>
        </p:spPr>
      </p:pic>
      <p:sp>
        <p:nvSpPr>
          <p:cNvPr id="12" name="Равнобедренный треугольник 11"/>
          <p:cNvSpPr/>
          <p:nvPr/>
        </p:nvSpPr>
        <p:spPr>
          <a:xfrm rot="5400000">
            <a:off x="2023780" y="1194637"/>
            <a:ext cx="288305" cy="543799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51068" t="16107" r="12183" b="75493"/>
          <a:stretch/>
        </p:blipFill>
        <p:spPr>
          <a:xfrm>
            <a:off x="3252929" y="2029083"/>
            <a:ext cx="2520281" cy="432049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465729" y="2217022"/>
            <a:ext cx="430304" cy="216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21024" y="2214770"/>
            <a:ext cx="1331258" cy="22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95082" y="2490491"/>
            <a:ext cx="242047" cy="1854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121024" y="2675965"/>
            <a:ext cx="874059" cy="39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77997" y="2433918"/>
            <a:ext cx="676024" cy="134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s://myslide.ru/documents_3/787c2d9dea5575d5b086dd3965be8512/img1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" t="23581" r="84566" b="51219"/>
          <a:stretch/>
        </p:blipFill>
        <p:spPr bwMode="auto">
          <a:xfrm>
            <a:off x="5230377" y="723795"/>
            <a:ext cx="682719" cy="131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Равнобедренный треугольник 21"/>
          <p:cNvSpPr/>
          <p:nvPr/>
        </p:nvSpPr>
        <p:spPr>
          <a:xfrm rot="5400000">
            <a:off x="4510744" y="998698"/>
            <a:ext cx="288305" cy="543799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t="36874" r="6753" b="-5276"/>
          <a:stretch/>
        </p:blipFill>
        <p:spPr bwMode="auto">
          <a:xfrm>
            <a:off x="6451781" y="2061899"/>
            <a:ext cx="2280676" cy="38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одзаголовок 2"/>
          <p:cNvSpPr txBox="1">
            <a:spLocks/>
          </p:cNvSpPr>
          <p:nvPr/>
        </p:nvSpPr>
        <p:spPr>
          <a:xfrm>
            <a:off x="2495082" y="40374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956" y="889162"/>
            <a:ext cx="384081" cy="158509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194" y="3554213"/>
            <a:ext cx="9043987" cy="8360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локомотивные устройства включены, сигналы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локомотив не передаются.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21024" y="2447365"/>
            <a:ext cx="8818328" cy="268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768" r="24434" b="8224"/>
          <a:stretch/>
        </p:blipFill>
        <p:spPr>
          <a:xfrm>
            <a:off x="2204954" y="1089212"/>
            <a:ext cx="441230" cy="1358153"/>
          </a:xfrm>
          <a:prstGeom prst="rect">
            <a:avLst/>
          </a:prstGeom>
        </p:spPr>
      </p:pic>
      <p:sp>
        <p:nvSpPr>
          <p:cNvPr id="12" name="Равнобедренный треугольник 11"/>
          <p:cNvSpPr/>
          <p:nvPr/>
        </p:nvSpPr>
        <p:spPr>
          <a:xfrm rot="5400000">
            <a:off x="2023780" y="1194637"/>
            <a:ext cx="288305" cy="543799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5400000">
            <a:off x="7708801" y="854547"/>
            <a:ext cx="288305" cy="543799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51068" t="16107" r="12183" b="75493"/>
          <a:stretch/>
        </p:blipFill>
        <p:spPr>
          <a:xfrm>
            <a:off x="2723980" y="2000998"/>
            <a:ext cx="2520281" cy="432049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465729" y="2217022"/>
            <a:ext cx="430304" cy="216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21024" y="2214770"/>
            <a:ext cx="1331258" cy="22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95082" y="2490491"/>
            <a:ext cx="242047" cy="1854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121024" y="2675965"/>
            <a:ext cx="874059" cy="39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/>
          <a:srcRect l="69773" b="12997"/>
          <a:stretch/>
        </p:blipFill>
        <p:spPr>
          <a:xfrm>
            <a:off x="8264340" y="875233"/>
            <a:ext cx="589681" cy="1612473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 flipV="1">
            <a:off x="8177997" y="2433918"/>
            <a:ext cx="676024" cy="134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7472" y="530719"/>
            <a:ext cx="719390" cy="187163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/>
          <a:srcRect l="2251" t="4577" r="5434" b="4080"/>
          <a:stretch/>
        </p:blipFill>
        <p:spPr>
          <a:xfrm>
            <a:off x="3955990" y="622102"/>
            <a:ext cx="1103098" cy="1332167"/>
          </a:xfrm>
          <a:prstGeom prst="rect">
            <a:avLst/>
          </a:prstGeom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2495082" y="40374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4098570"/>
            <a:ext cx="92668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автоблокировкой или автоматической локомотивной сигнализацией, применяемой как самостоятельное средство интервального регулирования движения поездов,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многозначной автоматической локомотивной сигнализации (АЛС-ЕН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посредством локомотивного устройства индикации передают информацию о количестве свободных впереди лежащих блок-участков и допустимой скорости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9552" t="29625" r="5075" b="15577"/>
          <a:stretch/>
        </p:blipFill>
        <p:spPr>
          <a:xfrm>
            <a:off x="5459104" y="1067119"/>
            <a:ext cx="3684896" cy="29180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35522" t="48274" r="5373" b="8705"/>
          <a:stretch/>
        </p:blipFill>
        <p:spPr>
          <a:xfrm>
            <a:off x="45422" y="1052940"/>
            <a:ext cx="5404515" cy="29464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2" y="881845"/>
            <a:ext cx="486841" cy="174009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2495082" y="40374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77069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28016" y="740664"/>
            <a:ext cx="914400" cy="125272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67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91609"/>
            <a:ext cx="9043416" cy="23663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наличии устройств автоматической локомотивной сигнализации на каждом локомотиве в его кабине управления устанавливается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локомотивных светофора: один с правой стороны для машиниста, другой с левой – для помощника.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 поезда по участку машинист и его помощник обязаны следить за показаниями светофоров и строго выполнять их требования, а при наличии локомотивной сигнализации – за показаниями как путевых, так и локомотивного светофоров.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1" b="5565"/>
          <a:stretch/>
        </p:blipFill>
        <p:spPr bwMode="auto">
          <a:xfrm>
            <a:off x="1397606" y="714376"/>
            <a:ext cx="6248204" cy="377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2847974" y="2400300"/>
            <a:ext cx="638175" cy="6762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810249" y="2400300"/>
            <a:ext cx="638175" cy="6762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523657" y="164199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91658"/>
            <a:ext cx="9043416" cy="1966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видимости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светофора локомотивная бригада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руководствуется показаниями локомотивного светофора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путевого светофора не виден (из-за большого расстояния, наличия кривой, тумана и в других случаях), машинист и его помощник до приближения к путевому светофору на расстояние видимости обязаны руководствоваться показаниями локомотивного светофора.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п.30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7"/>
          <a:stretch/>
        </p:blipFill>
        <p:spPr bwMode="auto">
          <a:xfrm>
            <a:off x="1576895" y="713878"/>
            <a:ext cx="6300280" cy="426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2523657" y="164199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03622" y="2677330"/>
            <a:ext cx="638175" cy="6762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2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63058"/>
            <a:ext cx="9144000" cy="11186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и локомотивного светофоров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соответствуют друг другу,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руководствоваться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показаниями путевых светофоров.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742949"/>
            <a:ext cx="3637915" cy="3648074"/>
          </a:xfrm>
          <a:prstGeom prst="rect">
            <a:avLst/>
          </a:prstGeom>
          <a:noFill/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6" y="742949"/>
            <a:ext cx="4864099" cy="3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523657" y="164199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81858"/>
            <a:ext cx="9043416" cy="1147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разрешающего огня на локомотивном светофоре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проходной светофор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погасшим огнем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проследовать безостановочно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руководствуясь показанием локомотивного светофора.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3" y="1044574"/>
            <a:ext cx="3161347" cy="383222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 flipH="1">
            <a:off x="2832734" y="1624013"/>
            <a:ext cx="100965" cy="13811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8"/>
          <a:stretch/>
        </p:blipFill>
        <p:spPr bwMode="auto">
          <a:xfrm>
            <a:off x="3655692" y="1044574"/>
            <a:ext cx="3749913" cy="383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523657" y="164199"/>
            <a:ext cx="377190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50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4611231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Проходные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назначение, место установки, сигнализация.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Указатели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светофорах, ограничивающих блок-участок длиной меньше тормозного пути.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Условно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разрешающий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 на проходном светофоре.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Локомотивные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показания на участках, оборудованных автоблокировкой и АЛС; на участках, где АЛС применяется как самостоятельное средство сигнализации и связи.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sz="half" idx="1"/>
          </p:nvPr>
        </p:nvSpPr>
        <p:spPr>
          <a:xfrm>
            <a:off x="1691640" y="212364"/>
            <a:ext cx="5760720" cy="43907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и локомотивные 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8857" y="733136"/>
            <a:ext cx="302223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r="34520"/>
          <a:stretch/>
        </p:blipFill>
        <p:spPr bwMode="auto">
          <a:xfrm>
            <a:off x="401180" y="1253275"/>
            <a:ext cx="2278011" cy="327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56" y="1381291"/>
            <a:ext cx="5992345" cy="314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3152"/>
            <a:ext cx="9043416" cy="1756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автоблокировке проходные светофоры при отсутствии поездов на ограждаемых ими участках нормально открыты и сигнализируют разрешающим показанием. Каждый проходной светофор закрывается (меняет зеленый или желтый огонь на красный) в момент вступления на ограждаемый им блок-участок первой колесной пары поезда и открывается (на желтый огонь) немедленно по освобождении этого блок-участка.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04"/>
          <a:stretch/>
        </p:blipFill>
        <p:spPr>
          <a:xfrm>
            <a:off x="618575" y="712089"/>
            <a:ext cx="7806266" cy="38507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76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53362" y="3551201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5911" y="4242815"/>
            <a:ext cx="7580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на железнодорожных путях необщего пользования: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889046"/>
            <a:ext cx="90754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на железнодорожных путях необщего пользования: въездные (выездные), технологические.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прикрытия, заградительные, предупредительные и повторительные.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4290" y="573713"/>
            <a:ext cx="9144000" cy="19442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III. п. 12,13,26,28-31,36,37 Светофоры на ж.-д. транспорте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презентацию по теме: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разрешающий сигнал.</a:t>
            </a:r>
          </a:p>
        </p:txBody>
      </p:sp>
    </p:spTree>
    <p:extLst>
      <p:ext uri="{BB962C8B-B14F-4D97-AF65-F5344CB8AC3E}">
        <p14:creationId xmlns:p14="http://schemas.microsoft.com/office/powerpoint/2010/main" val="11616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1" b="8267"/>
          <a:stretch/>
        </p:blipFill>
        <p:spPr bwMode="auto">
          <a:xfrm>
            <a:off x="401827" y="36576"/>
            <a:ext cx="8303387" cy="682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1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08804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перегоне проходные светофоры АБ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нумеруют.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нечетного направления данного перегона, начиная со станции приема, нумеруют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нечетными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возрастающими цифрами 1, 3, 5 и т.д.; 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со стороны станции приема — четными возрастающими цифрами 2, 4, 6 и т.д. Такая нумерация дает возможность машинисту поезда по мере убывания номеров светофоров ориентироваться о приближении поезда к станции и принимать своевременные меры по торможению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поезда. 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5035" t="3380" r="33935"/>
          <a:stretch/>
        </p:blipFill>
        <p:spPr>
          <a:xfrm>
            <a:off x="1802686" y="768550"/>
            <a:ext cx="2035820" cy="3699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6951" r="31857" b="5900"/>
          <a:stretch/>
        </p:blipFill>
        <p:spPr>
          <a:xfrm>
            <a:off x="4828032" y="766224"/>
            <a:ext cx="3587370" cy="374258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9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288" y="4874004"/>
            <a:ext cx="91159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применяются, как правило, с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горящими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сигнальными огнями.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линиях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применение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 не горящих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сигнальных огней на проходных светофорах, загорающихся при вступлении поезда на блок-участок перед ними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гаснут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выхода поезда с этого блок-участка.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www.pskovrail.ru/2012b/158-9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84" y="592043"/>
            <a:ext cx="6430516" cy="441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80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90" y="5065273"/>
            <a:ext cx="9113664" cy="1617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Проходными светофорами на участках, оборудованных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 сигналы: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 два или более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830"/>
          <a:stretch/>
        </p:blipFill>
        <p:spPr>
          <a:xfrm>
            <a:off x="1851668" y="1354597"/>
            <a:ext cx="6696744" cy="19885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r="-796"/>
          <a:stretch/>
        </p:blipFill>
        <p:spPr>
          <a:xfrm>
            <a:off x="7668344" y="1798677"/>
            <a:ext cx="3600400" cy="11604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1960" y="1368339"/>
            <a:ext cx="557808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1354597"/>
            <a:ext cx="504056" cy="562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1253362"/>
            <a:ext cx="504056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31795" y="1282590"/>
            <a:ext cx="468560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1964268" y="1351185"/>
            <a:ext cx="339480" cy="5555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4340532" y="1160748"/>
            <a:ext cx="339480" cy="5555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6798565" y="1410721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4755754" y="1229022"/>
            <a:ext cx="648072" cy="4904012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4" t="2466" r="10227" b="68622"/>
          <a:stretch/>
        </p:blipFill>
        <p:spPr bwMode="auto">
          <a:xfrm>
            <a:off x="323528" y="2043560"/>
            <a:ext cx="2209537" cy="9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7" t="4989" r="39194"/>
          <a:stretch/>
        </p:blipFill>
        <p:spPr bwMode="auto">
          <a:xfrm>
            <a:off x="101313" y="972069"/>
            <a:ext cx="1312096" cy="332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283968" y="3847219"/>
            <a:ext cx="1649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блок-участка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87724" y="3104918"/>
            <a:ext cx="427568" cy="40722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87168" y="3122776"/>
            <a:ext cx="255412" cy="37454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0272" y="3122777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6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279774"/>
            <a:ext cx="9113664" cy="709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огонь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движение с готовностью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остановиться,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830"/>
          <a:stretch/>
        </p:blipFill>
        <p:spPr>
          <a:xfrm>
            <a:off x="1851668" y="1354597"/>
            <a:ext cx="6696744" cy="19885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r="-796"/>
          <a:stretch/>
        </p:blipFill>
        <p:spPr>
          <a:xfrm>
            <a:off x="7668344" y="1700807"/>
            <a:ext cx="3600400" cy="12583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1960" y="1282590"/>
            <a:ext cx="557808" cy="422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1354597"/>
            <a:ext cx="504056" cy="562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1253362"/>
            <a:ext cx="504056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31795" y="1282590"/>
            <a:ext cx="468560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6798565" y="1410721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492932" y="1313148"/>
            <a:ext cx="339480" cy="5555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1964268" y="1420552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ая фигурная скобка 21"/>
          <p:cNvSpPr/>
          <p:nvPr/>
        </p:nvSpPr>
        <p:spPr>
          <a:xfrm rot="5400000">
            <a:off x="5907882" y="2453158"/>
            <a:ext cx="648072" cy="2455740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07269" y="3887760"/>
            <a:ext cx="1659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блок-участок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87724" y="3104918"/>
            <a:ext cx="427568" cy="40722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59556" y="3104918"/>
            <a:ext cx="507480" cy="4054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0272" y="3122777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0" t="2466" r="10228" b="68622"/>
          <a:stretch/>
        </p:blipFill>
        <p:spPr bwMode="auto">
          <a:xfrm>
            <a:off x="1115617" y="1858213"/>
            <a:ext cx="3528391" cy="106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25900" y="1814880"/>
            <a:ext cx="45719" cy="12241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8" t="5926" r="72112" b="-937"/>
          <a:stretch/>
        </p:blipFill>
        <p:spPr bwMode="auto">
          <a:xfrm>
            <a:off x="2870511" y="1345930"/>
            <a:ext cx="1207214" cy="29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9256" y="3604498"/>
            <a:ext cx="78864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41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163" y="4932318"/>
            <a:ext cx="6784192" cy="561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огонь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проезжать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830"/>
          <a:stretch/>
        </p:blipFill>
        <p:spPr>
          <a:xfrm>
            <a:off x="1475656" y="1354597"/>
            <a:ext cx="6696744" cy="19885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r="-796"/>
          <a:stretch/>
        </p:blipFill>
        <p:spPr>
          <a:xfrm>
            <a:off x="7300839" y="2001689"/>
            <a:ext cx="2934097" cy="9685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98168" y="1330240"/>
            <a:ext cx="557808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1354597"/>
            <a:ext cx="504056" cy="562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57408" y="1184857"/>
            <a:ext cx="504056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31795" y="1282590"/>
            <a:ext cx="468560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0" t="2466" r="12084" b="68622"/>
          <a:stretch/>
        </p:blipFill>
        <p:spPr bwMode="auto">
          <a:xfrm>
            <a:off x="5004048" y="2293361"/>
            <a:ext cx="1935118" cy="67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9" t="5926" r="5690" b="-937"/>
          <a:stretch/>
        </p:blipFill>
        <p:spPr bwMode="auto">
          <a:xfrm>
            <a:off x="4828485" y="1263260"/>
            <a:ext cx="1132099" cy="260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Равнобедренный треугольник 18"/>
          <p:cNvSpPr/>
          <p:nvPr/>
        </p:nvSpPr>
        <p:spPr>
          <a:xfrm rot="5400000">
            <a:off x="1618243" y="1181308"/>
            <a:ext cx="339480" cy="5555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3990772" y="1455785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48744" y="1289320"/>
            <a:ext cx="555504" cy="386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6367036" y="1418493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691680" y="3093785"/>
            <a:ext cx="427568" cy="40722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79133" y="3138355"/>
            <a:ext cx="481122" cy="37454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46520" y="3123068"/>
            <a:ext cx="49264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1802686" y="182718"/>
            <a:ext cx="5760720" cy="43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светофоры </a:t>
            </a:r>
            <a:r>
              <a:rPr lang="ru-RU" sz="23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</a:t>
            </a:r>
            <a:endParaRPr lang="ru-RU" sz="23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3003</TotalTime>
  <Words>1959</Words>
  <Application>Microsoft Office PowerPoint</Application>
  <PresentationFormat>Экран (4:3)</PresentationFormat>
  <Paragraphs>242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414</cp:revision>
  <cp:lastPrinted>2025-06-15T09:19:49Z</cp:lastPrinted>
  <dcterms:created xsi:type="dcterms:W3CDTF">2020-04-22T10:21:16Z</dcterms:created>
  <dcterms:modified xsi:type="dcterms:W3CDTF">2025-08-18T07:34:04Z</dcterms:modified>
</cp:coreProperties>
</file>