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6"/>
  </p:notesMasterIdLst>
  <p:sldIdLst>
    <p:sldId id="257" r:id="rId2"/>
    <p:sldId id="258" r:id="rId3"/>
    <p:sldId id="259" r:id="rId4"/>
    <p:sldId id="268" r:id="rId5"/>
    <p:sldId id="269" r:id="rId6"/>
    <p:sldId id="267" r:id="rId7"/>
    <p:sldId id="266" r:id="rId8"/>
    <p:sldId id="265" r:id="rId9"/>
    <p:sldId id="264" r:id="rId10"/>
    <p:sldId id="302" r:id="rId11"/>
    <p:sldId id="262" r:id="rId12"/>
    <p:sldId id="261" r:id="rId13"/>
    <p:sldId id="273" r:id="rId14"/>
    <p:sldId id="303" r:id="rId15"/>
    <p:sldId id="272" r:id="rId16"/>
    <p:sldId id="271" r:id="rId17"/>
    <p:sldId id="306" r:id="rId18"/>
    <p:sldId id="270" r:id="rId19"/>
    <p:sldId id="279" r:id="rId20"/>
    <p:sldId id="280" r:id="rId21"/>
    <p:sldId id="281" r:id="rId22"/>
    <p:sldId id="304" r:id="rId23"/>
    <p:sldId id="278" r:id="rId24"/>
    <p:sldId id="277" r:id="rId25"/>
    <p:sldId id="282" r:id="rId26"/>
    <p:sldId id="276" r:id="rId27"/>
    <p:sldId id="283" r:id="rId28"/>
    <p:sldId id="260" r:id="rId29"/>
    <p:sldId id="275" r:id="rId30"/>
    <p:sldId id="285" r:id="rId31"/>
    <p:sldId id="284" r:id="rId32"/>
    <p:sldId id="274" r:id="rId33"/>
    <p:sldId id="289" r:id="rId34"/>
    <p:sldId id="288" r:id="rId35"/>
    <p:sldId id="287" r:id="rId36"/>
    <p:sldId id="286" r:id="rId37"/>
    <p:sldId id="292" r:id="rId38"/>
    <p:sldId id="296" r:id="rId39"/>
    <p:sldId id="294" r:id="rId40"/>
    <p:sldId id="290" r:id="rId41"/>
    <p:sldId id="293" r:id="rId42"/>
    <p:sldId id="300" r:id="rId43"/>
    <p:sldId id="305" r:id="rId44"/>
    <p:sldId id="301" r:id="rId4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94434" autoAdjust="0"/>
  </p:normalViewPr>
  <p:slideViewPr>
    <p:cSldViewPr snapToGrid="0">
      <p:cViewPr>
        <p:scale>
          <a:sx n="80" d="100"/>
          <a:sy n="80" d="100"/>
        </p:scale>
        <p:origin x="1032" y="-26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F528D-403E-45EC-B4B9-7B739A3A16CB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0EC57-C3B2-4593-9BB1-95A0D90130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765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066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098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907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164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223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980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107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267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289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284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29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C9C0C-6F4B-4948-A42D-9E86BE515D27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306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ОАО </a:t>
            </a:r>
            <a:r>
              <a:rPr lang="ru-RU" b="1" dirty="0"/>
              <a:t>"РЖД"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251520" y="5962373"/>
            <a:ext cx="8640960" cy="7474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smtClean="0">
                <a:solidFill>
                  <a:srgbClr val="C00000"/>
                </a:solidFill>
              </a:rPr>
              <a:t>                       </a:t>
            </a:r>
            <a:r>
              <a:rPr lang="ru-RU" sz="2400" b="1">
                <a:solidFill>
                  <a:srgbClr val="C00000"/>
                </a:solidFill>
              </a:rPr>
              <a:t>Микропроцессорные системы ЭЦ</a:t>
            </a:r>
            <a:endParaRPr lang="ru-RU" sz="2400" dirty="0">
              <a:solidFill>
                <a:srgbClr val="C00000"/>
              </a:solidFill>
            </a:endParaRPr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80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6849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967784" y="1479589"/>
            <a:ext cx="4176215" cy="451177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Аппаратура КТС УК имеет два комплекта: </a:t>
            </a:r>
            <a:r>
              <a:rPr lang="ru-RU" sz="2000" b="1" dirty="0">
                <a:solidFill>
                  <a:srgbClr val="C00000"/>
                </a:solidFill>
              </a:rPr>
              <a:t>основной и </a:t>
            </a:r>
            <a:r>
              <a:rPr lang="ru-RU" sz="2000" b="1" dirty="0">
                <a:solidFill>
                  <a:srgbClr val="7030A0"/>
                </a:solidFill>
              </a:rPr>
              <a:t>резервный.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dirty="0"/>
              <a:t>Дублирующий комплект (основной или резервный) работает в режиме </a:t>
            </a:r>
            <a:r>
              <a:rPr lang="ru-RU" sz="2000" b="1" i="1" dirty="0"/>
              <a:t>«горячего резерва». </a:t>
            </a:r>
            <a:r>
              <a:rPr lang="ru-RU" sz="2000" dirty="0"/>
              <a:t>Комплект, который в данный момент осуществляет обмен данными с АРМом ДСП и реализует команды управления, считается </a:t>
            </a:r>
            <a:r>
              <a:rPr lang="ru-RU" sz="2000" i="1" u="sng" dirty="0"/>
              <a:t>«активным»</a:t>
            </a:r>
            <a:r>
              <a:rPr lang="ru-RU" sz="2000" i="1" dirty="0"/>
              <a:t>. </a:t>
            </a:r>
            <a:r>
              <a:rPr lang="ru-RU" sz="2000" dirty="0"/>
              <a:t>Второй комплект — </a:t>
            </a:r>
            <a:r>
              <a:rPr lang="ru-RU" sz="2000" i="1" u="sng" dirty="0"/>
              <a:t>(«пассивный») </a:t>
            </a:r>
            <a:r>
              <a:rPr lang="ru-RU" sz="2000" dirty="0"/>
              <a:t>включен, собирает и обрабатывает информацию. Он готов в любой момент перейти в активное состояние. </a:t>
            </a:r>
          </a:p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2270854" y="-94565"/>
            <a:ext cx="4304758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Микропроцессорные системы ЭЦ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12" y="619780"/>
            <a:ext cx="4774726" cy="598142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72117" r="3608" b="78078"/>
          <a:stretch/>
        </p:blipFill>
        <p:spPr>
          <a:xfrm>
            <a:off x="2474574" y="619780"/>
            <a:ext cx="926855" cy="88645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l="3879" r="73735" b="79097"/>
          <a:stretch/>
        </p:blipFill>
        <p:spPr>
          <a:xfrm>
            <a:off x="1458658" y="619780"/>
            <a:ext cx="896422" cy="88645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65462" y="2238103"/>
            <a:ext cx="3100252" cy="3448594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371703" y="2238103"/>
            <a:ext cx="490235" cy="3448594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H="1">
            <a:off x="322217" y="3161211"/>
            <a:ext cx="8709" cy="1062446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4693920" y="3086100"/>
            <a:ext cx="11430" cy="112014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1653138" y="162580"/>
            <a:ext cx="602428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Релейно-процессорная централизация ЭЦ </a:t>
            </a:r>
            <a:r>
              <a:rPr lang="ru-RU" sz="2000" b="1" u="sng" dirty="0" smtClean="0">
                <a:solidFill>
                  <a:srgbClr val="002060"/>
                </a:solidFill>
              </a:rPr>
              <a:t>МПК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25705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013689"/>
            <a:ext cx="9144000" cy="27463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</a:t>
            </a:r>
            <a:r>
              <a:rPr lang="ru-RU" sz="2000" b="1" dirty="0" smtClean="0">
                <a:solidFill>
                  <a:srgbClr val="C00000"/>
                </a:solidFill>
              </a:rPr>
              <a:t>АРМ </a:t>
            </a:r>
            <a:r>
              <a:rPr lang="ru-RU" sz="2000" b="1" dirty="0">
                <a:solidFill>
                  <a:srgbClr val="C00000"/>
                </a:solidFill>
              </a:rPr>
              <a:t>ДСП </a:t>
            </a:r>
            <a:r>
              <a:rPr lang="ru-RU" sz="2000" b="1" dirty="0"/>
              <a:t>выполнен</a:t>
            </a:r>
            <a:r>
              <a:rPr lang="ru-RU" sz="2000" dirty="0"/>
              <a:t> на основе двух ПЭВМ с мониторами, объединенных локальной сетью, в которую включены АРМы электромеханика и при необходимости — другие пользователи информации о передвижении поездов на станции. За счет использования локальной сети АРМы (в том числе АРМ ДСП) могут быть территориально рассредоточены на станции в местах размещения оперативного и обслуживающего персонала</a:t>
            </a:r>
            <a:r>
              <a:rPr lang="ru-RU" sz="2000" dirty="0" smtClean="0"/>
              <a:t>.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В </a:t>
            </a:r>
            <a:r>
              <a:rPr lang="ru-RU" sz="2000" b="1" dirty="0">
                <a:solidFill>
                  <a:srgbClr val="002060"/>
                </a:solidFill>
              </a:rPr>
              <a:t>качестве аппарата управления </a:t>
            </a:r>
            <a:r>
              <a:rPr lang="ru-RU" sz="2000" b="1" dirty="0"/>
              <a:t>используются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C00000"/>
                </a:solidFill>
              </a:rPr>
              <a:t>стандартная клавиатура ПЭВМ и манипулятор типа «мышь». </a:t>
            </a:r>
            <a:r>
              <a:rPr lang="ru-RU" sz="2000" dirty="0"/>
              <a:t>Информация отображается на мониторах, плазменном табло или видеопроекционном табло на просвет или отражение.</a:t>
            </a:r>
          </a:p>
        </p:txBody>
      </p:sp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2270854" y="-94565"/>
            <a:ext cx="4304758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Микропроцессорные системы ЭЦ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4982" y="619780"/>
            <a:ext cx="4563486" cy="304457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92" y="619780"/>
            <a:ext cx="4353635" cy="304457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149872" y="3167250"/>
            <a:ext cx="10550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АРМ </a:t>
            </a:r>
            <a:r>
              <a:rPr lang="ru-RU" b="1" dirty="0" smtClean="0">
                <a:solidFill>
                  <a:srgbClr val="C00000"/>
                </a:solidFill>
              </a:rPr>
              <a:t>ШН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88717" y="2982584"/>
            <a:ext cx="11737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АРМ ДСП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653138" y="162580"/>
            <a:ext cx="602428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Релейно-процессорная централизация ЭЦ </a:t>
            </a:r>
            <a:r>
              <a:rPr lang="ru-RU" sz="2000" b="1" u="sng" dirty="0" smtClean="0">
                <a:solidFill>
                  <a:srgbClr val="002060"/>
                </a:solidFill>
              </a:rPr>
              <a:t>МПК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7507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678" y="5018966"/>
            <a:ext cx="9135322" cy="183903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</a:t>
            </a:r>
            <a:r>
              <a:rPr lang="ru-RU" sz="2000" b="1" dirty="0" smtClean="0">
                <a:solidFill>
                  <a:srgbClr val="002060"/>
                </a:solidFill>
              </a:rPr>
              <a:t>На </a:t>
            </a:r>
            <a:r>
              <a:rPr lang="ru-RU" sz="2000" b="1" dirty="0">
                <a:solidFill>
                  <a:srgbClr val="002060"/>
                </a:solidFill>
              </a:rPr>
              <a:t>средства вычислительной техники </a:t>
            </a:r>
            <a:r>
              <a:rPr lang="ru-RU" sz="2000" b="1" dirty="0"/>
              <a:t>возлагается</a:t>
            </a:r>
            <a:r>
              <a:rPr lang="ru-RU" sz="2000" dirty="0"/>
              <a:t> </a:t>
            </a:r>
            <a:r>
              <a:rPr lang="ru-RU" sz="2000" b="1" dirty="0"/>
              <a:t>обеспечение решения </a:t>
            </a:r>
            <a:r>
              <a:rPr lang="ru-RU" sz="2000" b="1" dirty="0">
                <a:solidFill>
                  <a:srgbClr val="C00000"/>
                </a:solidFill>
              </a:rPr>
              <a:t>следующих задач: </a:t>
            </a:r>
            <a:r>
              <a:rPr lang="ru-RU" sz="2000" b="1" dirty="0" smtClean="0">
                <a:solidFill>
                  <a:srgbClr val="C00000"/>
                </a:solidFill>
              </a:rPr>
              <a:t>*</a:t>
            </a:r>
            <a:r>
              <a:rPr lang="ru-RU" sz="2000" dirty="0" smtClean="0"/>
              <a:t>маршрутного </a:t>
            </a:r>
            <a:r>
              <a:rPr lang="ru-RU" sz="2000" dirty="0"/>
              <a:t>набора; </a:t>
            </a:r>
            <a:r>
              <a:rPr lang="ru-RU" sz="2000" b="1" dirty="0" smtClean="0">
                <a:solidFill>
                  <a:srgbClr val="C00000"/>
                </a:solidFill>
              </a:rPr>
              <a:t>*</a:t>
            </a:r>
            <a:r>
              <a:rPr lang="ru-RU" sz="2000" dirty="0" smtClean="0"/>
              <a:t>реализация </a:t>
            </a:r>
            <a:r>
              <a:rPr lang="ru-RU" sz="2000" dirty="0"/>
              <a:t>режима автоматического действия светофоров; </a:t>
            </a:r>
            <a:r>
              <a:rPr lang="ru-RU" sz="2000" b="1" dirty="0" smtClean="0">
                <a:solidFill>
                  <a:srgbClr val="C00000"/>
                </a:solidFill>
              </a:rPr>
              <a:t>*</a:t>
            </a:r>
            <a:r>
              <a:rPr lang="ru-RU" sz="2000" dirty="0" smtClean="0"/>
              <a:t>двукратный </a:t>
            </a:r>
            <a:r>
              <a:rPr lang="ru-RU" sz="2000" dirty="0"/>
              <a:t>перевод стрелки; </a:t>
            </a:r>
            <a:r>
              <a:rPr lang="ru-RU" sz="2000" b="1" dirty="0" smtClean="0">
                <a:solidFill>
                  <a:srgbClr val="C00000"/>
                </a:solidFill>
              </a:rPr>
              <a:t>*</a:t>
            </a:r>
            <a:r>
              <a:rPr lang="ru-RU" sz="2000" dirty="0" smtClean="0"/>
              <a:t>последовательный </a:t>
            </a:r>
            <a:r>
              <a:rPr lang="ru-RU" sz="2000" dirty="0"/>
              <a:t>пуск стрелок; </a:t>
            </a:r>
            <a:r>
              <a:rPr lang="ru-RU" sz="2000" b="1" dirty="0" smtClean="0">
                <a:solidFill>
                  <a:srgbClr val="C00000"/>
                </a:solidFill>
              </a:rPr>
              <a:t>*</a:t>
            </a:r>
            <a:r>
              <a:rPr lang="ru-RU" sz="2000" dirty="0" smtClean="0"/>
              <a:t>фиксация </a:t>
            </a:r>
            <a:r>
              <a:rPr lang="ru-RU" sz="2000" dirty="0"/>
              <a:t>неисправностей; </a:t>
            </a:r>
            <a:r>
              <a:rPr lang="ru-RU" sz="2000" b="1" dirty="0" smtClean="0">
                <a:solidFill>
                  <a:srgbClr val="C00000"/>
                </a:solidFill>
              </a:rPr>
              <a:t>*</a:t>
            </a:r>
            <a:r>
              <a:rPr lang="ru-RU" sz="2000" dirty="0" smtClean="0"/>
              <a:t>оповещение </a:t>
            </a:r>
            <a:r>
              <a:rPr lang="ru-RU" sz="2000" dirty="0"/>
              <a:t>монтеров пути; </a:t>
            </a:r>
            <a:r>
              <a:rPr lang="ru-RU" sz="2000" b="1" dirty="0" smtClean="0">
                <a:solidFill>
                  <a:srgbClr val="C00000"/>
                </a:solidFill>
              </a:rPr>
              <a:t>*</a:t>
            </a:r>
            <a:r>
              <a:rPr lang="ru-RU" sz="2000" dirty="0" smtClean="0"/>
              <a:t>обдувка </a:t>
            </a:r>
            <a:r>
              <a:rPr lang="ru-RU" sz="2000" dirty="0"/>
              <a:t>стрелок. 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2270854" y="-94565"/>
            <a:ext cx="4304758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Микропроцессорные системы ЭЦ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57197"/>
          <a:stretch/>
        </p:blipFill>
        <p:spPr>
          <a:xfrm>
            <a:off x="958618" y="1751803"/>
            <a:ext cx="7189099" cy="326716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b="85912"/>
          <a:stretch/>
        </p:blipFill>
        <p:spPr>
          <a:xfrm>
            <a:off x="958619" y="619780"/>
            <a:ext cx="7189099" cy="113202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653138" y="162580"/>
            <a:ext cx="602428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Релейно-процессорная централизация ЭЦ </a:t>
            </a:r>
            <a:r>
              <a:rPr lang="ru-RU" sz="2000" b="1" u="sng" dirty="0" smtClean="0">
                <a:solidFill>
                  <a:srgbClr val="002060"/>
                </a:solidFill>
              </a:rPr>
              <a:t>МПК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545107"/>
            <a:ext cx="9144000" cy="231289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Благодаря </a:t>
            </a:r>
            <a:r>
              <a:rPr lang="ru-RU" sz="2000" b="1" dirty="0">
                <a:solidFill>
                  <a:srgbClr val="002060"/>
                </a:solidFill>
              </a:rPr>
              <a:t>использованию программируемой элементной базы </a:t>
            </a:r>
            <a:r>
              <a:rPr lang="ru-RU" sz="2000" b="1" dirty="0"/>
              <a:t>выполняются следующие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C00000"/>
                </a:solidFill>
              </a:rPr>
              <a:t>дополнительные функции: </a:t>
            </a:r>
            <a:r>
              <a:rPr lang="ru-RU" sz="2000" b="1" dirty="0" smtClean="0">
                <a:solidFill>
                  <a:srgbClr val="C00000"/>
                </a:solidFill>
              </a:rPr>
              <a:t>*</a:t>
            </a:r>
            <a:r>
              <a:rPr lang="ru-RU" sz="2000" dirty="0" smtClean="0"/>
              <a:t>автоматическое </a:t>
            </a:r>
            <a:r>
              <a:rPr lang="ru-RU" sz="2000" dirty="0"/>
              <a:t>протоколирование действий персонала, работы системы и устройства (функция «черного ящика»); </a:t>
            </a:r>
            <a:r>
              <a:rPr lang="ru-RU" sz="2000" b="1" dirty="0" smtClean="0">
                <a:solidFill>
                  <a:srgbClr val="C00000"/>
                </a:solidFill>
              </a:rPr>
              <a:t>*</a:t>
            </a:r>
            <a:r>
              <a:rPr lang="ru-RU" sz="2000" dirty="0" smtClean="0"/>
              <a:t>оперативное </a:t>
            </a:r>
            <a:r>
              <a:rPr lang="ru-RU" sz="2000" dirty="0"/>
              <a:t>предоставление нормативно-справочной информации и данных ТРА станции; </a:t>
            </a:r>
            <a:r>
              <a:rPr lang="ru-RU" sz="2000" b="1" dirty="0" smtClean="0">
                <a:solidFill>
                  <a:srgbClr val="C00000"/>
                </a:solidFill>
              </a:rPr>
              <a:t>*</a:t>
            </a:r>
            <a:r>
              <a:rPr lang="ru-RU" sz="2000" dirty="0" smtClean="0"/>
              <a:t>реализация </a:t>
            </a:r>
            <a:r>
              <a:rPr lang="ru-RU" sz="2000" dirty="0"/>
              <a:t>функций линейного пункта ДЦ для кодового управления станцией </a:t>
            </a:r>
            <a:r>
              <a:rPr lang="ru-RU" sz="2000" dirty="0" smtClean="0"/>
              <a:t>без дополнительных </a:t>
            </a:r>
            <a:r>
              <a:rPr lang="ru-RU" sz="2000" dirty="0"/>
              <a:t>капитальных затрат; </a:t>
            </a:r>
            <a:r>
              <a:rPr lang="ru-RU" sz="2000" b="1" dirty="0" smtClean="0">
                <a:solidFill>
                  <a:srgbClr val="C00000"/>
                </a:solidFill>
              </a:rPr>
              <a:t>*</a:t>
            </a:r>
            <a:r>
              <a:rPr lang="ru-RU" sz="2000" dirty="0" smtClean="0"/>
              <a:t>автоматизация </a:t>
            </a:r>
            <a:r>
              <a:rPr lang="ru-RU" sz="2000" dirty="0"/>
              <a:t>управления посредством формирования маршрутных заданий на предстоящий период (без ограничения емкости); 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2270854" y="-94565"/>
            <a:ext cx="4304758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Микропроцессорные системы ЭЦ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3731"/>
          <a:stretch/>
        </p:blipFill>
        <p:spPr>
          <a:xfrm>
            <a:off x="1209533" y="481569"/>
            <a:ext cx="6629400" cy="414465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653138" y="162580"/>
            <a:ext cx="602428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Релейно-процессорная централизация ЭЦ </a:t>
            </a:r>
            <a:r>
              <a:rPr lang="ru-RU" sz="2000" b="1" u="sng" dirty="0" smtClean="0">
                <a:solidFill>
                  <a:srgbClr val="002060"/>
                </a:solidFill>
              </a:rPr>
              <a:t>МПК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74231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975012"/>
            <a:ext cx="9048466" cy="18829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*</a:t>
            </a:r>
            <a:r>
              <a:rPr lang="ru-RU" sz="2000" dirty="0" smtClean="0"/>
              <a:t>накопление </a:t>
            </a:r>
            <a:r>
              <a:rPr lang="ru-RU" sz="2000" dirty="0"/>
              <a:t>маршрутов как по принципу очереди, так и по времени исполнения (без ограничения емкости); </a:t>
            </a:r>
            <a:r>
              <a:rPr lang="ru-RU" sz="2000" b="1" dirty="0" smtClean="0">
                <a:solidFill>
                  <a:srgbClr val="C00000"/>
                </a:solidFill>
              </a:rPr>
              <a:t>*</a:t>
            </a:r>
            <a:r>
              <a:rPr lang="ru-RU" sz="2000" dirty="0" smtClean="0"/>
              <a:t>хранение</a:t>
            </a:r>
            <a:r>
              <a:rPr lang="ru-RU" sz="2000" dirty="0"/>
              <a:t>, просмотр и статистическая обработка отказов в ЭЦ; </a:t>
            </a:r>
            <a:r>
              <a:rPr lang="ru-RU" sz="2000" b="1" dirty="0" smtClean="0">
                <a:solidFill>
                  <a:srgbClr val="C00000"/>
                </a:solidFill>
              </a:rPr>
              <a:t>*</a:t>
            </a:r>
            <a:r>
              <a:rPr lang="ru-RU" sz="2000" dirty="0" smtClean="0"/>
              <a:t>поддержка </a:t>
            </a:r>
            <a:r>
              <a:rPr lang="ru-RU" sz="2000" dirty="0"/>
              <a:t>оперативного персонала в нештатных ситуациях (исключение некорректных действий пользователя, режим подсказки); </a:t>
            </a:r>
            <a:r>
              <a:rPr lang="ru-RU" sz="2000" b="1" dirty="0" smtClean="0">
                <a:solidFill>
                  <a:srgbClr val="C00000"/>
                </a:solidFill>
              </a:rPr>
              <a:t>*</a:t>
            </a:r>
            <a:r>
              <a:rPr lang="ru-RU" sz="2000" dirty="0" smtClean="0"/>
              <a:t>сопряжение </a:t>
            </a:r>
            <a:r>
              <a:rPr lang="ru-RU" sz="2000" dirty="0"/>
              <a:t>с информационными системами вышестоящего уровня (АСОУП, АСУСС и др.).</a:t>
            </a:r>
          </a:p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53138" y="162580"/>
            <a:ext cx="602428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Релейно-процессорная централизация ЭЦ МПК. 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2270854" y="-94565"/>
            <a:ext cx="4304758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Микропроцессорные системы ЭЦ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3152"/>
          <a:stretch/>
        </p:blipFill>
        <p:spPr>
          <a:xfrm>
            <a:off x="1032111" y="619780"/>
            <a:ext cx="6968833" cy="43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8949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4589" y="5554640"/>
            <a:ext cx="9062114" cy="135796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Система </a:t>
            </a:r>
            <a:r>
              <a:rPr lang="ru-RU" sz="2000" b="1" dirty="0">
                <a:solidFill>
                  <a:srgbClr val="C00000"/>
                </a:solidFill>
              </a:rPr>
              <a:t>ЭЦ МПК </a:t>
            </a:r>
            <a:r>
              <a:rPr lang="ru-RU" sz="2000" b="1" dirty="0"/>
              <a:t>реализует </a:t>
            </a:r>
            <a:r>
              <a:rPr lang="ru-RU" sz="2000" b="1" dirty="0">
                <a:solidFill>
                  <a:srgbClr val="002060"/>
                </a:solidFill>
              </a:rPr>
              <a:t>программное, маршрутное и индивидуальное управление стрелками, обеспечивает возможность автоматической установки маршрутов на предстоящий период с выдачей речевых сообщений в случаях недопустимых отклонений и нарушений работы устройств.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2270854" y="-94565"/>
            <a:ext cx="4304758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Микропроцессорные системы ЭЦ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l="6418" t="9170" r="6865" b="6411"/>
          <a:stretch/>
        </p:blipFill>
        <p:spPr>
          <a:xfrm>
            <a:off x="991700" y="592484"/>
            <a:ext cx="6863065" cy="500436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653138" y="162580"/>
            <a:ext cx="602428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Релейно-процессорная централизация ЭЦ </a:t>
            </a:r>
            <a:r>
              <a:rPr lang="ru-RU" sz="2000" b="1" u="sng" dirty="0" smtClean="0">
                <a:solidFill>
                  <a:srgbClr val="002060"/>
                </a:solidFill>
              </a:rPr>
              <a:t>МПК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77345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015186"/>
            <a:ext cx="9144000" cy="187011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     Для </a:t>
            </a:r>
            <a:r>
              <a:rPr lang="ru-RU" sz="2000" b="1" dirty="0"/>
              <a:t>работы </a:t>
            </a:r>
            <a:r>
              <a:rPr lang="ru-RU" sz="2000" b="1" dirty="0">
                <a:solidFill>
                  <a:srgbClr val="C00000"/>
                </a:solidFill>
              </a:rPr>
              <a:t>ДСП с ЭЦ МПК </a:t>
            </a:r>
            <a:r>
              <a:rPr lang="ru-RU" sz="2000" b="1" dirty="0"/>
              <a:t>есть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два режима: </a:t>
            </a:r>
            <a:r>
              <a:rPr lang="ru-RU" sz="2000" b="1" dirty="0">
                <a:solidFill>
                  <a:srgbClr val="C00000"/>
                </a:solidFill>
              </a:rPr>
              <a:t>основной и вспомогательный. </a:t>
            </a:r>
            <a:endParaRPr lang="ru-RU" sz="2000" b="1" dirty="0" smtClean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</a:rPr>
              <a:t>  В </a:t>
            </a:r>
            <a:r>
              <a:rPr lang="ru-RU" sz="2000" b="1" dirty="0">
                <a:solidFill>
                  <a:srgbClr val="C00000"/>
                </a:solidFill>
              </a:rPr>
              <a:t>основном режиме </a:t>
            </a:r>
            <a:r>
              <a:rPr lang="ru-RU" sz="2000" b="1" dirty="0"/>
              <a:t>реализуются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функции контроля </a:t>
            </a:r>
            <a:r>
              <a:rPr lang="ru-RU" sz="2000" dirty="0"/>
              <a:t>состояния станционных устройств и управления объектами (стрелками, светофорами и др.) с обеспечением всех условий безопасности движения поездов схемными решениями традиционных релейных систем ЭЦ. 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2270854" y="-94565"/>
            <a:ext cx="4304758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Микропроцессорные системы ЭЦ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3471" t="19646" r="13471" b="6257"/>
          <a:stretch/>
        </p:blipFill>
        <p:spPr>
          <a:xfrm>
            <a:off x="1371600" y="521746"/>
            <a:ext cx="5957248" cy="453138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653138" y="162580"/>
            <a:ext cx="602428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Релейно-процессорная централизация ЭЦ </a:t>
            </a:r>
            <a:r>
              <a:rPr lang="ru-RU" sz="2000" b="1" u="sng" dirty="0" smtClean="0">
                <a:solidFill>
                  <a:srgbClr val="002060"/>
                </a:solidFill>
              </a:rPr>
              <a:t>МПК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74203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138016"/>
            <a:ext cx="9144000" cy="171998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 Во </a:t>
            </a:r>
            <a:r>
              <a:rPr lang="ru-RU" sz="2000" b="1" dirty="0">
                <a:solidFill>
                  <a:srgbClr val="C00000"/>
                </a:solidFill>
              </a:rPr>
              <a:t>вспомогательном режиме </a:t>
            </a:r>
            <a:r>
              <a:rPr lang="ru-RU" sz="2000" b="1" dirty="0"/>
              <a:t>можно управлять </a:t>
            </a:r>
            <a:r>
              <a:rPr lang="ru-RU" sz="2000" b="1" dirty="0">
                <a:solidFill>
                  <a:srgbClr val="002060"/>
                </a:solidFill>
              </a:rPr>
              <a:t>устройствами СЦБ при нарушениях их нормального функционирования. </a:t>
            </a:r>
            <a:r>
              <a:rPr lang="ru-RU" sz="2000" dirty="0"/>
              <a:t>Это относится к использованию пригласительных сигналов, вспомогательному переводу стрелок, аварийной смене направления на однопутном перегоне, искусственному размыканию секций маршрута, вспомогательному режиму открытия переезда.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2270854" y="-94565"/>
            <a:ext cx="4304758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Микропроцессорные системы ЭЦ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3471" t="19646" r="13471" b="6257"/>
          <a:stretch/>
        </p:blipFill>
        <p:spPr>
          <a:xfrm>
            <a:off x="1653137" y="562690"/>
            <a:ext cx="6024283" cy="458237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653138" y="162580"/>
            <a:ext cx="602428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Релейно-процессорная централизация ЭЦ </a:t>
            </a:r>
            <a:r>
              <a:rPr lang="ru-RU" sz="2000" b="1" u="sng" dirty="0" smtClean="0">
                <a:solidFill>
                  <a:srgbClr val="002060"/>
                </a:solidFill>
              </a:rPr>
              <a:t>МПК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4903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0944" y="4660426"/>
            <a:ext cx="9067485" cy="158992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 </a:t>
            </a:r>
            <a:r>
              <a:rPr lang="ru-RU" sz="2000" b="1" u="sng" dirty="0" smtClean="0">
                <a:solidFill>
                  <a:srgbClr val="C00000"/>
                </a:solidFill>
              </a:rPr>
              <a:t>МПЦ </a:t>
            </a:r>
            <a:r>
              <a:rPr lang="ru-RU" sz="2000" b="1" u="sng" dirty="0">
                <a:solidFill>
                  <a:srgbClr val="C00000"/>
                </a:solidFill>
              </a:rPr>
              <a:t>ЭЦ-ЕМ </a:t>
            </a:r>
            <a:r>
              <a:rPr lang="ru-RU" sz="2000" b="1" dirty="0" smtClean="0">
                <a:solidFill>
                  <a:srgbClr val="002060"/>
                </a:solidFill>
              </a:rPr>
              <a:t>является</a:t>
            </a:r>
            <a:r>
              <a:rPr lang="ru-RU" sz="2000" dirty="0" smtClean="0"/>
              <a:t> </a:t>
            </a:r>
            <a:r>
              <a:rPr lang="ru-RU" sz="2000" dirty="0"/>
              <a:t>системой нового поколения, использующей передовые компьютерные </a:t>
            </a:r>
            <a:r>
              <a:rPr lang="ru-RU" sz="2000" dirty="0" smtClean="0"/>
              <a:t>технологии </a:t>
            </a:r>
            <a:r>
              <a:rPr lang="ru-RU" sz="2000" dirty="0"/>
              <a:t>и </a:t>
            </a:r>
            <a:r>
              <a:rPr lang="ru-RU" sz="2000" b="1" dirty="0">
                <a:solidFill>
                  <a:srgbClr val="002060"/>
                </a:solidFill>
              </a:rPr>
              <a:t>предназначена</a:t>
            </a:r>
            <a:r>
              <a:rPr lang="ru-RU" sz="2000" dirty="0"/>
              <a:t> для управления технологическим процессом на станции средствами вычислительной техники, а также </a:t>
            </a:r>
            <a:r>
              <a:rPr lang="ru-RU" sz="2000" b="1" dirty="0">
                <a:solidFill>
                  <a:srgbClr val="002060"/>
                </a:solidFill>
              </a:rPr>
              <a:t>обеспечивает</a:t>
            </a:r>
            <a:r>
              <a:rPr lang="ru-RU" sz="2000" dirty="0"/>
              <a:t> сочетание высокой пропускной способности с требуемой степенью безопасности движения поездов.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653138" y="162580"/>
            <a:ext cx="63344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Микропроцессорная система централизации </a:t>
            </a:r>
            <a:r>
              <a:rPr lang="ru-RU" sz="2000" b="1" u="sng" dirty="0" smtClean="0">
                <a:solidFill>
                  <a:srgbClr val="002060"/>
                </a:solidFill>
              </a:rPr>
              <a:t>ЭЦ-ЕМ 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2270854" y="-94565"/>
            <a:ext cx="4304758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Микропроцессорные системы ЭЦ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r="4795"/>
          <a:stretch/>
        </p:blipFill>
        <p:spPr>
          <a:xfrm>
            <a:off x="57276" y="562690"/>
            <a:ext cx="9039771" cy="4097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8000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145206" y="1419368"/>
            <a:ext cx="3930555" cy="36166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>
                <a:solidFill>
                  <a:srgbClr val="C00000"/>
                </a:solidFill>
              </a:rPr>
              <a:t>В системе ЭЦ-ЕМ </a:t>
            </a:r>
            <a:r>
              <a:rPr lang="ru-RU" sz="2000" b="1" dirty="0"/>
              <a:t>используются </a:t>
            </a:r>
            <a:r>
              <a:rPr lang="ru-RU" sz="2000" b="1" dirty="0" smtClean="0">
                <a:solidFill>
                  <a:srgbClr val="C00000"/>
                </a:solidFill>
              </a:rPr>
              <a:t>*</a:t>
            </a:r>
            <a:r>
              <a:rPr lang="ru-RU" sz="2000" dirty="0" smtClean="0"/>
              <a:t>центральные </a:t>
            </a:r>
            <a:r>
              <a:rPr lang="ru-RU" sz="2000" dirty="0"/>
              <a:t>зависимости, </a:t>
            </a:r>
            <a:r>
              <a:rPr lang="ru-RU" sz="2000" b="1" dirty="0" smtClean="0">
                <a:solidFill>
                  <a:srgbClr val="C00000"/>
                </a:solidFill>
              </a:rPr>
              <a:t>*</a:t>
            </a:r>
            <a:r>
              <a:rPr lang="ru-RU" sz="2000" dirty="0" smtClean="0"/>
              <a:t>маршрутный </a:t>
            </a:r>
            <a:r>
              <a:rPr lang="ru-RU" sz="2000" dirty="0"/>
              <a:t>набор, </a:t>
            </a:r>
            <a:r>
              <a:rPr lang="ru-RU" sz="2000" b="1" dirty="0" smtClean="0">
                <a:solidFill>
                  <a:srgbClr val="C00000"/>
                </a:solidFill>
              </a:rPr>
              <a:t>*</a:t>
            </a:r>
            <a:r>
              <a:rPr lang="ru-RU" sz="2000" dirty="0" smtClean="0"/>
              <a:t>микропроцессорная </a:t>
            </a:r>
            <a:r>
              <a:rPr lang="ru-RU" sz="2000" dirty="0"/>
              <a:t>и релейная аппаратура. </a:t>
            </a:r>
            <a:endParaRPr lang="ru-RU" sz="2000" dirty="0" smtClean="0"/>
          </a:p>
          <a:p>
            <a:pPr marL="0" indent="0" algn="ctr">
              <a:buNone/>
            </a:pPr>
            <a:r>
              <a:rPr lang="ru-RU" sz="2000" b="1" dirty="0" smtClean="0"/>
              <a:t>Система </a:t>
            </a:r>
            <a:r>
              <a:rPr lang="ru-RU" sz="2000" b="1" dirty="0"/>
              <a:t>является </a:t>
            </a:r>
            <a:r>
              <a:rPr lang="ru-RU" sz="2000" dirty="0"/>
              <a:t>единой для применения на малых, средних и крупных станциях магистрального железнодорожного транспорта России.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2270854" y="-94565"/>
            <a:ext cx="4304758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Микропроцессорные системы ЭЦ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62690"/>
            <a:ext cx="5275486" cy="516936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653138" y="162580"/>
            <a:ext cx="63344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Микропроцессорная система централизации </a:t>
            </a:r>
            <a:r>
              <a:rPr lang="ru-RU" sz="2000" b="1" u="sng" dirty="0" smtClean="0">
                <a:solidFill>
                  <a:srgbClr val="002060"/>
                </a:solidFill>
              </a:rPr>
              <a:t>ЭЦ-ЕМ 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09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70854" y="0"/>
            <a:ext cx="4304758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Микропроцессорные системы ЭЦ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70244" y="4353670"/>
            <a:ext cx="9019968" cy="27463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                                         </a:t>
            </a:r>
            <a:r>
              <a:rPr lang="ru-RU" sz="2000" b="1" dirty="0">
                <a:solidFill>
                  <a:srgbClr val="002060"/>
                </a:solidFill>
              </a:rPr>
              <a:t>Курс лекций Глава 20 стр. </a:t>
            </a:r>
            <a:r>
              <a:rPr lang="ru-RU" sz="2000" b="1" dirty="0" smtClean="0">
                <a:solidFill>
                  <a:srgbClr val="002060"/>
                </a:solidFill>
              </a:rPr>
              <a:t>132-139</a:t>
            </a:r>
            <a:endParaRPr lang="ru-RU" sz="2000" b="1" dirty="0">
              <a:solidFill>
                <a:srgbClr val="002060"/>
              </a:solidFill>
            </a:endParaRPr>
          </a:p>
          <a:p>
            <a:pPr marL="457200" indent="-457200">
              <a:buAutoNum type="arabicPeriod"/>
            </a:pPr>
            <a:r>
              <a:rPr lang="ru-RU" sz="2000" b="1" dirty="0" smtClean="0"/>
              <a:t>Элементная </a:t>
            </a:r>
            <a:r>
              <a:rPr lang="ru-RU" sz="2000" b="1" dirty="0"/>
              <a:t>база микропроцессорных систем ЭЦ, преимущества применения таких систем</a:t>
            </a:r>
            <a:r>
              <a:rPr lang="ru-RU" sz="2000" b="1" dirty="0" smtClean="0"/>
              <a:t>.</a:t>
            </a:r>
          </a:p>
          <a:p>
            <a:pPr marL="457200" indent="-457200">
              <a:buAutoNum type="arabicPeriod"/>
            </a:pPr>
            <a:r>
              <a:rPr lang="ru-RU" sz="2000" b="1" dirty="0" smtClean="0"/>
              <a:t>Разновидности</a:t>
            </a:r>
            <a:r>
              <a:rPr lang="ru-RU" sz="2000" b="1" dirty="0"/>
              <a:t>, принцип построения и состав оборудования</a:t>
            </a:r>
            <a:r>
              <a:rPr lang="ru-RU" sz="2000" b="1" dirty="0" smtClean="0"/>
              <a:t>.</a:t>
            </a:r>
          </a:p>
          <a:p>
            <a:pPr marL="457200" indent="-457200">
              <a:buAutoNum type="arabicPeriod"/>
            </a:pPr>
            <a:r>
              <a:rPr lang="ru-RU" sz="2000" b="1" dirty="0"/>
              <a:t>АРМ ДСП; назначение, функциональные возможности, установка маршрутов приема, отправления и маневрового, принцип отмены маршрута.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9530" b="6941"/>
          <a:stretch/>
        </p:blipFill>
        <p:spPr>
          <a:xfrm>
            <a:off x="887507" y="398255"/>
            <a:ext cx="7576568" cy="3955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0665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2270854" y="-94565"/>
            <a:ext cx="4304758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Микропроцессорные системы ЭЦ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3500" y="464980"/>
            <a:ext cx="5117000" cy="451645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008728" y="1937980"/>
            <a:ext cx="1269242" cy="129653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653138" y="162580"/>
            <a:ext cx="63344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Микропроцессорная система централизации </a:t>
            </a:r>
            <a:r>
              <a:rPr lang="ru-RU" sz="2000" b="1" u="sng" dirty="0" smtClean="0">
                <a:solidFill>
                  <a:srgbClr val="002060"/>
                </a:solidFill>
              </a:rPr>
              <a:t>ЭЦ-ЕМ 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858603"/>
            <a:ext cx="9144000" cy="199939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Структурная схема построения системы ЭЦ-ЕМ</a:t>
            </a:r>
            <a:r>
              <a:rPr lang="ru-RU" sz="2000" dirty="0"/>
              <a:t> </a:t>
            </a:r>
            <a:r>
              <a:rPr lang="ru-RU" sz="2000" b="1" dirty="0"/>
              <a:t>показана на </a:t>
            </a:r>
            <a:r>
              <a:rPr lang="ru-RU" sz="2000" b="1" dirty="0" smtClean="0"/>
              <a:t>рисунке</a:t>
            </a:r>
            <a:r>
              <a:rPr lang="ru-RU" sz="2000" dirty="0" smtClean="0"/>
              <a:t>. </a:t>
            </a:r>
          </a:p>
          <a:p>
            <a:pPr marL="0" indent="0" algn="just">
              <a:buNone/>
            </a:pPr>
            <a:r>
              <a:rPr lang="ru-RU" sz="2000" b="1" dirty="0" smtClean="0"/>
              <a:t>    </a:t>
            </a:r>
            <a:r>
              <a:rPr lang="ru-RU" sz="2000" b="1" dirty="0" smtClean="0">
                <a:solidFill>
                  <a:srgbClr val="C00000"/>
                </a:solidFill>
              </a:rPr>
              <a:t>Основой </a:t>
            </a:r>
            <a:r>
              <a:rPr lang="ru-RU" sz="2000" b="1" dirty="0">
                <a:solidFill>
                  <a:srgbClr val="C00000"/>
                </a:solidFill>
              </a:rPr>
              <a:t>вычислительного центра системы </a:t>
            </a:r>
            <a:r>
              <a:rPr lang="ru-RU" sz="2000" b="1" dirty="0"/>
              <a:t>является </a:t>
            </a:r>
            <a:r>
              <a:rPr lang="ru-RU" sz="2000" b="1" dirty="0">
                <a:solidFill>
                  <a:srgbClr val="002060"/>
                </a:solidFill>
              </a:rPr>
              <a:t>управляющий вычислительный комплекс</a:t>
            </a:r>
            <a:r>
              <a:rPr lang="ru-RU" sz="2000" b="1" dirty="0"/>
              <a:t> </a:t>
            </a:r>
            <a:r>
              <a:rPr lang="ru-RU" sz="2000" b="1" u="sng" dirty="0">
                <a:solidFill>
                  <a:srgbClr val="C00000"/>
                </a:solidFill>
              </a:rPr>
              <a:t>УВК РА-01</a:t>
            </a:r>
            <a:r>
              <a:rPr lang="ru-RU" sz="2000" dirty="0"/>
              <a:t>. Он обеспечивает контроль и управление стрелками и сигналами, взаимодействие с ДСП, а также связь ЭЦ-ЕМ с вышестоящими системами железнодорожной автоматики и диагностику исправного состояния собственных блоков, выявление отказов и отключение неисправной аппаратуры.</a:t>
            </a:r>
          </a:p>
        </p:txBody>
      </p:sp>
    </p:spTree>
    <p:extLst>
      <p:ext uri="{BB962C8B-B14F-4D97-AF65-F5344CB8AC3E}">
        <p14:creationId xmlns:p14="http://schemas.microsoft.com/office/powerpoint/2010/main" val="38696777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290673"/>
            <a:ext cx="9144000" cy="13694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Управление </a:t>
            </a:r>
            <a:r>
              <a:rPr lang="ru-RU" sz="2000" b="1" dirty="0">
                <a:solidFill>
                  <a:srgbClr val="002060"/>
                </a:solidFill>
              </a:rPr>
              <a:t>объектами централизации </a:t>
            </a:r>
            <a:r>
              <a:rPr lang="ru-RU" sz="2000" b="1" dirty="0"/>
              <a:t>осуществляется</a:t>
            </a:r>
            <a:r>
              <a:rPr lang="ru-RU" sz="2000" dirty="0"/>
              <a:t> с рабочего места дежурного по станции </a:t>
            </a:r>
            <a:r>
              <a:rPr lang="ru-RU" sz="2000" dirty="0" smtClean="0"/>
              <a:t>(АРМ </a:t>
            </a:r>
            <a:r>
              <a:rPr lang="ru-RU" sz="2000" dirty="0"/>
              <a:t>ДСП), оборудованного тремя ПЭВМ и упрощенным пультом-табло для контроля и управления. В процессе функционирования системы две ПЭВМ находятся в рабочем режиме, одна — в холодном резерве. 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2270854" y="-94565"/>
            <a:ext cx="4304758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Микропроцессорные системы ЭЦ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t="7927" r="13393" b="19055"/>
          <a:stretch/>
        </p:blipFill>
        <p:spPr>
          <a:xfrm>
            <a:off x="112693" y="562689"/>
            <a:ext cx="8925687" cy="472798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653138" y="162580"/>
            <a:ext cx="63344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Микропроцессорная система централизации </a:t>
            </a:r>
            <a:r>
              <a:rPr lang="ru-RU" sz="2000" b="1" u="sng" dirty="0" smtClean="0">
                <a:solidFill>
                  <a:srgbClr val="002060"/>
                </a:solidFill>
              </a:rPr>
              <a:t>ЭЦ-ЕМ 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9631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221380"/>
            <a:ext cx="9144000" cy="167232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</a:t>
            </a:r>
            <a:r>
              <a:rPr lang="ru-RU" sz="2000" b="1" dirty="0" smtClean="0">
                <a:solidFill>
                  <a:srgbClr val="C00000"/>
                </a:solidFill>
              </a:rPr>
              <a:t>Каждая </a:t>
            </a:r>
            <a:r>
              <a:rPr lang="ru-RU" sz="2000" b="1" dirty="0">
                <a:solidFill>
                  <a:srgbClr val="C00000"/>
                </a:solidFill>
              </a:rPr>
              <a:t>ПЭВМ </a:t>
            </a:r>
            <a:r>
              <a:rPr lang="ru-RU" sz="2000" b="1" dirty="0"/>
              <a:t>физически связана </a:t>
            </a:r>
            <a:r>
              <a:rPr lang="ru-RU" sz="2000" b="1" dirty="0">
                <a:solidFill>
                  <a:srgbClr val="002060"/>
                </a:solidFill>
              </a:rPr>
              <a:t>с двумя различными вычислительными каналами УВК. </a:t>
            </a:r>
            <a:r>
              <a:rPr lang="ru-RU" sz="2000" dirty="0"/>
              <a:t>Пульт-табло контроля и управления используется в системе для выполнения некоторых специальных функций управления (режим горения сигналов «день/ночь», рукоятка для установки макета стрелки, ключ-жезл и др.), а также для аварийного управления стрелками и пригласительными сигналами.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2270854" y="-94565"/>
            <a:ext cx="4304758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Микропроцессорные системы ЭЦ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5719" y="494450"/>
            <a:ext cx="6162408" cy="472693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653138" y="162580"/>
            <a:ext cx="63344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Микропроцессорная система централизации </a:t>
            </a:r>
            <a:r>
              <a:rPr lang="ru-RU" sz="2000" b="1" u="sng" dirty="0" smtClean="0">
                <a:solidFill>
                  <a:srgbClr val="002060"/>
                </a:solidFill>
              </a:rPr>
              <a:t>ЭЦ-ЕМ 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1292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734868"/>
            <a:ext cx="9144000" cy="10251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Использование </a:t>
            </a:r>
            <a:r>
              <a:rPr lang="ru-RU" sz="2000" dirty="0"/>
              <a:t>средств вычислительной техники позволило дополнить систему ЭЦ-ЕМ рядом новых функций как технологического, так и информационно-сервисного характера. 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2270854" y="-94565"/>
            <a:ext cx="4304758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Микропроцессорные системы ЭЦ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9236"/>
          <a:stretch/>
        </p:blipFill>
        <p:spPr>
          <a:xfrm>
            <a:off x="900952" y="514537"/>
            <a:ext cx="7649169" cy="520024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1653138" y="162580"/>
            <a:ext cx="63344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Микропроцессорная система централизации </a:t>
            </a:r>
            <a:r>
              <a:rPr lang="ru-RU" sz="2000" b="1" u="sng" dirty="0" smtClean="0">
                <a:solidFill>
                  <a:srgbClr val="002060"/>
                </a:solidFill>
              </a:rPr>
              <a:t>ЭЦ-ЕМ 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95082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3447" y="4766728"/>
            <a:ext cx="9130553" cy="206656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u="sng" dirty="0" smtClean="0">
                <a:solidFill>
                  <a:srgbClr val="C00000"/>
                </a:solidFill>
              </a:rPr>
              <a:t> К </a:t>
            </a:r>
            <a:r>
              <a:rPr lang="ru-RU" sz="2000" b="1" u="sng" dirty="0">
                <a:solidFill>
                  <a:srgbClr val="C00000"/>
                </a:solidFill>
              </a:rPr>
              <a:t>дополнительным технологическим функциям </a:t>
            </a:r>
            <a:r>
              <a:rPr lang="ru-RU" sz="2000" b="1" u="sng" dirty="0"/>
              <a:t>относятся: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</a:rPr>
              <a:t>*</a:t>
            </a:r>
            <a:r>
              <a:rPr lang="ru-RU" sz="2000" dirty="0" smtClean="0"/>
              <a:t>контроль </a:t>
            </a:r>
            <a:r>
              <a:rPr lang="ru-RU" sz="2000" dirty="0"/>
              <a:t>логической занятости путей и участков пути при занятии их поездом в заданном маршруте (с контролем их последующего освобождения по маршруту для защиты от потери шунта); </a:t>
            </a:r>
            <a:r>
              <a:rPr lang="ru-RU" sz="2000" b="1" dirty="0" smtClean="0">
                <a:solidFill>
                  <a:srgbClr val="C00000"/>
                </a:solidFill>
              </a:rPr>
              <a:t>*</a:t>
            </a:r>
            <a:r>
              <a:rPr lang="ru-RU" sz="2000" dirty="0" smtClean="0"/>
              <a:t>проверка </a:t>
            </a:r>
            <a:r>
              <a:rPr lang="ru-RU" sz="2000" dirty="0"/>
              <a:t>условий безопасности при задании маршрута, открытии и горении пригласительного сигнала (кроме условий, взятых ДСП под свою ответственность); </a:t>
            </a:r>
            <a:r>
              <a:rPr lang="ru-RU" sz="2000" b="1" dirty="0" smtClean="0">
                <a:solidFill>
                  <a:srgbClr val="C00000"/>
                </a:solidFill>
              </a:rPr>
              <a:t>*</a:t>
            </a:r>
            <a:r>
              <a:rPr lang="ru-RU" sz="2000" dirty="0" smtClean="0"/>
              <a:t>прекращение </a:t>
            </a:r>
            <a:r>
              <a:rPr lang="ru-RU" sz="2000" dirty="0"/>
              <a:t>кодирования маршрутов до головы поезда при несанкционированном выезде подвижной единицы на маршрут; 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2270854" y="-94565"/>
            <a:ext cx="4304758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Микропроцессорные системы ЭЦ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1961" b="3693"/>
          <a:stretch/>
        </p:blipFill>
        <p:spPr>
          <a:xfrm>
            <a:off x="1297451" y="535816"/>
            <a:ext cx="6562544" cy="423091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653138" y="162580"/>
            <a:ext cx="63344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Микропроцессорная система централизации </a:t>
            </a:r>
            <a:r>
              <a:rPr lang="ru-RU" sz="2000" b="1" u="sng" dirty="0" smtClean="0">
                <a:solidFill>
                  <a:srgbClr val="002060"/>
                </a:solidFill>
              </a:rPr>
              <a:t>ЭЦ-ЕМ 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0123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715904"/>
            <a:ext cx="9130553" cy="214209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*</a:t>
            </a:r>
            <a:r>
              <a:rPr lang="ru-RU" sz="2000" dirty="0" smtClean="0"/>
              <a:t>проверка </a:t>
            </a:r>
            <a:r>
              <a:rPr lang="ru-RU" sz="2000" dirty="0"/>
              <a:t>свободности всех секций в маневровом маршруте при движении вагонами вперед после вступления подвижной единицы на маршрут (кроме первой секции, прилегающей к занятой секции); </a:t>
            </a:r>
            <a:r>
              <a:rPr lang="ru-RU" sz="2000" b="1" dirty="0" smtClean="0">
                <a:solidFill>
                  <a:srgbClr val="C00000"/>
                </a:solidFill>
              </a:rPr>
              <a:t>*</a:t>
            </a:r>
            <a:r>
              <a:rPr lang="ru-RU" sz="2000" dirty="0" smtClean="0"/>
              <a:t>исключение </a:t>
            </a:r>
            <a:r>
              <a:rPr lang="ru-RU" sz="2000" dirty="0"/>
              <a:t>посекционного размыкания маршрута в случае проезда подвижной единицей перекрытого светофора; </a:t>
            </a:r>
            <a:r>
              <a:rPr lang="ru-RU" sz="2000" b="1" dirty="0" smtClean="0">
                <a:solidFill>
                  <a:srgbClr val="C00000"/>
                </a:solidFill>
              </a:rPr>
              <a:t>*</a:t>
            </a:r>
            <a:r>
              <a:rPr lang="ru-RU" sz="2000" dirty="0" smtClean="0"/>
              <a:t>возможность </a:t>
            </a:r>
            <a:r>
              <a:rPr lang="ru-RU" sz="2000" dirty="0"/>
              <a:t>задания автоматического действия в любом поездном маршруте; </a:t>
            </a:r>
            <a:r>
              <a:rPr lang="ru-RU" sz="2000" b="1" dirty="0" smtClean="0">
                <a:solidFill>
                  <a:srgbClr val="C00000"/>
                </a:solidFill>
              </a:rPr>
              <a:t>*</a:t>
            </a:r>
            <a:r>
              <a:rPr lang="ru-RU" sz="2000" dirty="0" smtClean="0"/>
              <a:t>индивидуальная </a:t>
            </a:r>
            <a:r>
              <a:rPr lang="ru-RU" sz="2000" dirty="0"/>
              <a:t>выдержка времени для каждого отменяемого маршрута, размыкаемой секции и </a:t>
            </a:r>
            <a:r>
              <a:rPr lang="ru-RU" sz="2000" dirty="0" smtClean="0"/>
              <a:t>др.</a:t>
            </a:r>
            <a:endParaRPr lang="ru-RU" sz="2000" dirty="0"/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2270854" y="-94565"/>
            <a:ext cx="4304758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Микропроцессорные системы ЭЦ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18739" r="3088"/>
          <a:stretch/>
        </p:blipFill>
        <p:spPr>
          <a:xfrm>
            <a:off x="27296" y="592484"/>
            <a:ext cx="9089609" cy="409612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653138" y="162580"/>
            <a:ext cx="63344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Микропроцессорная система централизации </a:t>
            </a:r>
            <a:r>
              <a:rPr lang="ru-RU" sz="2000" b="1" u="sng" dirty="0" smtClean="0">
                <a:solidFill>
                  <a:srgbClr val="002060"/>
                </a:solidFill>
              </a:rPr>
              <a:t>ЭЦ-ЕМ 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1231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-13447" y="5030851"/>
            <a:ext cx="9144000" cy="17647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</a:rPr>
              <a:t>К информационно-сервисным функциям </a:t>
            </a:r>
            <a:r>
              <a:rPr lang="ru-RU" sz="2000" b="1" u="sng" dirty="0"/>
              <a:t>относятся:</a:t>
            </a:r>
            <a:r>
              <a:rPr lang="ru-RU" sz="2000" dirty="0"/>
              <a:t> </a:t>
            </a:r>
            <a:r>
              <a:rPr lang="ru-RU" sz="2000" b="1" dirty="0" smtClean="0">
                <a:solidFill>
                  <a:srgbClr val="C00000"/>
                </a:solidFill>
              </a:rPr>
              <a:t>*</a:t>
            </a:r>
            <a:r>
              <a:rPr lang="ru-RU" sz="2000" dirty="0" smtClean="0"/>
              <a:t>возможность </a:t>
            </a:r>
            <a:r>
              <a:rPr lang="ru-RU" sz="2000" dirty="0"/>
              <a:t>накопления маршрутов как по времени, так и по очереди, формирование на экране РМ ДСП различных сообщений о ходе технологического процесса, удобство ввода управляющих команд и др. </a:t>
            </a:r>
            <a:r>
              <a:rPr lang="ru-RU" sz="2000" b="1" dirty="0">
                <a:solidFill>
                  <a:srgbClr val="C00000"/>
                </a:solidFill>
              </a:rPr>
              <a:t>Важной новой функцией </a:t>
            </a:r>
            <a:r>
              <a:rPr lang="ru-RU" sz="2000" b="1" dirty="0"/>
              <a:t>является </a:t>
            </a:r>
            <a:r>
              <a:rPr lang="ru-RU" sz="2000" b="1" dirty="0">
                <a:solidFill>
                  <a:srgbClr val="002060"/>
                </a:solidFill>
              </a:rPr>
              <a:t>протоколирование хода технологического процесса </a:t>
            </a:r>
            <a:r>
              <a:rPr lang="ru-RU" sz="2000" dirty="0"/>
              <a:t>(управляющих действий ДСП, реакции на них системы, состояния постового и напольного оборудования). 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2270854" y="-94565"/>
            <a:ext cx="4304758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Микропроцессорные системы ЭЦ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l="4902" t="20457" r="7058" b="7386"/>
          <a:stretch/>
        </p:blipFill>
        <p:spPr>
          <a:xfrm>
            <a:off x="718698" y="562690"/>
            <a:ext cx="7268855" cy="446816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653138" y="162580"/>
            <a:ext cx="63344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Микропроцессорная система централизации </a:t>
            </a:r>
            <a:r>
              <a:rPr lang="ru-RU" sz="2000" b="1" u="sng" dirty="0" smtClean="0">
                <a:solidFill>
                  <a:srgbClr val="002060"/>
                </a:solidFill>
              </a:rPr>
              <a:t>ЭЦ-ЕМ 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51634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945342"/>
            <a:ext cx="9130553" cy="191265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 </a:t>
            </a:r>
            <a:r>
              <a:rPr lang="ru-RU" sz="2000" b="1" dirty="0" smtClean="0">
                <a:solidFill>
                  <a:srgbClr val="C00000"/>
                </a:solidFill>
              </a:rPr>
              <a:t>Перечисленные </a:t>
            </a:r>
            <a:r>
              <a:rPr lang="ru-RU" sz="2000" b="1" dirty="0">
                <a:solidFill>
                  <a:srgbClr val="C00000"/>
                </a:solidFill>
              </a:rPr>
              <a:t>сведения </a:t>
            </a:r>
            <a:r>
              <a:rPr lang="ru-RU" sz="2000" b="1" dirty="0"/>
              <a:t>фиксируются и хранятся </a:t>
            </a:r>
            <a:r>
              <a:rPr lang="ru-RU" sz="2000" b="1" dirty="0">
                <a:solidFill>
                  <a:srgbClr val="002060"/>
                </a:solidFill>
              </a:rPr>
              <a:t>в архиве РМ ДСП, защищенном от несанкционированного доступа</a:t>
            </a:r>
            <a:r>
              <a:rPr lang="ru-RU" sz="2000" dirty="0"/>
              <a:t>. Эти сведения могут быть в любой момент извлечены и проанализированы. На основании анализа записей архива о работе напольного оборудования (рельсовых цепей, светофоров, стрелок и др.) могут выявляться перемежающиеся неисправности напольных устройств, что дает возможность использования этой информации в АРМе электромеханика. 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2270854" y="-94565"/>
            <a:ext cx="4304758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Микропроцессорные системы ЭЦ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t="20131" b="6928"/>
          <a:stretch/>
        </p:blipFill>
        <p:spPr>
          <a:xfrm>
            <a:off x="779504" y="539098"/>
            <a:ext cx="8081682" cy="442115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653138" y="162580"/>
            <a:ext cx="63344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Микропроцессорная система централизации </a:t>
            </a:r>
            <a:r>
              <a:rPr lang="ru-RU" sz="2000" b="1" u="sng" dirty="0" smtClean="0">
                <a:solidFill>
                  <a:srgbClr val="002060"/>
                </a:solidFill>
              </a:rPr>
              <a:t>ЭЦ-ЕМ 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42337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" y="5461603"/>
            <a:ext cx="9144000" cy="139639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/>
              <a:t>  </a:t>
            </a:r>
            <a:r>
              <a:rPr lang="ru-RU" sz="2000" b="1" dirty="0" smtClean="0">
                <a:solidFill>
                  <a:srgbClr val="C00000"/>
                </a:solidFill>
              </a:rPr>
              <a:t>Внедрение </a:t>
            </a:r>
            <a:r>
              <a:rPr lang="ru-RU" sz="2000" b="1" dirty="0">
                <a:solidFill>
                  <a:srgbClr val="C00000"/>
                </a:solidFill>
              </a:rPr>
              <a:t>ЭЦ-ЕМ </a:t>
            </a:r>
            <a:r>
              <a:rPr lang="ru-RU" sz="2000" b="1" dirty="0"/>
              <a:t>ведет к</a:t>
            </a:r>
            <a:r>
              <a:rPr lang="ru-RU" sz="2000" dirty="0"/>
              <a:t> </a:t>
            </a:r>
            <a:r>
              <a:rPr lang="ru-RU" sz="2000" b="1" dirty="0" smtClean="0">
                <a:solidFill>
                  <a:srgbClr val="C00000"/>
                </a:solidFill>
              </a:rPr>
              <a:t>*</a:t>
            </a:r>
            <a:r>
              <a:rPr lang="ru-RU" sz="2000" dirty="0" smtClean="0"/>
              <a:t>сокращению </a:t>
            </a:r>
            <a:r>
              <a:rPr lang="ru-RU" sz="2000" dirty="0"/>
              <a:t>производственных площадей, </a:t>
            </a:r>
            <a:r>
              <a:rPr lang="ru-RU" sz="2000" b="1" dirty="0" smtClean="0">
                <a:solidFill>
                  <a:srgbClr val="C00000"/>
                </a:solidFill>
              </a:rPr>
              <a:t>*</a:t>
            </a:r>
            <a:r>
              <a:rPr lang="ru-RU" sz="2000" dirty="0" smtClean="0"/>
              <a:t>снижению </a:t>
            </a:r>
            <a:r>
              <a:rPr lang="ru-RU" sz="2000" dirty="0"/>
              <a:t>затрат на проектирование, оснащение станции техническими средствами сопряжения с вышестоящими системами, на эксплуатацию системы при безусловном обеспечении требуемого уровня безопасности движения поездов.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2270854" y="-94565"/>
            <a:ext cx="4304758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Микропроцессорные системы ЭЦ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371600" y="619780"/>
            <a:ext cx="3913094" cy="5501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b="4429"/>
          <a:stretch/>
        </p:blipFill>
        <p:spPr>
          <a:xfrm>
            <a:off x="868310" y="508682"/>
            <a:ext cx="7684020" cy="489583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653138" y="162580"/>
            <a:ext cx="63344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Микропроцессорная система централизации </a:t>
            </a:r>
            <a:r>
              <a:rPr lang="ru-RU" sz="2000" b="1" u="sng" dirty="0" smtClean="0">
                <a:solidFill>
                  <a:srgbClr val="002060"/>
                </a:solidFill>
              </a:rPr>
              <a:t>ЭЦ-ЕМ 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92413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2270854" y="-94565"/>
            <a:ext cx="4304758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Микропроцессорные системы ЭЦ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64777" y="134035"/>
            <a:ext cx="89938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Микропроцессорная система централизации МПЦ Ebilock-950 (Швеция</a:t>
            </a:r>
            <a:r>
              <a:rPr lang="ru-RU" sz="2000" b="1" u="sng" dirty="0" smtClean="0">
                <a:solidFill>
                  <a:srgbClr val="002060"/>
                </a:solidFill>
              </a:rPr>
              <a:t>) 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8567" t="19769" r="7750" b="10232"/>
          <a:stretch/>
        </p:blipFill>
        <p:spPr>
          <a:xfrm>
            <a:off x="996287" y="471819"/>
            <a:ext cx="6934420" cy="4155255"/>
          </a:xfrm>
          <a:prstGeom prst="rect">
            <a:avLst/>
          </a:prstGeom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-13447" y="4501589"/>
            <a:ext cx="9157447" cy="235641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Система </a:t>
            </a:r>
            <a:r>
              <a:rPr lang="ru-RU" sz="2000" b="1" dirty="0">
                <a:solidFill>
                  <a:srgbClr val="C00000"/>
                </a:solidFill>
              </a:rPr>
              <a:t>МПЦ </a:t>
            </a:r>
            <a:r>
              <a:rPr lang="en-US" sz="2000" b="1" dirty="0">
                <a:solidFill>
                  <a:srgbClr val="C00000"/>
                </a:solidFill>
              </a:rPr>
              <a:t>Ebilock-950 </a:t>
            </a:r>
            <a:r>
              <a:rPr lang="ru-RU" sz="2000" b="1" dirty="0" smtClean="0"/>
              <a:t>относится </a:t>
            </a:r>
            <a:r>
              <a:rPr lang="ru-RU" sz="2000" b="1" dirty="0">
                <a:solidFill>
                  <a:srgbClr val="002060"/>
                </a:solidFill>
              </a:rPr>
              <a:t>ко второму поколению компьютерных ЭЦ стрелок и сигналов </a:t>
            </a:r>
            <a:r>
              <a:rPr lang="ru-RU" sz="2000" b="1" dirty="0"/>
              <a:t>и может применяться </a:t>
            </a:r>
            <a:r>
              <a:rPr lang="ru-RU" sz="2000" b="1" dirty="0">
                <a:solidFill>
                  <a:srgbClr val="002060"/>
                </a:solidFill>
              </a:rPr>
              <a:t>на малых, средних и крупных станциях.</a:t>
            </a:r>
            <a:r>
              <a:rPr lang="ru-RU" sz="2000" b="1" dirty="0"/>
              <a:t> </a:t>
            </a:r>
            <a:r>
              <a:rPr lang="ru-RU" sz="2000" dirty="0"/>
              <a:t>Система является комбинированной, в ней микропроцессорные устройства обеспечивают выполнение и контроль взаимозависимостей стрелок и сигналов на станции, тестирование устройств и обеспечение безопасности движения поездов, а релейная аппаратура осуществляет непосредственное управление напольными устройствами. </a:t>
            </a:r>
            <a:r>
              <a:rPr lang="ru-RU" sz="2000" b="1" dirty="0">
                <a:solidFill>
                  <a:srgbClr val="FF0000"/>
                </a:solidFill>
              </a:rPr>
              <a:t>Система имеет центральные зависимости и маршрутное управление стрелками. </a:t>
            </a:r>
          </a:p>
        </p:txBody>
      </p:sp>
    </p:spTree>
    <p:extLst>
      <p:ext uri="{BB962C8B-B14F-4D97-AF65-F5344CB8AC3E}">
        <p14:creationId xmlns:p14="http://schemas.microsoft.com/office/powerpoint/2010/main" val="1321354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70854" y="0"/>
            <a:ext cx="4304758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Микропроцессорные системы ЭЦ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338482"/>
            <a:ext cx="9144000" cy="146890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</a:t>
            </a:r>
            <a:r>
              <a:rPr lang="ru-RU" sz="2000" b="1" dirty="0" smtClean="0">
                <a:solidFill>
                  <a:srgbClr val="002060"/>
                </a:solidFill>
              </a:rPr>
              <a:t>Существующие </a:t>
            </a:r>
            <a:r>
              <a:rPr lang="ru-RU" sz="2000" b="1" dirty="0">
                <a:solidFill>
                  <a:srgbClr val="002060"/>
                </a:solidFill>
              </a:rPr>
              <a:t>релейные системы ЭЦ </a:t>
            </a:r>
            <a:r>
              <a:rPr lang="ru-RU" sz="2000" b="1" dirty="0"/>
              <a:t>имеют </a:t>
            </a:r>
            <a:r>
              <a:rPr lang="ru-RU" sz="2000" b="1" dirty="0">
                <a:solidFill>
                  <a:srgbClr val="C00000"/>
                </a:solidFill>
              </a:rPr>
              <a:t>существенные недостатки: </a:t>
            </a:r>
            <a:r>
              <a:rPr lang="ru-RU" sz="2000" b="1" dirty="0" smtClean="0">
                <a:solidFill>
                  <a:srgbClr val="C00000"/>
                </a:solidFill>
              </a:rPr>
              <a:t>*</a:t>
            </a:r>
            <a:r>
              <a:rPr lang="ru-RU" sz="2000" dirty="0" smtClean="0"/>
              <a:t>значительный </a:t>
            </a:r>
            <a:r>
              <a:rPr lang="ru-RU" sz="2000" dirty="0"/>
              <a:t>объем релейной аппаратуры, требующий больших помещений и различных работ при обслуживании; </a:t>
            </a:r>
            <a:r>
              <a:rPr lang="ru-RU" sz="2000" b="1" dirty="0" smtClean="0">
                <a:solidFill>
                  <a:srgbClr val="C00000"/>
                </a:solidFill>
              </a:rPr>
              <a:t>*</a:t>
            </a:r>
            <a:r>
              <a:rPr lang="ru-RU" sz="2000" dirty="0" smtClean="0"/>
              <a:t>низкая </a:t>
            </a:r>
            <a:r>
              <a:rPr lang="ru-RU" sz="2000" dirty="0"/>
              <a:t>информативность пультов-табло; </a:t>
            </a:r>
            <a:r>
              <a:rPr lang="ru-RU" sz="2000" b="1" dirty="0" smtClean="0">
                <a:solidFill>
                  <a:srgbClr val="C00000"/>
                </a:solidFill>
              </a:rPr>
              <a:t>*</a:t>
            </a:r>
            <a:r>
              <a:rPr lang="ru-RU" sz="2000" dirty="0" smtClean="0"/>
              <a:t>использование </a:t>
            </a:r>
            <a:r>
              <a:rPr lang="ru-RU" sz="2000" dirty="0"/>
              <a:t>только ручной установки маршрутов; </a:t>
            </a:r>
            <a:r>
              <a:rPr lang="ru-RU" sz="2000" b="1" dirty="0" smtClean="0">
                <a:solidFill>
                  <a:srgbClr val="C00000"/>
                </a:solidFill>
              </a:rPr>
              <a:t>*</a:t>
            </a:r>
            <a:r>
              <a:rPr lang="ru-RU" sz="2000" dirty="0" smtClean="0"/>
              <a:t>отсутствие </a:t>
            </a:r>
            <a:r>
              <a:rPr lang="ru-RU" sz="2000" dirty="0"/>
              <a:t>средств диагностики работы системы и ее технического обслуживания.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b="17283"/>
          <a:stretch/>
        </p:blipFill>
        <p:spPr>
          <a:xfrm>
            <a:off x="110586" y="2084293"/>
            <a:ext cx="5474195" cy="320040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t="5463" r="9264"/>
          <a:stretch/>
        </p:blipFill>
        <p:spPr>
          <a:xfrm>
            <a:off x="4585446" y="457200"/>
            <a:ext cx="4495499" cy="3227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8160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3447" y="5066365"/>
            <a:ext cx="9130553" cy="179163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МПЦ </a:t>
            </a:r>
            <a:r>
              <a:rPr lang="ru-RU" sz="2000" b="1" dirty="0">
                <a:solidFill>
                  <a:srgbClr val="C00000"/>
                </a:solidFill>
              </a:rPr>
              <a:t>Ebilock-950 </a:t>
            </a:r>
            <a:r>
              <a:rPr lang="ru-RU" sz="2000" b="1" dirty="0"/>
              <a:t>состоит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C00000"/>
                </a:solidFill>
              </a:rPr>
              <a:t>из центрального компьютера</a:t>
            </a:r>
            <a:r>
              <a:rPr lang="ru-RU" sz="2000" b="1" dirty="0">
                <a:solidFill>
                  <a:srgbClr val="002060"/>
                </a:solidFill>
              </a:rPr>
              <a:t>, </a:t>
            </a:r>
            <a:r>
              <a:rPr lang="ru-RU" sz="2000" b="1" dirty="0"/>
              <a:t>который имеет </a:t>
            </a:r>
            <a:r>
              <a:rPr lang="ru-RU" sz="2000" b="1" dirty="0">
                <a:solidFill>
                  <a:srgbClr val="002060"/>
                </a:solidFill>
              </a:rPr>
              <a:t>два процессора А и Б. </a:t>
            </a:r>
            <a:r>
              <a:rPr lang="ru-RU" sz="2000" dirty="0"/>
              <a:t>Один из этих процессоров работает в реальном времени, другой находится в рабочем состоянии и является горячим резервом, готовым заменить первый при возникновении в нем неисправности. </a:t>
            </a:r>
            <a:r>
              <a:rPr lang="ru-RU" sz="2000" b="1" dirty="0">
                <a:solidFill>
                  <a:srgbClr val="C00000"/>
                </a:solidFill>
              </a:rPr>
              <a:t>Центральный компьютер Ebilock-950 </a:t>
            </a:r>
            <a:r>
              <a:rPr lang="ru-RU" sz="2000" b="1" dirty="0"/>
              <a:t>обеспечивает </a:t>
            </a:r>
            <a:r>
              <a:rPr lang="ru-RU" sz="2000" b="1" dirty="0">
                <a:solidFill>
                  <a:srgbClr val="002060"/>
                </a:solidFill>
              </a:rPr>
              <a:t>безопасность движения поездов на станции и выполняет команды ДСП. 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2270854" y="-94565"/>
            <a:ext cx="4304758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Микропроцессорные системы ЭЦ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819" y="567698"/>
            <a:ext cx="7255808" cy="446511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509682" y="1761565"/>
            <a:ext cx="3065930" cy="1038689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64777" y="134035"/>
            <a:ext cx="89938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Микропроцессорная система централизации МПЦ Ebilock-950 (Швеция</a:t>
            </a:r>
            <a:r>
              <a:rPr lang="ru-RU" sz="2000" b="1" u="sng" dirty="0" smtClean="0">
                <a:solidFill>
                  <a:srgbClr val="002060"/>
                </a:solidFill>
              </a:rPr>
              <a:t>) 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91807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335307"/>
            <a:ext cx="9144000" cy="152269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К </a:t>
            </a:r>
            <a:r>
              <a:rPr lang="ru-RU" sz="2000" b="1" dirty="0">
                <a:solidFill>
                  <a:srgbClr val="C00000"/>
                </a:solidFill>
              </a:rPr>
              <a:t>центральному компьютеру </a:t>
            </a:r>
            <a:r>
              <a:rPr lang="ru-RU" sz="2000" b="1" dirty="0"/>
              <a:t>подключены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C00000"/>
                </a:solidFill>
              </a:rPr>
              <a:t>АРМ ДСП </a:t>
            </a:r>
            <a:r>
              <a:rPr lang="ru-RU" sz="2000" b="1" dirty="0"/>
              <a:t>и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C00000"/>
                </a:solidFill>
              </a:rPr>
              <a:t>АРМ ШН </a:t>
            </a:r>
            <a:r>
              <a:rPr lang="ru-RU" sz="2000" b="1" dirty="0">
                <a:solidFill>
                  <a:srgbClr val="002060"/>
                </a:solidFill>
              </a:rPr>
              <a:t>электромеханика. </a:t>
            </a:r>
            <a:r>
              <a:rPr lang="ru-RU" sz="2000" dirty="0"/>
              <a:t>От ДСП в систему посредством клавиатуры или «мыши» поступают команды, связанные с поездной работой, а из системы на АРМ поступает информация о происходящих событиях на станции. Для этого используется монитор, где отображен план станции.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2270854" y="-94565"/>
            <a:ext cx="4304758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Микропроцессорные системы ЭЦ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071" y="438198"/>
            <a:ext cx="6083092" cy="489710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1043283" y="587933"/>
            <a:ext cx="11737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АРМ ДСП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180833" y="1853096"/>
            <a:ext cx="10550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АРМ </a:t>
            </a:r>
            <a:r>
              <a:rPr lang="ru-RU" b="1" dirty="0" smtClean="0"/>
              <a:t>ШН</a:t>
            </a:r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985247" y="587933"/>
            <a:ext cx="2528047" cy="2410761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127668" y="534145"/>
            <a:ext cx="1804414" cy="120959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127668" y="1853096"/>
            <a:ext cx="1804414" cy="92200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64777" y="134035"/>
            <a:ext cx="89938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Микропроцессорная система централизации МПЦ Ebilock-950 (Швеция</a:t>
            </a:r>
            <a:r>
              <a:rPr lang="ru-RU" sz="2000" b="1" u="sng" dirty="0" smtClean="0">
                <a:solidFill>
                  <a:srgbClr val="002060"/>
                </a:solidFill>
              </a:rPr>
              <a:t>) 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33366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7296" y="5364783"/>
            <a:ext cx="9093020" cy="133443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</a:t>
            </a:r>
            <a:r>
              <a:rPr lang="ru-RU" sz="2000" b="1" dirty="0" smtClean="0">
                <a:solidFill>
                  <a:srgbClr val="C00000"/>
                </a:solidFill>
              </a:rPr>
              <a:t>Системный </a:t>
            </a:r>
            <a:r>
              <a:rPr lang="ru-RU" sz="2000" b="1" dirty="0">
                <a:solidFill>
                  <a:srgbClr val="C00000"/>
                </a:solidFill>
              </a:rPr>
              <a:t>блок </a:t>
            </a:r>
            <a:r>
              <a:rPr lang="ru-RU" sz="2000" b="1" dirty="0"/>
              <a:t>и</a:t>
            </a:r>
            <a:r>
              <a:rPr lang="ru-RU" sz="2000" b="1" dirty="0">
                <a:solidFill>
                  <a:srgbClr val="C00000"/>
                </a:solidFill>
              </a:rPr>
              <a:t> монитор АРМ ДСП </a:t>
            </a:r>
            <a:r>
              <a:rPr lang="ru-RU" sz="2000" b="1" dirty="0"/>
              <a:t>резервируются</a:t>
            </a:r>
            <a:r>
              <a:rPr lang="ru-RU" sz="2000" dirty="0"/>
              <a:t> на случай неисправности основного. Все действия ДСП фиксируются и запоминаются компьютером. Спустя достаточно большое время можно воссоздать любую поездную ситуацию.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2270854" y="-94565"/>
            <a:ext cx="4304758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Микропроцессорные системы ЭЦ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1409" t="33720" b="4795"/>
          <a:stretch/>
        </p:blipFill>
        <p:spPr>
          <a:xfrm>
            <a:off x="66231" y="762745"/>
            <a:ext cx="9015149" cy="4215275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59558" y="175927"/>
            <a:ext cx="899909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Микропроцессорная система централизации МПЦ Ebilock-950 (Швеция</a:t>
            </a:r>
            <a:r>
              <a:rPr lang="ru-RU" sz="2000" b="1" u="sng" dirty="0" smtClean="0">
                <a:solidFill>
                  <a:srgbClr val="002060"/>
                </a:solidFill>
              </a:rPr>
              <a:t>) 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5953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7296" y="5469777"/>
            <a:ext cx="9074557" cy="12537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С </a:t>
            </a:r>
            <a:r>
              <a:rPr lang="ru-RU" sz="2000" dirty="0"/>
              <a:t>АРМа ШН можно контролировать состояния напольных объектов, подключенных систем (АРМ ДСП, объектных контроллеров и др.), просмотреть электронную версию журналов событий, а также вывести на печать информацию о сбоях и неисправностях.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2270854" y="-94565"/>
            <a:ext cx="4304758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Микропроцессорные системы ЭЦ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6911" t="21756" r="9559" b="19010"/>
          <a:stretch/>
        </p:blipFill>
        <p:spPr>
          <a:xfrm>
            <a:off x="88932" y="537447"/>
            <a:ext cx="8985625" cy="477756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64777" y="134035"/>
            <a:ext cx="89938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Микропроцессорная система централизации МПЦ Ebilock-950 (Швеция</a:t>
            </a:r>
            <a:r>
              <a:rPr lang="ru-RU" sz="2000" b="1" u="sng" dirty="0" smtClean="0">
                <a:solidFill>
                  <a:srgbClr val="002060"/>
                </a:solidFill>
              </a:rPr>
              <a:t>) 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21145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791108"/>
            <a:ext cx="9144000" cy="106549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</a:t>
            </a:r>
            <a:r>
              <a:rPr lang="ru-RU" sz="2000" b="1" dirty="0" smtClean="0">
                <a:solidFill>
                  <a:srgbClr val="002060"/>
                </a:solidFill>
              </a:rPr>
              <a:t>Для </a:t>
            </a:r>
            <a:r>
              <a:rPr lang="ru-RU" sz="2000" b="1" dirty="0">
                <a:solidFill>
                  <a:srgbClr val="002060"/>
                </a:solidFill>
              </a:rPr>
              <a:t>непосредственного управления станционными объектами </a:t>
            </a:r>
            <a:r>
              <a:rPr lang="ru-RU" sz="2000" b="1" dirty="0"/>
              <a:t>служат </a:t>
            </a:r>
            <a:r>
              <a:rPr lang="ru-RU" sz="2000" b="1" dirty="0">
                <a:solidFill>
                  <a:srgbClr val="C00000"/>
                </a:solidFill>
              </a:rPr>
              <a:t>объектные контроллеры ОК,</a:t>
            </a:r>
            <a:r>
              <a:rPr lang="ru-RU" sz="2000" dirty="0"/>
              <a:t> которые подключаются к центральному компьютеру через петли связи и концентраторы </a:t>
            </a:r>
            <a:r>
              <a:rPr lang="ru-RU" sz="2000" b="1" dirty="0">
                <a:solidFill>
                  <a:srgbClr val="002060"/>
                </a:solidFill>
              </a:rPr>
              <a:t>К.</a:t>
            </a:r>
            <a:r>
              <a:rPr lang="ru-RU" sz="2000" dirty="0"/>
              <a:t> 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2270854" y="-94565"/>
            <a:ext cx="4304758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Микропроцессорные системы ЭЦ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1822" y="534144"/>
            <a:ext cx="6617880" cy="532480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1842448" y="3548418"/>
            <a:ext cx="2196152" cy="139207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159209" y="712348"/>
            <a:ext cx="2695681" cy="2563115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3578087" y="2830664"/>
            <a:ext cx="1936888" cy="4638"/>
          </a:xfrm>
          <a:prstGeom prst="line">
            <a:avLst/>
          </a:prstGeom>
          <a:ln w="28575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4142630" y="4277802"/>
            <a:ext cx="147894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564777" y="134035"/>
            <a:ext cx="89938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Микропроцессорная система централизации МПЦ Ebilock-950 (Швеция</a:t>
            </a:r>
            <a:r>
              <a:rPr lang="ru-RU" sz="2000" b="1" u="sng" dirty="0" smtClean="0">
                <a:solidFill>
                  <a:srgbClr val="002060"/>
                </a:solidFill>
              </a:rPr>
              <a:t>) 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90346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2498"/>
          <a:stretch/>
        </p:blipFill>
        <p:spPr>
          <a:xfrm>
            <a:off x="1746913" y="493200"/>
            <a:ext cx="4828699" cy="411953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542131"/>
            <a:ext cx="9144000" cy="231586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</a:t>
            </a:r>
            <a:r>
              <a:rPr lang="ru-RU" sz="2000" b="1" dirty="0" smtClean="0">
                <a:solidFill>
                  <a:srgbClr val="C00000"/>
                </a:solidFill>
              </a:rPr>
              <a:t>Объектный </a:t>
            </a:r>
            <a:r>
              <a:rPr lang="ru-RU" sz="2000" b="1" dirty="0">
                <a:solidFill>
                  <a:srgbClr val="C00000"/>
                </a:solidFill>
              </a:rPr>
              <a:t>контроллер </a:t>
            </a:r>
            <a:r>
              <a:rPr lang="ru-RU" sz="2000" b="1" dirty="0"/>
              <a:t>принимает </a:t>
            </a:r>
            <a:r>
              <a:rPr lang="ru-RU" sz="2000" b="1" dirty="0">
                <a:solidFill>
                  <a:srgbClr val="002060"/>
                </a:solidFill>
              </a:rPr>
              <a:t>приказ от центрального компьютера</a:t>
            </a:r>
            <a:r>
              <a:rPr lang="ru-RU" sz="2000" dirty="0"/>
              <a:t>, преобразует его в электрические сигналы для управления напольными устройствами. </a:t>
            </a:r>
            <a:r>
              <a:rPr lang="ru-RU" sz="2000" b="1" dirty="0">
                <a:solidFill>
                  <a:srgbClr val="002060"/>
                </a:solidFill>
              </a:rPr>
              <a:t>Сигналы,</a:t>
            </a:r>
            <a:r>
              <a:rPr lang="ru-RU" sz="2000" dirty="0"/>
              <a:t> </a:t>
            </a:r>
            <a:r>
              <a:rPr lang="ru-RU" sz="2000" b="1" dirty="0"/>
              <a:t>принятые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от напольного оборудования</a:t>
            </a:r>
            <a:r>
              <a:rPr lang="ru-RU" sz="2000" dirty="0"/>
              <a:t>, также преобразуются в сигналы контроля его состояния и через концентраторы передаются в центральный компьютер. Объектные контроллеры бывают различного назначения. </a:t>
            </a:r>
            <a:r>
              <a:rPr lang="ru-RU" sz="2000" b="1" i="1" dirty="0"/>
              <a:t>Например,</a:t>
            </a:r>
            <a:r>
              <a:rPr lang="ru-RU" sz="2000" dirty="0"/>
              <a:t> сигнальный контроллер управляет сигнальными показаниями и контролирует состояние светофорных ламп, стрелочный определяет состояние стрелки и управляет электродвигателем и т.д. 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2270854" y="-94565"/>
            <a:ext cx="4304758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Микропроцессорные системы ЭЦ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64777" y="134035"/>
            <a:ext cx="89938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Микропроцессорная система централизации МПЦ Ebilock-950 (Швеция</a:t>
            </a:r>
            <a:r>
              <a:rPr lang="ru-RU" sz="2000" b="1" u="sng" dirty="0" smtClean="0">
                <a:solidFill>
                  <a:srgbClr val="002060"/>
                </a:solidFill>
              </a:rPr>
              <a:t>) 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42447" y="3534770"/>
            <a:ext cx="2361063" cy="70968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3874168" y="4463717"/>
            <a:ext cx="2261937" cy="1203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1988290" y="2945219"/>
            <a:ext cx="3987209" cy="478465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423684" y="534145"/>
            <a:ext cx="1148315" cy="837455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3927333" y="1371600"/>
            <a:ext cx="0" cy="616688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4072270" y="1360967"/>
            <a:ext cx="10632" cy="616688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90058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850118"/>
            <a:ext cx="9144000" cy="191326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dirty="0" smtClean="0"/>
              <a:t>     </a:t>
            </a:r>
            <a:r>
              <a:rPr lang="ru-RU" sz="2000" b="1" dirty="0" smtClean="0">
                <a:solidFill>
                  <a:srgbClr val="002060"/>
                </a:solidFill>
              </a:rPr>
              <a:t>Такая </a:t>
            </a:r>
            <a:r>
              <a:rPr lang="ru-RU" sz="2000" b="1" dirty="0">
                <a:solidFill>
                  <a:srgbClr val="002060"/>
                </a:solidFill>
              </a:rPr>
              <a:t>компьютерная централизация МПЦ </a:t>
            </a:r>
            <a:r>
              <a:rPr lang="ru-RU" sz="2000" b="1" dirty="0"/>
              <a:t>выполняет</a:t>
            </a:r>
            <a:r>
              <a:rPr lang="ru-RU" sz="2000" dirty="0"/>
              <a:t> все требования ПТЭ по обеспечению взаимозависимостей стрелок и сигналов и осуществляет обработку данных не допуская выполнения опасных команд, поступающих от системы управления и отображения. </a:t>
            </a:r>
            <a:r>
              <a:rPr lang="ru-RU" sz="2000" b="1" dirty="0">
                <a:solidFill>
                  <a:srgbClr val="C00000"/>
                </a:solidFill>
              </a:rPr>
              <a:t>Только корректные команды </a:t>
            </a:r>
            <a:r>
              <a:rPr lang="ru-RU" sz="2000" dirty="0"/>
              <a:t>от системы управления и отображения </a:t>
            </a:r>
            <a:r>
              <a:rPr lang="ru-RU" sz="2000" b="1" dirty="0">
                <a:solidFill>
                  <a:srgbClr val="C00000"/>
                </a:solidFill>
              </a:rPr>
              <a:t>преобразуются в приказы </a:t>
            </a:r>
            <a:r>
              <a:rPr lang="ru-RU" sz="2000" b="1" dirty="0"/>
              <a:t>и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C00000"/>
                </a:solidFill>
              </a:rPr>
              <a:t>передаются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C00000"/>
                </a:solidFill>
              </a:rPr>
              <a:t>на объекты управления </a:t>
            </a:r>
            <a:r>
              <a:rPr lang="ru-RU" sz="2000" dirty="0"/>
              <a:t>(стрелки, сигналы, переездное оборудование, перегонные устройства и др.).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2270854" y="-94565"/>
            <a:ext cx="4304758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Микропроцессорные системы ЭЦ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1267" y="557574"/>
            <a:ext cx="6591340" cy="431597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564777" y="134035"/>
            <a:ext cx="89938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Микропроцессорная система централизации МПЦ Ebilock-950 (Швеция</a:t>
            </a:r>
            <a:r>
              <a:rPr lang="ru-RU" sz="2000" b="1" u="sng" dirty="0" smtClean="0">
                <a:solidFill>
                  <a:srgbClr val="002060"/>
                </a:solidFill>
              </a:rPr>
              <a:t>) 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32254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3753134"/>
            <a:ext cx="9143999" cy="3064525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/>
              <a:t>      </a:t>
            </a:r>
            <a:r>
              <a:rPr lang="ru-RU" sz="2000" b="1" dirty="0" smtClean="0">
                <a:solidFill>
                  <a:srgbClr val="C00000"/>
                </a:solidFill>
              </a:rPr>
              <a:t>АРМ </a:t>
            </a:r>
            <a:r>
              <a:rPr lang="ru-RU" sz="2000" b="1" dirty="0">
                <a:solidFill>
                  <a:srgbClr val="C00000"/>
                </a:solidFill>
              </a:rPr>
              <a:t>ДСП </a:t>
            </a:r>
            <a:r>
              <a:rPr lang="ru-RU" sz="2000" b="1" dirty="0"/>
              <a:t>представляет собой </a:t>
            </a:r>
            <a:r>
              <a:rPr lang="ru-RU" sz="2000" b="1" dirty="0">
                <a:solidFill>
                  <a:srgbClr val="002060"/>
                </a:solidFill>
              </a:rPr>
              <a:t>промышленный компьютер с клавиатурой, манипулятором типа «мышь», двумя цветными мониторами и печатающим устройством.</a:t>
            </a:r>
            <a:r>
              <a:rPr lang="ru-RU" sz="2000" dirty="0"/>
              <a:t> С АРМа непосредственно ДСП управляет стрелками, светофорами и другими устройствами на станции. Установка маршрутов, положение стрелок, показания светофоров, состояние изолированных участков пути, стрелочных секций, приемо-отправочных путей, участков приближения и удаления, а также других объектов контролируются на экране монитора АРМа ДСП. Здесь же изображен схематический план станции со всеми объектами управления и </a:t>
            </a:r>
            <a:r>
              <a:rPr lang="ru-RU" sz="2000" dirty="0" smtClean="0"/>
              <a:t>контроля. </a:t>
            </a:r>
            <a:r>
              <a:rPr lang="ru-RU" sz="2000" dirty="0"/>
              <a:t>Состояние объекта изменяется подачей соответствующей команды при помощи «мыши» или клавиатуры с учетом поездной обстановки и состояния контролируемых объектов.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2270854" y="-94565"/>
            <a:ext cx="4304758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Микропроцессорные системы ЭЦ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96789" y="134035"/>
            <a:ext cx="76513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Автоматизированное рабочее место дежурного по </a:t>
            </a:r>
            <a:r>
              <a:rPr lang="ru-RU" sz="2000" b="1" u="sng" dirty="0" smtClean="0">
                <a:solidFill>
                  <a:srgbClr val="002060"/>
                </a:solidFill>
              </a:rPr>
              <a:t>станции 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35165" b="9726"/>
          <a:stretch/>
        </p:blipFill>
        <p:spPr>
          <a:xfrm>
            <a:off x="195366" y="534145"/>
            <a:ext cx="8754439" cy="3218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2528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6003548"/>
            <a:ext cx="9144000" cy="80321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 Маршрут приема может быть установлен с помощью команды УПМ («установка поездного маршрута») или манипулятора «мышь». 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2270854" y="-94565"/>
            <a:ext cx="4304758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Микропроцессорные системы ЭЦ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96789" y="134035"/>
            <a:ext cx="76513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Автоматизированное рабочее место дежурного по </a:t>
            </a:r>
            <a:r>
              <a:rPr lang="ru-RU" sz="2000" b="1" u="sng" dirty="0" smtClean="0">
                <a:solidFill>
                  <a:srgbClr val="002060"/>
                </a:solidFill>
              </a:rPr>
              <a:t>станции 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613" y="534145"/>
            <a:ext cx="8379726" cy="546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17786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6084328"/>
            <a:ext cx="9144000" cy="77367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Порядок </a:t>
            </a:r>
            <a:r>
              <a:rPr lang="ru-RU" sz="2000" dirty="0"/>
              <a:t>приготовления маршрута отправления и индикация на экране монитора аналогичны порядку установки маршрута приема и его индикации.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2270854" y="-94565"/>
            <a:ext cx="4304758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Микропроцессорные системы ЭЦ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196789" y="134035"/>
            <a:ext cx="76513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Автоматизированное рабочее место дежурного по </a:t>
            </a:r>
            <a:r>
              <a:rPr lang="ru-RU" sz="2000" b="1" u="sng" dirty="0" smtClean="0">
                <a:solidFill>
                  <a:srgbClr val="002060"/>
                </a:solidFill>
              </a:rPr>
              <a:t>станции 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314" y="496289"/>
            <a:ext cx="7994851" cy="5588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8067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70854" y="0"/>
            <a:ext cx="4304758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Микропроцессорные системы ЭЦ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249271"/>
            <a:ext cx="9115347" cy="260872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Кроме </a:t>
            </a:r>
            <a:r>
              <a:rPr lang="ru-RU" sz="2000" dirty="0"/>
              <a:t>функций, выполняемых релейными системами ЭЦ, </a:t>
            </a:r>
            <a:r>
              <a:rPr lang="ru-RU" sz="2000" b="1" dirty="0">
                <a:solidFill>
                  <a:srgbClr val="002060"/>
                </a:solidFill>
              </a:rPr>
              <a:t>в микропроцессорных системах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/>
              <a:t>обеспечивается выполнение ряда </a:t>
            </a:r>
            <a:r>
              <a:rPr lang="ru-RU" sz="2000" b="1" dirty="0">
                <a:solidFill>
                  <a:srgbClr val="C00000"/>
                </a:solidFill>
              </a:rPr>
              <a:t>новых функций, </a:t>
            </a:r>
            <a:r>
              <a:rPr lang="ru-RU" sz="2000" b="1" dirty="0">
                <a:solidFill>
                  <a:srgbClr val="002060"/>
                </a:solidFill>
              </a:rPr>
              <a:t>получаемых благодаря использованию микропроцессорной программируемой элементной базы:</a:t>
            </a:r>
            <a:r>
              <a:rPr lang="ru-RU" sz="2000" dirty="0"/>
              <a:t> </a:t>
            </a:r>
            <a:r>
              <a:rPr lang="ru-RU" sz="2000" b="1" dirty="0" smtClean="0">
                <a:solidFill>
                  <a:srgbClr val="C00000"/>
                </a:solidFill>
              </a:rPr>
              <a:t>*</a:t>
            </a:r>
            <a:r>
              <a:rPr lang="ru-RU" sz="2000" dirty="0" smtClean="0"/>
              <a:t>накопление </a:t>
            </a:r>
            <a:r>
              <a:rPr lang="ru-RU" sz="2000" dirty="0"/>
              <a:t>задаваемых маршрутов и автоматический выбор трассы маршрута; </a:t>
            </a:r>
            <a:r>
              <a:rPr lang="ru-RU" sz="2000" b="1" dirty="0" smtClean="0">
                <a:solidFill>
                  <a:srgbClr val="C00000"/>
                </a:solidFill>
              </a:rPr>
              <a:t>*</a:t>
            </a:r>
            <a:r>
              <a:rPr lang="ru-RU" sz="2000" dirty="0" smtClean="0"/>
              <a:t>автоматическая </a:t>
            </a:r>
            <a:r>
              <a:rPr lang="ru-RU" sz="2000" dirty="0"/>
              <a:t>установка маршрутов в соответствии с текущим временем и графиком движения поездов; </a:t>
            </a:r>
            <a:r>
              <a:rPr lang="ru-RU" sz="2000" b="1" dirty="0" smtClean="0">
                <a:solidFill>
                  <a:srgbClr val="C00000"/>
                </a:solidFill>
              </a:rPr>
              <a:t>*</a:t>
            </a:r>
            <a:r>
              <a:rPr lang="ru-RU" sz="2000" dirty="0" smtClean="0"/>
              <a:t>автоматическое </a:t>
            </a:r>
            <a:r>
              <a:rPr lang="ru-RU" sz="2000" dirty="0"/>
              <a:t>протоколирование действий персонала, работы системы и устройств (функции «черного ящика); </a:t>
            </a:r>
            <a:r>
              <a:rPr lang="ru-RU" sz="2000" b="1" dirty="0" smtClean="0">
                <a:solidFill>
                  <a:srgbClr val="C00000"/>
                </a:solidFill>
              </a:rPr>
              <a:t>*</a:t>
            </a:r>
            <a:r>
              <a:rPr lang="ru-RU" sz="2000" dirty="0" smtClean="0"/>
              <a:t>оперативное </a:t>
            </a:r>
            <a:r>
              <a:rPr lang="ru-RU" sz="2000" dirty="0"/>
              <a:t>предоставление нормативно-справочной информации и данных технико-распорядительного акта (ТРА) </a:t>
            </a:r>
            <a:r>
              <a:rPr lang="ru-RU" sz="2000" dirty="0" smtClean="0"/>
              <a:t>станции; 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9413" b="25294"/>
          <a:stretch/>
        </p:blipFill>
        <p:spPr>
          <a:xfrm>
            <a:off x="298317" y="363071"/>
            <a:ext cx="8572500" cy="3792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00603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7296" y="4801438"/>
            <a:ext cx="9116704" cy="205656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При </a:t>
            </a:r>
            <a:r>
              <a:rPr lang="ru-RU" sz="2000" dirty="0"/>
              <a:t>освобождении подвижным составом изолированного участка перед светофором и перекрытии лунно-белого огня на запрещающее показание гаснет повторитель светофора на экране монитора. По мере следования состава по маршруту и занятии им изолированных участков желтая полоса каждой занятой составом секции будет меняться на красную, а по мере освобождения составом изолированных участков красная полоса каждой такой секции будет гаснуть, т.е. происходит посекционное размыкание использованного маршрута.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2270854" y="-94565"/>
            <a:ext cx="4304758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Микропроцессорные системы ЭЦ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196789" y="134035"/>
            <a:ext cx="76513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Автоматизированное рабочее место дежурного по </a:t>
            </a:r>
            <a:r>
              <a:rPr lang="ru-RU" sz="2000" b="1" u="sng" dirty="0" smtClean="0">
                <a:solidFill>
                  <a:srgbClr val="002060"/>
                </a:solidFill>
              </a:rPr>
              <a:t>станции 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946" t="3047" r="2471" b="3588"/>
          <a:stretch/>
        </p:blipFill>
        <p:spPr>
          <a:xfrm>
            <a:off x="1576317" y="591235"/>
            <a:ext cx="5895832" cy="4246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44420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850308"/>
            <a:ext cx="9144000" cy="178250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Отмена </a:t>
            </a:r>
            <a:r>
              <a:rPr lang="ru-RU" sz="2000" dirty="0"/>
              <a:t>установленного </a:t>
            </a:r>
            <a:r>
              <a:rPr lang="ru-RU" sz="2000" dirty="0" smtClean="0"/>
              <a:t>маршрута (</a:t>
            </a:r>
            <a:r>
              <a:rPr lang="ru-RU" sz="2000" b="1" dirty="0" smtClean="0">
                <a:solidFill>
                  <a:srgbClr val="C00000"/>
                </a:solidFill>
              </a:rPr>
              <a:t>ОМ</a:t>
            </a:r>
            <a:r>
              <a:rPr lang="ru-RU" sz="2000" dirty="0" smtClean="0"/>
              <a:t>) </a:t>
            </a:r>
            <a:r>
              <a:rPr lang="ru-RU" sz="2000" dirty="0"/>
              <a:t>выполняется только ДСП по команде ОМ «наименование &lt;сигнал&gt;». При поступлении данной команды перекрывается светофор, ограждающий маршрут. Отмена установленного маршрута производится при выполнении следующих условий: замкнутое состояние маршрута; свободность всех стрелочных и путевых участков по маршруту.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2270854" y="-94565"/>
            <a:ext cx="4304758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Микропроцессорные системы ЭЦ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196789" y="134035"/>
            <a:ext cx="76513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Автоматизированное рабочее место дежурного по </a:t>
            </a:r>
            <a:r>
              <a:rPr lang="ru-RU" sz="2000" b="1" u="sng" dirty="0" smtClean="0">
                <a:solidFill>
                  <a:srgbClr val="002060"/>
                </a:solidFill>
              </a:rPr>
              <a:t>станции 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9420" b="10833"/>
          <a:stretch/>
        </p:blipFill>
        <p:spPr>
          <a:xfrm>
            <a:off x="610439" y="619900"/>
            <a:ext cx="7923121" cy="414465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3190875" y="3390900"/>
            <a:ext cx="476250" cy="28575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632762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-150123" y="3778658"/>
            <a:ext cx="9403308" cy="3208995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Отмена маршрута осуществляется с выдержкой времени:</a:t>
            </a:r>
          </a:p>
          <a:p>
            <a:pPr marL="0" indent="0" algn="just">
              <a:buNone/>
            </a:pPr>
            <a:r>
              <a:rPr lang="ru-RU" sz="2000" dirty="0"/>
              <a:t>• поездного и маневрового маршрута </a:t>
            </a:r>
            <a:r>
              <a:rPr lang="ru-RU" sz="2000" b="1" dirty="0"/>
              <a:t>при свободном участке приближения </a:t>
            </a:r>
            <a:r>
              <a:rPr lang="ru-RU" sz="2000" dirty="0"/>
              <a:t>— </a:t>
            </a:r>
            <a:r>
              <a:rPr lang="ru-RU" sz="2000" b="1" dirty="0">
                <a:solidFill>
                  <a:srgbClr val="002060"/>
                </a:solidFill>
              </a:rPr>
              <a:t>не менее 5 с;</a:t>
            </a:r>
          </a:p>
          <a:p>
            <a:pPr marL="0" indent="0" algn="just">
              <a:buNone/>
            </a:pPr>
            <a:r>
              <a:rPr lang="ru-RU" sz="2000" dirty="0"/>
              <a:t>• поездного маршрута </a:t>
            </a:r>
            <a:r>
              <a:rPr lang="ru-RU" sz="2000" b="1" dirty="0"/>
              <a:t>при занятом участке приближения </a:t>
            </a:r>
            <a:r>
              <a:rPr lang="ru-RU" sz="2000" dirty="0"/>
              <a:t>и в случае, когда маршрут был замкнут командой </a:t>
            </a:r>
            <a:r>
              <a:rPr lang="ru-RU" sz="2000" dirty="0" smtClean="0"/>
              <a:t>УПБ (установка поездного) </a:t>
            </a:r>
            <a:r>
              <a:rPr lang="ru-RU" sz="2000" dirty="0"/>
              <a:t>— </a:t>
            </a:r>
            <a:r>
              <a:rPr lang="ru-RU" sz="2000" b="1" dirty="0">
                <a:solidFill>
                  <a:srgbClr val="002060"/>
                </a:solidFill>
              </a:rPr>
              <a:t>не менее 3 мин;</a:t>
            </a:r>
          </a:p>
          <a:p>
            <a:pPr marL="0" indent="0" algn="just">
              <a:buNone/>
            </a:pPr>
            <a:r>
              <a:rPr lang="ru-RU" sz="2000" dirty="0"/>
              <a:t>• маневрового маршрута </a:t>
            </a:r>
            <a:r>
              <a:rPr lang="ru-RU" sz="2000" b="1" dirty="0"/>
              <a:t>при занятом участке приближения </a:t>
            </a:r>
            <a:r>
              <a:rPr lang="ru-RU" sz="2000" dirty="0"/>
              <a:t>и в случае, когда маршрут был замкнут командой УМБ  (установка </a:t>
            </a:r>
            <a:r>
              <a:rPr lang="ru-RU" sz="2000" dirty="0" smtClean="0"/>
              <a:t>маневрового) </a:t>
            </a:r>
            <a:r>
              <a:rPr lang="ru-RU" sz="2000" b="1" dirty="0" smtClean="0">
                <a:solidFill>
                  <a:srgbClr val="002060"/>
                </a:solidFill>
              </a:rPr>
              <a:t>— </a:t>
            </a:r>
            <a:r>
              <a:rPr lang="ru-RU" sz="2000" b="1" dirty="0">
                <a:solidFill>
                  <a:srgbClr val="002060"/>
                </a:solidFill>
              </a:rPr>
              <a:t>не менее 1 мин;</a:t>
            </a:r>
          </a:p>
          <a:p>
            <a:pPr marL="0" indent="0" algn="just">
              <a:buNone/>
            </a:pPr>
            <a:r>
              <a:rPr lang="ru-RU" sz="2000" dirty="0"/>
              <a:t>• </a:t>
            </a:r>
            <a:r>
              <a:rPr lang="ru-RU" sz="2000" i="1" dirty="0"/>
              <a:t>если до поездного светофора был установлен маневровый маршрут, а далее поездной, то отмена поездного маршрута при занятом участке приближения происходит с выдержкой времени не менее 3 мин.</a:t>
            </a:r>
          </a:p>
          <a:p>
            <a:pPr marL="0" indent="0" algn="just">
              <a:buNone/>
            </a:pPr>
            <a:endParaRPr lang="ru-RU" sz="2000" i="1" dirty="0"/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2270854" y="-94565"/>
            <a:ext cx="4304758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Микропроцессорные системы ЭЦ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196789" y="134035"/>
            <a:ext cx="76513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Автоматизированное рабочее место дежурного по </a:t>
            </a:r>
            <a:r>
              <a:rPr lang="ru-RU" sz="2000" b="1" u="sng" dirty="0" smtClean="0">
                <a:solidFill>
                  <a:srgbClr val="002060"/>
                </a:solidFill>
              </a:rPr>
              <a:t>станции 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r="3720"/>
          <a:stretch/>
        </p:blipFill>
        <p:spPr>
          <a:xfrm>
            <a:off x="25284" y="534145"/>
            <a:ext cx="8803810" cy="324451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8731" r="3498"/>
          <a:stretch/>
        </p:blipFill>
        <p:spPr>
          <a:xfrm>
            <a:off x="5022477" y="1616482"/>
            <a:ext cx="4121624" cy="21621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1534665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2270580"/>
            <a:ext cx="9144000" cy="4587420"/>
          </a:xfrm>
        </p:spPr>
        <p:txBody>
          <a:bodyPr>
            <a:normAutofit/>
          </a:bodyPr>
          <a:lstStyle/>
          <a:p>
            <a:pPr marL="457200" indent="-457200" algn="just">
              <a:buAutoNum type="arabicPeriod"/>
            </a:pPr>
            <a:r>
              <a:rPr lang="ru-RU" sz="2000" b="1" dirty="0"/>
              <a:t>Какие имеются существенные недостатки релейные системы ЭЦ?</a:t>
            </a:r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Какие функциональные возможности обеспечиваются системами МПЦ?</a:t>
            </a:r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Какая </a:t>
            </a:r>
            <a:r>
              <a:rPr lang="ru-RU" sz="2000" b="1" dirty="0"/>
              <a:t>структура построения системы ЭЦ МПК</a:t>
            </a:r>
            <a:r>
              <a:rPr lang="ru-RU" sz="2000" b="1" dirty="0" smtClean="0"/>
              <a:t>?</a:t>
            </a:r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Какое </a:t>
            </a:r>
            <a:r>
              <a:rPr lang="ru-RU" sz="2000" b="1" dirty="0"/>
              <a:t>управление стрелками реализует система ЭЦ МПК и что обеспечивает?</a:t>
            </a:r>
            <a:endParaRPr lang="ru-RU" sz="2000" b="1" dirty="0" smtClean="0"/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Опишите </a:t>
            </a:r>
            <a:r>
              <a:rPr lang="ru-RU" sz="2000" b="1" dirty="0"/>
              <a:t>характеристику системы МПЦ ЭЦ-ЕМ</a:t>
            </a:r>
            <a:r>
              <a:rPr lang="ru-RU" sz="2000" b="1" dirty="0" smtClean="0"/>
              <a:t>.</a:t>
            </a:r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Что </a:t>
            </a:r>
            <a:r>
              <a:rPr lang="ru-RU" sz="2000" b="1" dirty="0"/>
              <a:t>используется в системе ЭЦ-ЕМ и область применения?</a:t>
            </a:r>
            <a:endParaRPr lang="ru-RU" sz="2000" b="1" dirty="0" smtClean="0"/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Что </a:t>
            </a:r>
            <a:r>
              <a:rPr lang="ru-RU" sz="2000" b="1" dirty="0"/>
              <a:t>относится к информационно-сервисным функциям системы МПЦ ЭЦ-ЕМ</a:t>
            </a:r>
            <a:r>
              <a:rPr lang="ru-RU" sz="2000" b="1" dirty="0" smtClean="0"/>
              <a:t>?</a:t>
            </a:r>
          </a:p>
          <a:p>
            <a:pPr marL="457200" indent="-457200" algn="just">
              <a:buAutoNum type="arabicPeriod"/>
            </a:pPr>
            <a:r>
              <a:rPr lang="ru-RU" sz="2000" b="1" dirty="0"/>
              <a:t>8.	Опишите характеристику системы МПЦ Ebilock-950 и область применения</a:t>
            </a:r>
            <a:r>
              <a:rPr lang="ru-RU" sz="2000" b="1" dirty="0" smtClean="0"/>
              <a:t>.</a:t>
            </a:r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Что </a:t>
            </a:r>
            <a:r>
              <a:rPr lang="ru-RU" sz="2000" b="1" dirty="0"/>
              <a:t>из себя представляет АРМ ДСП?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2270854" y="-94565"/>
            <a:ext cx="4304758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Микропроцессорные системы ЭЦ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534270" y="162580"/>
            <a:ext cx="51630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Закрепление материала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5142" y="134035"/>
            <a:ext cx="2949264" cy="218767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46269" r="5522" b="71470"/>
          <a:stretch/>
        </p:blipFill>
        <p:spPr>
          <a:xfrm>
            <a:off x="832514" y="681846"/>
            <a:ext cx="4408227" cy="1469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76437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9700" y="10158"/>
            <a:ext cx="6172200" cy="421556"/>
          </a:xfrm>
        </p:spPr>
        <p:txBody>
          <a:bodyPr>
            <a:normAutofit/>
          </a:bodyPr>
          <a:lstStyle/>
          <a:p>
            <a:r>
              <a:rPr lang="ru-RU" sz="2000" b="1" u="sng" dirty="0">
                <a:solidFill>
                  <a:srgbClr val="002060"/>
                </a:solidFill>
                <a:latin typeface="+mn-lt"/>
              </a:rPr>
              <a:t>Опережающее задание по следующей теме:</a:t>
            </a: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111528" y="831824"/>
            <a:ext cx="9032472" cy="60261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500" dirty="0"/>
              <a:t>  </a:t>
            </a:r>
            <a:r>
              <a:rPr lang="ru-RU" sz="1500" dirty="0" smtClean="0"/>
              <a:t>                                               </a:t>
            </a:r>
            <a:r>
              <a:rPr lang="ru-RU" sz="2000" b="1" dirty="0" smtClean="0">
                <a:solidFill>
                  <a:srgbClr val="002060"/>
                </a:solidFill>
              </a:rPr>
              <a:t>Курс </a:t>
            </a:r>
            <a:r>
              <a:rPr lang="ru-RU" sz="2000" b="1" dirty="0">
                <a:solidFill>
                  <a:srgbClr val="002060"/>
                </a:solidFill>
              </a:rPr>
              <a:t>лекций Глава </a:t>
            </a:r>
            <a:r>
              <a:rPr lang="ru-RU" sz="2000" b="1" dirty="0" smtClean="0">
                <a:solidFill>
                  <a:srgbClr val="002060"/>
                </a:solidFill>
              </a:rPr>
              <a:t>стр. 61-68</a:t>
            </a:r>
          </a:p>
          <a:p>
            <a:pPr marL="457200" indent="-457200" algn="just">
              <a:buAutoNum type="arabicPeriod"/>
            </a:pPr>
            <a:r>
              <a:rPr lang="ru-RU" sz="2000" dirty="0" smtClean="0"/>
              <a:t>Назначение </a:t>
            </a:r>
            <a:r>
              <a:rPr lang="ru-RU" sz="2000" dirty="0"/>
              <a:t>и категории </a:t>
            </a:r>
            <a:r>
              <a:rPr lang="ru-RU" sz="2000" dirty="0" smtClean="0"/>
              <a:t>переездов; виды </a:t>
            </a:r>
            <a:r>
              <a:rPr lang="ru-RU" sz="2000" dirty="0"/>
              <a:t>и оборудование ограждающих устройств на переездах. </a:t>
            </a:r>
            <a:endParaRPr lang="ru-RU" sz="2000" dirty="0" smtClean="0"/>
          </a:p>
          <a:p>
            <a:pPr marL="457200" indent="-457200" algn="just">
              <a:buAutoNum type="arabicPeriod"/>
            </a:pPr>
            <a:r>
              <a:rPr lang="ru-RU" sz="2000" dirty="0" smtClean="0"/>
              <a:t>Принцип </a:t>
            </a:r>
            <a:r>
              <a:rPr lang="ru-RU" sz="2000" dirty="0"/>
              <a:t>работы схемы управления переездными светофорами и автошлагбаумами. </a:t>
            </a:r>
            <a:endParaRPr lang="ru-RU" sz="2000" dirty="0" smtClean="0"/>
          </a:p>
          <a:p>
            <a:pPr marL="457200" indent="-457200" algn="just">
              <a:buAutoNum type="arabicPeriod"/>
            </a:pPr>
            <a:r>
              <a:rPr lang="ru-RU" sz="2000" dirty="0" smtClean="0"/>
              <a:t>Щиток </a:t>
            </a:r>
            <a:r>
              <a:rPr lang="ru-RU" sz="2000" dirty="0"/>
              <a:t>управления; назначение кнопок и контрольных ламп, порядок пользования кнопками управления. </a:t>
            </a:r>
            <a:endParaRPr lang="ru-RU" sz="2000" dirty="0" smtClean="0"/>
          </a:p>
          <a:p>
            <a:pPr marL="457200" indent="-457200" algn="just">
              <a:buAutoNum type="arabicPeriod"/>
            </a:pPr>
            <a:r>
              <a:rPr lang="ru-RU" sz="2000" dirty="0" smtClean="0"/>
              <a:t>Устройство </a:t>
            </a:r>
            <a:r>
              <a:rPr lang="ru-RU" sz="2000" dirty="0"/>
              <a:t>заграждения на переездах; назначение, устройство, принцип работы. </a:t>
            </a:r>
            <a:endParaRPr lang="ru-RU" sz="2000" dirty="0" smtClean="0"/>
          </a:p>
          <a:p>
            <a:pPr marL="457200" indent="-457200" algn="just">
              <a:buAutoNum type="arabicPeriod"/>
            </a:pPr>
            <a:r>
              <a:rPr lang="ru-RU" sz="2000" dirty="0" smtClean="0"/>
              <a:t>Щиток </a:t>
            </a:r>
            <a:r>
              <a:rPr lang="ru-RU" sz="2000" dirty="0"/>
              <a:t>управления ЩПС-92; назначение кнопок и контрольных ламп, порядок пользования кнопками управления устройства заграждения.</a:t>
            </a:r>
            <a:endParaRPr lang="ru-RU" sz="2000" dirty="0" smtClean="0"/>
          </a:p>
          <a:p>
            <a:pPr marL="0" indent="0" algn="just">
              <a:buNone/>
            </a:pPr>
            <a:endParaRPr lang="ru-RU" sz="2000" dirty="0"/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Актуализация домашнего задания</a:t>
            </a:r>
            <a:r>
              <a:rPr lang="ru-RU" sz="2000" b="1" dirty="0">
                <a:solidFill>
                  <a:srgbClr val="002060"/>
                </a:solidFill>
              </a:rPr>
              <a:t>: </a:t>
            </a:r>
            <a:r>
              <a:rPr lang="ru-RU" sz="2000" i="1" dirty="0"/>
              <a:t>Проработка учебной литературы и составление конспекта по характеристикам каждой системы. Курс лекций</a:t>
            </a:r>
            <a:r>
              <a:rPr lang="ru-RU" sz="2000" i="1" dirty="0" smtClean="0"/>
              <a:t>, Глава 20, </a:t>
            </a:r>
            <a:r>
              <a:rPr lang="ru-RU" sz="2000" i="1" dirty="0"/>
              <a:t>стр. </a:t>
            </a:r>
            <a:r>
              <a:rPr lang="ru-RU" sz="2000" i="1" dirty="0" smtClean="0"/>
              <a:t>132-139. </a:t>
            </a:r>
            <a:r>
              <a:rPr lang="ru-RU" sz="2000" i="1" dirty="0"/>
              <a:t>Подготовка к </a:t>
            </a:r>
            <a:r>
              <a:rPr lang="ru-RU" sz="2000" i="1"/>
              <a:t>практическому </a:t>
            </a:r>
            <a:r>
              <a:rPr lang="ru-RU" sz="2000" i="1" smtClean="0"/>
              <a:t>занятию №20, </a:t>
            </a:r>
            <a:r>
              <a:rPr lang="ru-RU" sz="2000" i="1" dirty="0"/>
              <a:t>оформление отчетов и подготовка к их </a:t>
            </a:r>
            <a:r>
              <a:rPr lang="ru-RU" sz="2000" i="1"/>
              <a:t>защите</a:t>
            </a:r>
            <a:r>
              <a:rPr lang="ru-RU" sz="2000" i="1" smtClean="0"/>
              <a:t>.</a:t>
            </a:r>
            <a:endParaRPr lang="ru-RU" sz="2000" i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05318" y="431714"/>
            <a:ext cx="55809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Ограждающие устройства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21850" y="4925673"/>
            <a:ext cx="223138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5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00393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70854" y="0"/>
            <a:ext cx="4304758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Микропроцессорные системы ЭЦ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8652" y="4397188"/>
            <a:ext cx="9115347" cy="244736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а так же </a:t>
            </a:r>
            <a:r>
              <a:rPr lang="ru-RU" sz="2000" b="1" dirty="0" smtClean="0">
                <a:solidFill>
                  <a:srgbClr val="C00000"/>
                </a:solidFill>
              </a:rPr>
              <a:t>*</a:t>
            </a:r>
            <a:r>
              <a:rPr lang="ru-RU" sz="2000" dirty="0" smtClean="0"/>
              <a:t>реализации </a:t>
            </a:r>
            <a:r>
              <a:rPr lang="ru-RU" sz="2000" dirty="0"/>
              <a:t>функций линейного пункта ДЦ для кодового управления станцией без дополнительных капитальных затрат; </a:t>
            </a:r>
            <a:r>
              <a:rPr lang="ru-RU" sz="2000" b="1" dirty="0" smtClean="0">
                <a:solidFill>
                  <a:srgbClr val="C00000"/>
                </a:solidFill>
              </a:rPr>
              <a:t>*</a:t>
            </a:r>
            <a:r>
              <a:rPr lang="ru-RU" sz="2000" dirty="0" smtClean="0"/>
              <a:t>автоматическая </a:t>
            </a:r>
            <a:r>
              <a:rPr lang="ru-RU" sz="2000" dirty="0"/>
              <a:t>регистрация действий оператора и хранение их в памяти ЭВМ; </a:t>
            </a:r>
            <a:r>
              <a:rPr lang="ru-RU" sz="2000" b="1" dirty="0" smtClean="0">
                <a:solidFill>
                  <a:srgbClr val="C00000"/>
                </a:solidFill>
              </a:rPr>
              <a:t>*</a:t>
            </a:r>
            <a:r>
              <a:rPr lang="ru-RU" sz="2000" dirty="0" smtClean="0"/>
              <a:t>хранение</a:t>
            </a:r>
            <a:r>
              <a:rPr lang="ru-RU" sz="2000" dirty="0"/>
              <a:t>, просмотр и статистическая обработка отказов в ЭЦ; </a:t>
            </a:r>
            <a:r>
              <a:rPr lang="ru-RU" sz="2000" b="1" dirty="0" smtClean="0">
                <a:solidFill>
                  <a:srgbClr val="C00000"/>
                </a:solidFill>
              </a:rPr>
              <a:t>*</a:t>
            </a:r>
            <a:r>
              <a:rPr lang="ru-RU" sz="2000" dirty="0" smtClean="0"/>
              <a:t>поддержка </a:t>
            </a:r>
            <a:r>
              <a:rPr lang="ru-RU" sz="2000" dirty="0"/>
              <a:t>оперативного персонала в нештатных ситуациях (исключение неправильных действий пользователя, режим подсказки); </a:t>
            </a:r>
            <a:r>
              <a:rPr lang="ru-RU" sz="2000" b="1" dirty="0" smtClean="0">
                <a:solidFill>
                  <a:srgbClr val="C00000"/>
                </a:solidFill>
              </a:rPr>
              <a:t>*</a:t>
            </a:r>
            <a:r>
              <a:rPr lang="ru-RU" sz="2000" dirty="0" smtClean="0"/>
              <a:t>использование </a:t>
            </a:r>
            <a:r>
              <a:rPr lang="ru-RU" sz="2000" dirty="0"/>
              <a:t>в режиме советника для дежурного по станции; </a:t>
            </a:r>
            <a:r>
              <a:rPr lang="ru-RU" sz="2000" b="1" dirty="0" smtClean="0">
                <a:solidFill>
                  <a:srgbClr val="C00000"/>
                </a:solidFill>
              </a:rPr>
              <a:t>*</a:t>
            </a:r>
            <a:r>
              <a:rPr lang="ru-RU" sz="2000" dirty="0" smtClean="0"/>
              <a:t>совместимость </a:t>
            </a:r>
            <a:r>
              <a:rPr lang="ru-RU" sz="2000" dirty="0"/>
              <a:t>с информационными системами автоматического управления перевозками (АСОУП, АСУ СС и др.).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973" t="18693" r="3321" b="3400"/>
          <a:stretch/>
        </p:blipFill>
        <p:spPr>
          <a:xfrm>
            <a:off x="1175768" y="389965"/>
            <a:ext cx="6494929" cy="4007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9439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70854" y="0"/>
            <a:ext cx="4304758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Микропроцессорные системы ЭЦ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555377"/>
            <a:ext cx="9144000" cy="215470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В настоящее время разработан и внедряется на станциях ряд микропроцессорных систем централизации стрелок и </a:t>
            </a:r>
            <a:r>
              <a:rPr lang="ru-RU" sz="2000" b="1" dirty="0" smtClean="0">
                <a:solidFill>
                  <a:srgbClr val="002060"/>
                </a:solidFill>
              </a:rPr>
              <a:t>сигналов:</a:t>
            </a:r>
            <a:endParaRPr lang="ru-RU" sz="2000" b="1" dirty="0">
              <a:solidFill>
                <a:srgbClr val="002060"/>
              </a:solidFill>
            </a:endParaRPr>
          </a:p>
          <a:p>
            <a:pPr algn="just"/>
            <a:r>
              <a:rPr lang="ru-RU" sz="2000" b="1" dirty="0" smtClean="0"/>
              <a:t>Релейно-процессорная </a:t>
            </a:r>
            <a:r>
              <a:rPr lang="ru-RU" sz="2000" b="1" dirty="0"/>
              <a:t>централизация ЭЦ МПК. </a:t>
            </a:r>
            <a:endParaRPr lang="ru-RU" sz="2000" b="1" dirty="0" smtClean="0"/>
          </a:p>
          <a:p>
            <a:pPr algn="just"/>
            <a:r>
              <a:rPr lang="ru-RU" sz="2000" b="1" dirty="0"/>
              <a:t>Микропроцессорная система централизации ЭЦ-ЕМ. </a:t>
            </a:r>
            <a:endParaRPr lang="ru-RU" sz="2000" b="1" dirty="0" smtClean="0"/>
          </a:p>
          <a:p>
            <a:pPr algn="just"/>
            <a:r>
              <a:rPr lang="ru-RU" sz="2000" b="1" dirty="0"/>
              <a:t>Микропроцессорная система централизации МПЦ Ebilock-950 (Швеция).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794" t="20515" r="3383" b="21835"/>
          <a:stretch/>
        </p:blipFill>
        <p:spPr>
          <a:xfrm>
            <a:off x="66385" y="457199"/>
            <a:ext cx="8983486" cy="3913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3971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70854" y="-94565"/>
            <a:ext cx="4304758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Микропроцессорные системы ЭЦ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6894" y="4232647"/>
            <a:ext cx="9090212" cy="257156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В ЭЦ МПК </a:t>
            </a:r>
            <a:r>
              <a:rPr lang="ru-RU" sz="2000" b="1" dirty="0" smtClean="0">
                <a:solidFill>
                  <a:srgbClr val="002060"/>
                </a:solidFill>
              </a:rPr>
              <a:t>функции</a:t>
            </a:r>
            <a:r>
              <a:rPr lang="ru-RU" sz="2000" b="1" dirty="0">
                <a:solidFill>
                  <a:srgbClr val="002060"/>
                </a:solidFill>
              </a:rPr>
              <a:t>, обеспечивающие безопасность движения </a:t>
            </a:r>
            <a:r>
              <a:rPr lang="ru-RU" sz="2000" dirty="0"/>
              <a:t>(работа путевого реле, управление светофором, перевод стрелки и т.п.) </a:t>
            </a:r>
            <a:r>
              <a:rPr lang="ru-RU" sz="2000" b="1" dirty="0"/>
              <a:t>выполняются </a:t>
            </a:r>
            <a:r>
              <a:rPr lang="ru-RU" sz="2000" dirty="0"/>
              <a:t>реле I класса надежности, а </a:t>
            </a:r>
            <a:r>
              <a:rPr lang="ru-RU" sz="2000" b="1" dirty="0">
                <a:solidFill>
                  <a:srgbClr val="002060"/>
                </a:solidFill>
              </a:rPr>
              <a:t>функции ЭЦ </a:t>
            </a:r>
            <a:r>
              <a:rPr lang="ru-RU" sz="2000" dirty="0"/>
              <a:t>по автоматизации маршрутов и другие, не связанные с обеспечением безопасности движения, </a:t>
            </a:r>
            <a:r>
              <a:rPr lang="ru-RU" sz="2000" b="1" dirty="0"/>
              <a:t>регулируются </a:t>
            </a:r>
            <a:r>
              <a:rPr lang="ru-RU" sz="2000" dirty="0"/>
              <a:t>средствами вычислительной техники. Таким образом, </a:t>
            </a:r>
            <a:r>
              <a:rPr lang="ru-RU" sz="2000" b="1" dirty="0">
                <a:solidFill>
                  <a:srgbClr val="C00000"/>
                </a:solidFill>
              </a:rPr>
              <a:t>ЭЦ МПК интегрируется с исполнительными схемами традиционных релейных систем ЭЦ. </a:t>
            </a:r>
            <a:r>
              <a:rPr lang="ru-RU" sz="2000" dirty="0"/>
              <a:t>Кроме того, технические средства ЭЦ МПК реализуют функции линейного пункта ДЦ без дополнительных затрат. В ЭЦ МПК используются центральные зависимости и центральное питание.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653138" y="162580"/>
            <a:ext cx="602428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Релейно-процессорная централизация ЭЦ </a:t>
            </a:r>
            <a:r>
              <a:rPr lang="ru-RU" sz="2000" b="1" u="sng" dirty="0" smtClean="0">
                <a:solidFill>
                  <a:srgbClr val="002060"/>
                </a:solidFill>
              </a:rPr>
              <a:t>МПК 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4792" t="3922" r="7623" b="11568"/>
          <a:stretch/>
        </p:blipFill>
        <p:spPr>
          <a:xfrm>
            <a:off x="123042" y="725393"/>
            <a:ext cx="3574900" cy="326685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941" t="13346" r="12647" b="8929"/>
          <a:stretch/>
        </p:blipFill>
        <p:spPr>
          <a:xfrm>
            <a:off x="3810561" y="738063"/>
            <a:ext cx="5306545" cy="3254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7024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213445" y="1063856"/>
            <a:ext cx="3835021" cy="391757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Система ЭЦ МПК </a:t>
            </a:r>
            <a:r>
              <a:rPr lang="ru-RU" sz="2000" b="1" dirty="0" smtClean="0"/>
              <a:t>строится</a:t>
            </a:r>
            <a:r>
              <a:rPr lang="ru-RU" sz="2000" b="1" dirty="0" smtClean="0">
                <a:solidFill>
                  <a:srgbClr val="C00000"/>
                </a:solidFill>
              </a:rPr>
              <a:t> по трехуровневой структуре. </a:t>
            </a:r>
            <a:r>
              <a:rPr lang="ru-RU" sz="2000" b="1" u="sng" dirty="0" smtClean="0">
                <a:solidFill>
                  <a:srgbClr val="002060"/>
                </a:solidFill>
              </a:rPr>
              <a:t>Верхним уровнем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dirty="0"/>
              <a:t>являются автоматизированные рабочие места дежурного по станции (</a:t>
            </a:r>
            <a:r>
              <a:rPr lang="ru-RU" sz="2000" b="1" dirty="0"/>
              <a:t>АРМ ДСП</a:t>
            </a:r>
            <a:r>
              <a:rPr lang="ru-RU" sz="2000" dirty="0"/>
              <a:t>) и электромеханика поста централизации (</a:t>
            </a:r>
            <a:r>
              <a:rPr lang="ru-RU" sz="2000" b="1" dirty="0"/>
              <a:t>АРМ ШН</a:t>
            </a:r>
            <a:r>
              <a:rPr lang="ru-RU" sz="2000" dirty="0"/>
              <a:t>). Ко </a:t>
            </a:r>
            <a:r>
              <a:rPr lang="ru-RU" sz="2000" b="1" u="sng" dirty="0">
                <a:solidFill>
                  <a:srgbClr val="002060"/>
                </a:solidFill>
              </a:rPr>
              <a:t>второму уровню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dirty="0"/>
              <a:t>относится комплекс технических средств управления и контроля (</a:t>
            </a:r>
            <a:r>
              <a:rPr lang="ru-RU" sz="2000" b="1" dirty="0"/>
              <a:t>КТС УК</a:t>
            </a:r>
            <a:r>
              <a:rPr lang="ru-RU" sz="2000" dirty="0"/>
              <a:t>). </a:t>
            </a:r>
            <a:r>
              <a:rPr lang="ru-RU" sz="2000" b="1" u="sng" dirty="0">
                <a:solidFill>
                  <a:srgbClr val="002060"/>
                </a:solidFill>
              </a:rPr>
              <a:t>Третий уровень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dirty="0"/>
              <a:t>включает </a:t>
            </a:r>
            <a:r>
              <a:rPr lang="ru-RU" sz="2000" b="1" dirty="0"/>
              <a:t>исполнительные схемы </a:t>
            </a:r>
            <a:r>
              <a:rPr lang="ru-RU" sz="2000" dirty="0"/>
              <a:t>релейной </a:t>
            </a:r>
            <a:r>
              <a:rPr lang="ru-RU" sz="2000" dirty="0" smtClean="0"/>
              <a:t>централизации.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653138" y="176027"/>
            <a:ext cx="602428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Релейно-процессорная централизация ЭЦ </a:t>
            </a:r>
            <a:r>
              <a:rPr lang="ru-RU" sz="2000" b="1" u="sng" dirty="0" smtClean="0">
                <a:solidFill>
                  <a:srgbClr val="002060"/>
                </a:solidFill>
              </a:rPr>
              <a:t>МПК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2270854" y="-94565"/>
            <a:ext cx="4304758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Микропроцессорные системы ЭЦ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99" y="619779"/>
            <a:ext cx="5036058" cy="533822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1" y="5958000"/>
            <a:ext cx="63335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 smtClean="0"/>
              <a:t>ЛВС – локальная вычислительная сеть (постовая).</a:t>
            </a:r>
            <a:endParaRPr lang="ru-RU" sz="2000" i="1" dirty="0"/>
          </a:p>
        </p:txBody>
      </p:sp>
    </p:spTree>
    <p:extLst>
      <p:ext uri="{BB962C8B-B14F-4D97-AF65-F5344CB8AC3E}">
        <p14:creationId xmlns:p14="http://schemas.microsoft.com/office/powerpoint/2010/main" val="18602388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954538" y="619781"/>
            <a:ext cx="4162567" cy="594073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Основой </a:t>
            </a:r>
            <a:r>
              <a:rPr lang="ru-RU" sz="2000" b="1" dirty="0" smtClean="0">
                <a:solidFill>
                  <a:srgbClr val="7030A0"/>
                </a:solidFill>
              </a:rPr>
              <a:t>комплекса </a:t>
            </a:r>
            <a:r>
              <a:rPr lang="ru-RU" sz="2000" b="1" dirty="0">
                <a:solidFill>
                  <a:srgbClr val="7030A0"/>
                </a:solidFill>
              </a:rPr>
              <a:t>технических средств управления и контроля  </a:t>
            </a:r>
            <a:r>
              <a:rPr lang="ru-RU" sz="2000" b="1" dirty="0" smtClean="0">
                <a:solidFill>
                  <a:srgbClr val="7030A0"/>
                </a:solidFill>
              </a:rPr>
              <a:t>(</a:t>
            </a:r>
            <a:r>
              <a:rPr lang="ru-RU" sz="2000" b="1" dirty="0" smtClean="0">
                <a:solidFill>
                  <a:srgbClr val="C00000"/>
                </a:solidFill>
              </a:rPr>
              <a:t>КТС УК</a:t>
            </a:r>
            <a:r>
              <a:rPr lang="ru-RU" sz="2000" b="1" dirty="0" smtClean="0">
                <a:solidFill>
                  <a:srgbClr val="7030A0"/>
                </a:solidFill>
              </a:rPr>
              <a:t>)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/>
              <a:t>являются</a:t>
            </a:r>
            <a:r>
              <a:rPr lang="ru-RU" sz="2000" b="1" dirty="0">
                <a:solidFill>
                  <a:srgbClr val="C00000"/>
                </a:solidFill>
              </a:rPr>
              <a:t> два промышленных контроллера. </a:t>
            </a:r>
            <a:r>
              <a:rPr lang="ru-RU" sz="2000" dirty="0"/>
              <a:t>Каждый из них включает в себя компьютер и различные платы для ввода-вывода информации. </a:t>
            </a:r>
            <a:r>
              <a:rPr lang="ru-RU" sz="2000" b="1" dirty="0">
                <a:solidFill>
                  <a:srgbClr val="C00000"/>
                </a:solidFill>
              </a:rPr>
              <a:t>КТС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/>
              <a:t>обеспечивает </a:t>
            </a:r>
            <a:r>
              <a:rPr lang="ru-RU" sz="2000" b="1" dirty="0">
                <a:solidFill>
                  <a:srgbClr val="002060"/>
                </a:solidFill>
              </a:rPr>
              <a:t>следующие функции:</a:t>
            </a:r>
            <a:r>
              <a:rPr lang="ru-RU" sz="2000" dirty="0"/>
              <a:t> </a:t>
            </a:r>
            <a:r>
              <a:rPr lang="ru-RU" sz="2000" b="1" dirty="0" smtClean="0">
                <a:solidFill>
                  <a:srgbClr val="C00000"/>
                </a:solidFill>
              </a:rPr>
              <a:t>*</a:t>
            </a:r>
            <a:r>
              <a:rPr lang="ru-RU" sz="2000" dirty="0" smtClean="0"/>
              <a:t>сбор</a:t>
            </a:r>
            <a:r>
              <a:rPr lang="ru-RU" sz="2000" dirty="0"/>
              <a:t>, обработку и хранение информации о состоянии объектов ЭЦ (положение стрелок, сигналов и других путевых объектов); </a:t>
            </a:r>
            <a:r>
              <a:rPr lang="ru-RU" sz="2000" b="1" dirty="0" smtClean="0">
                <a:solidFill>
                  <a:srgbClr val="C00000"/>
                </a:solidFill>
              </a:rPr>
              <a:t>*</a:t>
            </a:r>
            <a:r>
              <a:rPr lang="ru-RU" sz="2000" dirty="0" smtClean="0"/>
              <a:t>передачу </a:t>
            </a:r>
            <a:r>
              <a:rPr lang="ru-RU" sz="2000" dirty="0"/>
              <a:t>этой информации на АРМа ДСП и другие АРМы по локальной вычислительной сети (ЛВС); </a:t>
            </a:r>
            <a:r>
              <a:rPr lang="ru-RU" sz="2000" b="1" dirty="0" smtClean="0">
                <a:solidFill>
                  <a:srgbClr val="C00000"/>
                </a:solidFill>
              </a:rPr>
              <a:t>*</a:t>
            </a:r>
            <a:r>
              <a:rPr lang="ru-RU" sz="2000" dirty="0" smtClean="0"/>
              <a:t>прием </a:t>
            </a:r>
            <a:r>
              <a:rPr lang="ru-RU" sz="2000" dirty="0"/>
              <a:t>от АРМа ДСП и последующая реализация команд по установке, отмене и искусственной разделке маршрутов, переводу стрелок и др.; </a:t>
            </a:r>
            <a:r>
              <a:rPr lang="ru-RU" sz="2000" b="1" dirty="0" smtClean="0">
                <a:solidFill>
                  <a:srgbClr val="C00000"/>
                </a:solidFill>
              </a:rPr>
              <a:t>*</a:t>
            </a:r>
            <a:r>
              <a:rPr lang="ru-RU" sz="2000" dirty="0" smtClean="0"/>
              <a:t>сопряжение </a:t>
            </a:r>
            <a:r>
              <a:rPr lang="ru-RU" sz="2000" dirty="0"/>
              <a:t>с системами ДЦ.</a:t>
            </a:r>
          </a:p>
        </p:txBody>
      </p:sp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2270854" y="-94565"/>
            <a:ext cx="4304758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Микропроцессорные системы ЭЦ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12" y="619780"/>
            <a:ext cx="4774726" cy="598142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72117" r="3608" b="78078"/>
          <a:stretch/>
        </p:blipFill>
        <p:spPr>
          <a:xfrm>
            <a:off x="2474574" y="619780"/>
            <a:ext cx="926855" cy="88645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879" r="73735" b="79097"/>
          <a:stretch/>
        </p:blipFill>
        <p:spPr>
          <a:xfrm>
            <a:off x="1458658" y="619780"/>
            <a:ext cx="896422" cy="88645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653138" y="162580"/>
            <a:ext cx="602428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Релейно-процессорная централизация ЭЦ </a:t>
            </a:r>
            <a:r>
              <a:rPr lang="ru-RU" sz="2000" b="1" u="sng" dirty="0" smtClean="0">
                <a:solidFill>
                  <a:srgbClr val="002060"/>
                </a:solidFill>
              </a:rPr>
              <a:t>МПК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72428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2874</TotalTime>
  <Words>2827</Words>
  <Application>Microsoft Office PowerPoint</Application>
  <PresentationFormat>Экран (4:3)</PresentationFormat>
  <Paragraphs>161</Paragraphs>
  <Slides>44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44</vt:i4>
      </vt:variant>
    </vt:vector>
  </HeadingPairs>
  <TitlesOfParts>
    <vt:vector size="48" baseType="lpstr">
      <vt:lpstr>Arial</vt:lpstr>
      <vt:lpstr>Calibri</vt:lpstr>
      <vt:lpstr>Calibri Light</vt:lpstr>
      <vt:lpstr>Тема Office</vt:lpstr>
      <vt:lpstr>ОАО "РЖД"</vt:lpstr>
      <vt:lpstr>Микропроцессорные системы ЭЦ</vt:lpstr>
      <vt:lpstr>Микропроцессорные системы ЭЦ</vt:lpstr>
      <vt:lpstr>Микропроцессорные системы ЭЦ</vt:lpstr>
      <vt:lpstr>Микропроцессорные системы ЭЦ</vt:lpstr>
      <vt:lpstr>Микропроцессорные системы ЭЦ</vt:lpstr>
      <vt:lpstr>Микропроцессорные системы ЭЦ</vt:lpstr>
      <vt:lpstr>Микропроцессорные системы ЭЦ</vt:lpstr>
      <vt:lpstr>Микропроцессорные системы ЭЦ</vt:lpstr>
      <vt:lpstr>Микропроцессорные системы ЭЦ</vt:lpstr>
      <vt:lpstr>Микропроцессорные системы ЭЦ</vt:lpstr>
      <vt:lpstr>Микропроцессорные системы ЭЦ</vt:lpstr>
      <vt:lpstr>Микропроцессорные системы ЭЦ</vt:lpstr>
      <vt:lpstr>Микропроцессорные системы ЭЦ</vt:lpstr>
      <vt:lpstr>Микропроцессорные системы ЭЦ</vt:lpstr>
      <vt:lpstr>Микропроцессорные системы ЭЦ</vt:lpstr>
      <vt:lpstr>Микропроцессорные системы ЭЦ</vt:lpstr>
      <vt:lpstr>Микропроцессорные системы ЭЦ</vt:lpstr>
      <vt:lpstr>Микропроцессорные системы ЭЦ</vt:lpstr>
      <vt:lpstr>Микропроцессорные системы ЭЦ</vt:lpstr>
      <vt:lpstr>Микропроцессорные системы ЭЦ</vt:lpstr>
      <vt:lpstr>Микропроцессорные системы ЭЦ</vt:lpstr>
      <vt:lpstr>Микропроцессорные системы ЭЦ</vt:lpstr>
      <vt:lpstr>Микропроцессорные системы ЭЦ</vt:lpstr>
      <vt:lpstr>Микропроцессорные системы ЭЦ</vt:lpstr>
      <vt:lpstr>Микропроцессорные системы ЭЦ</vt:lpstr>
      <vt:lpstr>Микропроцессорные системы ЭЦ</vt:lpstr>
      <vt:lpstr>Микропроцессорные системы ЭЦ</vt:lpstr>
      <vt:lpstr>Микропроцессорные системы ЭЦ</vt:lpstr>
      <vt:lpstr>Микропроцессорные системы ЭЦ</vt:lpstr>
      <vt:lpstr>Микропроцессорные системы ЭЦ</vt:lpstr>
      <vt:lpstr>Микропроцессорные системы ЭЦ</vt:lpstr>
      <vt:lpstr>Микропроцессорные системы ЭЦ</vt:lpstr>
      <vt:lpstr>Микропроцессорные системы ЭЦ</vt:lpstr>
      <vt:lpstr>Микропроцессорные системы ЭЦ</vt:lpstr>
      <vt:lpstr>Микропроцессорные системы ЭЦ</vt:lpstr>
      <vt:lpstr>Микропроцессорные системы ЭЦ</vt:lpstr>
      <vt:lpstr>Микропроцессорные системы ЭЦ</vt:lpstr>
      <vt:lpstr>Микропроцессорные системы ЭЦ</vt:lpstr>
      <vt:lpstr>Микропроцессорные системы ЭЦ</vt:lpstr>
      <vt:lpstr>Микропроцессорные системы ЭЦ</vt:lpstr>
      <vt:lpstr>Микропроцессорные системы ЭЦ</vt:lpstr>
      <vt:lpstr>Микропроцессорные системы ЭЦ</vt:lpstr>
      <vt:lpstr>Опережающее задание по следующей теме: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 Н.Г.</dc:creator>
  <cp:lastModifiedBy>Ли Н.Г.</cp:lastModifiedBy>
  <cp:revision>190</cp:revision>
  <dcterms:created xsi:type="dcterms:W3CDTF">2020-04-22T10:21:16Z</dcterms:created>
  <dcterms:modified xsi:type="dcterms:W3CDTF">2023-11-09T12:42:04Z</dcterms:modified>
</cp:coreProperties>
</file>