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304" r:id="rId2"/>
    <p:sldId id="305" r:id="rId3"/>
    <p:sldId id="315" r:id="rId4"/>
    <p:sldId id="316" r:id="rId5"/>
    <p:sldId id="324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06" r:id="rId23"/>
    <p:sldId id="334" r:id="rId24"/>
    <p:sldId id="314" r:id="rId25"/>
    <p:sldId id="335" r:id="rId26"/>
    <p:sldId id="336" r:id="rId27"/>
    <p:sldId id="337" r:id="rId28"/>
    <p:sldId id="313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38" r:id="rId39"/>
    <p:sldId id="312" r:id="rId40"/>
    <p:sldId id="352" r:id="rId41"/>
    <p:sldId id="351" r:id="rId42"/>
    <p:sldId id="350" r:id="rId43"/>
    <p:sldId id="353" r:id="rId44"/>
    <p:sldId id="354" r:id="rId45"/>
    <p:sldId id="355" r:id="rId46"/>
    <p:sldId id="311" r:id="rId47"/>
    <p:sldId id="356" r:id="rId48"/>
    <p:sldId id="348" r:id="rId49"/>
    <p:sldId id="358" r:id="rId50"/>
    <p:sldId id="349" r:id="rId51"/>
    <p:sldId id="309" r:id="rId52"/>
    <p:sldId id="307" r:id="rId53"/>
    <p:sldId id="308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018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2.emf"/><Relationship Id="rId4" Type="http://schemas.openxmlformats.org/officeDocument/2006/relationships/package" Target="../embeddings/_________Microsoft_Word1.docx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896012" y="5413085"/>
            <a:ext cx="3020156" cy="457363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65422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8535" y="4001634"/>
            <a:ext cx="4852960" cy="27712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двухпутных и многопутных перегонах, вновь оборудуемых постоянно действующими устройствами для организации движения по неправильному железнодорожному пути по сигналам локомотивных светофоров литерная табличка должна быть предусмотрена в том числе и на обратной стороне мачт проходных светофоров.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403324" y="908720"/>
            <a:ext cx="47406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двухпутных перегонах при движении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неправильному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сигналам локомотивного светофора границей блок-участка является светофор автоблокировки, установленный для движения по 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1795" y="2993513"/>
            <a:ext cx="2497086" cy="3773130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748178" y="4748091"/>
            <a:ext cx="523783" cy="639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167" r="15289"/>
          <a:stretch/>
        </p:blipFill>
        <p:spPr>
          <a:xfrm>
            <a:off x="118535" y="623438"/>
            <a:ext cx="4316305" cy="3447108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1808264" y="2301289"/>
            <a:ext cx="609437" cy="112338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701882" y="2350937"/>
            <a:ext cx="576064" cy="112338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7723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39185" y="722353"/>
            <a:ext cx="4464496" cy="2047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Прикрытия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для ограждения мест пересечений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в одном уровне другими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путями, трамвайными путями и троллейбусными линиями, разводных мостов и участков, проходимых с проводником.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5" y="734529"/>
            <a:ext cx="4342904" cy="39627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0480" b="12963"/>
          <a:stretch/>
        </p:blipFill>
        <p:spPr>
          <a:xfrm>
            <a:off x="4678580" y="2769833"/>
            <a:ext cx="4162743" cy="19274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79" y="4774427"/>
            <a:ext cx="370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Светофорам прикрытия присваиваются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 или Ч – направление движения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нечетный,четный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)+ назначение светофора ПС. Например НПС, ЧПС.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93" t="66643" r="16548" b="5337"/>
          <a:stretch/>
        </p:blipFill>
        <p:spPr>
          <a:xfrm>
            <a:off x="8732111" y="5282259"/>
            <a:ext cx="359532" cy="13100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920" y="4869160"/>
            <a:ext cx="4744094" cy="1658721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 flipV="1">
            <a:off x="7380312" y="5013176"/>
            <a:ext cx="1301210" cy="50405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8" idx="1"/>
          </p:cNvCxnSpPr>
          <p:nvPr/>
        </p:nvCxnSpPr>
        <p:spPr>
          <a:xfrm flipH="1" flipV="1">
            <a:off x="5508104" y="5805264"/>
            <a:ext cx="3224007" cy="13203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406208" y="628762"/>
            <a:ext cx="791275" cy="76421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771432" y="3140968"/>
            <a:ext cx="608880" cy="63567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7823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11790" y="770597"/>
            <a:ext cx="5040560" cy="2016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Заградительные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требующие остановки при опасности для движения, возникшей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переездах, крупных искусственных сооружениях и обвальных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местах.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678"/>
          <a:stretch/>
        </p:blipFill>
        <p:spPr>
          <a:xfrm>
            <a:off x="329906" y="867808"/>
            <a:ext cx="3456732" cy="35195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6477" y="5515984"/>
            <a:ext cx="89158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однопутных участках к обозначению нечетного направления добавляется цифра -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четного –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Мачты заградительных светофоров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отличительную окраску —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чередующиеся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черные и белые наклонные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полосы, светофорная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головка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ромбовидная.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094" y="2732937"/>
            <a:ext cx="4139952" cy="28369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6477" y="4514326"/>
            <a:ext cx="43256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Заградительным светофорам присваиваются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с номером пути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850363" y="4375963"/>
            <a:ext cx="523783" cy="639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796380" y="1887506"/>
            <a:ext cx="523783" cy="639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2160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24" t="2826" r="5502" b="6932"/>
          <a:stretch/>
        </p:blipFill>
        <p:spPr>
          <a:xfrm>
            <a:off x="4669653" y="2269324"/>
            <a:ext cx="4219725" cy="3077229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213842" y="700400"/>
            <a:ext cx="4930158" cy="19806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Предупредительные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светофор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устанавливаемый перед входным, проходным, заградительным светофором или светофором прикрытия и предупреждающий о сигнальном показании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перед которым он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710926"/>
            <a:ext cx="9036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Предупредительным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светофорам присваиваются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номер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ПЧ, ПЗ.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1888" t="24356" r="25588"/>
          <a:stretch/>
        </p:blipFill>
        <p:spPr>
          <a:xfrm>
            <a:off x="83002" y="897379"/>
            <a:ext cx="4130840" cy="445523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3407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47741" y="864559"/>
            <a:ext cx="4564596" cy="20473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светофоры,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предназначенный для информирования о разрешающем показании выходного, маршрутного или горочного светофора, когда не обеспечивается по местным условиям видимость основного светофора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40" y="768698"/>
            <a:ext cx="4358832" cy="28800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509280"/>
            <a:ext cx="37019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Повторительные светофоры обозначаются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буквой 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добавлением литеры светофора, перед которым он установлен (ПНI, ПЧII).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988" y="3974212"/>
            <a:ext cx="5387057" cy="2398765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369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863231" y="861232"/>
            <a:ext cx="4310136" cy="1991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устройство отображения оптических сигнальных показаний на основе кодов автоматической локомотивной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6740" y="6030402"/>
            <a:ext cx="69596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Локомотивные светофоры нумерации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имеют.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5350" r="16138"/>
          <a:stretch/>
        </p:blipFill>
        <p:spPr>
          <a:xfrm>
            <a:off x="62149" y="868985"/>
            <a:ext cx="4801082" cy="4190072"/>
          </a:xfrm>
          <a:prstGeom prst="rect">
            <a:avLst/>
          </a:prstGeom>
        </p:spPr>
      </p:pic>
      <p:pic>
        <p:nvPicPr>
          <p:cNvPr id="9" name="Рисунок 8" descr="https://xn----htbf8agk1f.xn--p1ai/wp-content/uploads/2025/04/%D0%9B%D0%BE%D0%BA%D0%BE%D0%BC%D0%BE%D1%82%D0%B8%D0%B2%D0%BD%D1%8B%D0%B9-%D1%81%D0%B2%D0%B5%D1%82%D0%BE%D1%84%D0%BE%D1%8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010" y="2483956"/>
            <a:ext cx="2489200" cy="222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4" t="6826" r="30245" b="4675"/>
          <a:stretch/>
        </p:blipFill>
        <p:spPr bwMode="auto">
          <a:xfrm>
            <a:off x="7320189" y="2058857"/>
            <a:ext cx="1788854" cy="476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630111" y="1396784"/>
            <a:ext cx="1453258" cy="410024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746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010070" y="1743617"/>
            <a:ext cx="2751105" cy="15286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Маневровый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светофор, сигнальные показания которого регулируют движение маневровых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476857"/>
            <a:ext cx="91086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Маневровым светофорам присваивается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порядковым номером в четной горловине станции -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четным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нечетной -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нечетным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возрастают от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входной горловины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ось, разделяющую четную и нечетную зону станции, обычно принимается ось пассажирского здания, а при его отсутствии - ось поста ЭЦ.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6826" r="28153"/>
          <a:stretch/>
        </p:blipFill>
        <p:spPr>
          <a:xfrm>
            <a:off x="162102" y="839506"/>
            <a:ext cx="2740896" cy="3681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914" y="839506"/>
            <a:ext cx="2833837" cy="3684020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7125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797118" y="1189800"/>
            <a:ext cx="3275860" cy="29116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Горочный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светофор, сигнальные показания которого разрешают или запрещают роспуск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сортировочной горки и который регламентирует скорость роспуска и направление движения отцепов;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8" y="967414"/>
            <a:ext cx="5725110" cy="35730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4968811"/>
            <a:ext cx="9072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Горочным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светофорам присваивается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пути надвига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он не один.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904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292079" y="759980"/>
            <a:ext cx="3851921" cy="24767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Въездные (выездные)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-разрешающие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запрещающие въезд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в производственное помещение и выезд из него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необщего пользования.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637" t="19248" r="5476" b="13658"/>
          <a:stretch/>
        </p:blipFill>
        <p:spPr>
          <a:xfrm>
            <a:off x="35496" y="612332"/>
            <a:ext cx="5256583" cy="3456385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 flipV="1">
            <a:off x="1674430" y="1700808"/>
            <a:ext cx="809338" cy="5504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8263" t="5113" r="8263"/>
          <a:stretch/>
        </p:blipFill>
        <p:spPr>
          <a:xfrm>
            <a:off x="3652247" y="3036243"/>
            <a:ext cx="5237344" cy="3264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209358" y="4725032"/>
            <a:ext cx="509829" cy="3962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216" y="4665976"/>
            <a:ext cx="396274" cy="5121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134" y="4665976"/>
            <a:ext cx="396274" cy="51210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3417" y="6383886"/>
            <a:ext cx="90305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Въездные  (выездные)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нумерации не имеют.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1321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167415" y="4071907"/>
            <a:ext cx="4326529" cy="237028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709968" y="1017848"/>
            <a:ext cx="4434032" cy="3600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13.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разрешающие или запрещающие подачу или уборку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при обслуживании объектов, расположенных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(вагоноопрокидывателей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вагонных весов, устройств для восстановления сыпучести грузов, сливо-наливных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51" y="751390"/>
            <a:ext cx="4602465" cy="34696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26634" y="6442187"/>
            <a:ext cx="5773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нумерации не имеют.</a:t>
            </a:r>
          </a:p>
        </p:txBody>
      </p:sp>
      <p:sp>
        <p:nvSpPr>
          <p:cNvPr id="8" name="Овал 7"/>
          <p:cNvSpPr/>
          <p:nvPr/>
        </p:nvSpPr>
        <p:spPr>
          <a:xfrm>
            <a:off x="4355976" y="568549"/>
            <a:ext cx="576064" cy="98605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4796" t="18175"/>
          <a:stretch/>
        </p:blipFill>
        <p:spPr>
          <a:xfrm>
            <a:off x="5619564" y="3539091"/>
            <a:ext cx="3524435" cy="3327787"/>
          </a:xfrm>
          <a:prstGeom prst="rect">
            <a:avLst/>
          </a:prstGeom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83880" y="6565126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2986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530352" y="696754"/>
            <a:ext cx="8350758" cy="4754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III.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6–10,14,15,39 Светофоры на железнодорожном транспорте</a:t>
            </a:r>
          </a:p>
          <a:p>
            <a:pPr marL="0" indent="0" algn="just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994780"/>
            <a:ext cx="9075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светофоров, 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назначение, место установки. 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Обозначения светофоров,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подаваемых ими сигналов. 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9" b="11845"/>
          <a:stretch/>
        </p:blipFill>
        <p:spPr bwMode="auto">
          <a:xfrm>
            <a:off x="447835" y="1283811"/>
            <a:ext cx="8344342" cy="455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2280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7344937" y="4637484"/>
            <a:ext cx="1714269" cy="4160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204564" y="4642465"/>
            <a:ext cx="2010159" cy="4479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62389" y="4659229"/>
            <a:ext cx="1511961" cy="4479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Натали\Desktop\группа МЭ 195Т\сигналы и эл.связь\сигналы на ж.д. тр-те\img2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1" t="27951" r="10739" b="51289"/>
          <a:stretch/>
        </p:blipFill>
        <p:spPr bwMode="auto">
          <a:xfrm>
            <a:off x="-8308" y="792949"/>
            <a:ext cx="3168352" cy="142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630" y="538398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источников света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светофорах используют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светоизлучающие диоды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лампы накаливания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линзовые, светодиодные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прожекторные.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4250" t="13151" r="34250"/>
          <a:stretch/>
        </p:blipFill>
        <p:spPr>
          <a:xfrm>
            <a:off x="3240709" y="909753"/>
            <a:ext cx="2103925" cy="3641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5275" t="6331" r="37400" b="34657"/>
          <a:stretch/>
        </p:blipFill>
        <p:spPr>
          <a:xfrm>
            <a:off x="5495593" y="901819"/>
            <a:ext cx="1584176" cy="36416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51575" t="8677" r="14563"/>
          <a:stretch/>
        </p:blipFill>
        <p:spPr>
          <a:xfrm>
            <a:off x="7269678" y="865137"/>
            <a:ext cx="1828404" cy="36255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32656" t="45065" r="4905"/>
          <a:stretch/>
        </p:blipFill>
        <p:spPr>
          <a:xfrm>
            <a:off x="265534" y="2813498"/>
            <a:ext cx="2592288" cy="2404677"/>
          </a:xfrm>
          <a:prstGeom prst="rect">
            <a:avLst/>
          </a:prstGeom>
        </p:spPr>
      </p:pic>
      <p:sp>
        <p:nvSpPr>
          <p:cNvPr id="9" name="Стрелка вниз 8"/>
          <p:cNvSpPr/>
          <p:nvPr/>
        </p:nvSpPr>
        <p:spPr>
          <a:xfrm>
            <a:off x="1238944" y="2360703"/>
            <a:ext cx="576064" cy="369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640429" y="4637484"/>
            <a:ext cx="15119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линзовый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30430" y="4690288"/>
            <a:ext cx="1919073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/>
              <a:t>прожекторный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341347" y="4610627"/>
            <a:ext cx="19128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светодиодный</a:t>
            </a:r>
            <a:endParaRPr lang="ru-RU" sz="2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6009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133" y="4395148"/>
            <a:ext cx="90730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мачтовые, консольные, на мостиках, с маршрутным указателем, карликовые, линзовые,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прожекторные,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также на стенах производственных помещений.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6375" t="16843" r="24013" b="26316"/>
          <a:stretch/>
        </p:blipFill>
        <p:spPr>
          <a:xfrm>
            <a:off x="5940152" y="1484784"/>
            <a:ext cx="2493934" cy="2232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317" t="25466" r="1593" b="8561"/>
          <a:stretch/>
        </p:blipFill>
        <p:spPr>
          <a:xfrm>
            <a:off x="124287" y="1453474"/>
            <a:ext cx="5277430" cy="22322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53046" y="934045"/>
            <a:ext cx="6364649" cy="423362"/>
          </a:xfrm>
          <a:prstGeom prst="rect">
            <a:avLst/>
          </a:prstGeom>
          <a:solidFill>
            <a:srgbClr val="ABEBDA"/>
          </a:solidFill>
          <a:ln>
            <a:solidFill>
              <a:schemeClr val="tx1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конструкции различают светофоры: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556" y="3973753"/>
            <a:ext cx="1293431" cy="2980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мачтовые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33057" y="3973753"/>
            <a:ext cx="1553511" cy="2980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карликовые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40069" y="3973752"/>
            <a:ext cx="1538498" cy="2980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консольные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16216" y="3966524"/>
            <a:ext cx="1728192" cy="2980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мостиковые</a:t>
            </a: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2999240" y="13762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0818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08875"/>
            <a:ext cx="9144000" cy="17491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Светофоры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находиться 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 горящем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 негорящем режиме работы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Нормально негорящим режимом работы светофора является режим, при котором светофор не показывает ни один из имеющихся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сигналов.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остальных случаях при отсутствии сигналов на светофоре — такой светофор считается неисправным.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45" y="603178"/>
            <a:ext cx="8155021" cy="444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1753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4" y="4868318"/>
            <a:ext cx="9130352" cy="12395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правой стороны по направлению движения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над осью ограждаемого ими железнодорожного пути. Светофоры устанавливаются так, чтобы подаваемые ими сигналы нельзя было принимать с поезда за сигналы, относящиеся к смежным железнодорожным путям.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705" t="9851" r="20705" b="19589"/>
          <a:stretch/>
        </p:blipFill>
        <p:spPr>
          <a:xfrm>
            <a:off x="4572000" y="753701"/>
            <a:ext cx="4464496" cy="4080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81" y="753701"/>
            <a:ext cx="4372669" cy="40907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55296"/>
          <a:stretch/>
        </p:blipFill>
        <p:spPr>
          <a:xfrm>
            <a:off x="116381" y="3510823"/>
            <a:ext cx="2615039" cy="1322135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п.8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7607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73870"/>
            <a:ext cx="9144000" cy="21841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габарита для установки светофоров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правой стороны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порядке, установленном локальным нормативным актом владельца инфраструктуры (владельца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пользования),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располагаются с левой стороны: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входные, устанавливаемые для приема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поездов, следующих 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подталкивающих локомотивов и поездов хозяйственных, возвращающихся с перегона 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2"/>
          <a:stretch/>
        </p:blipFill>
        <p:spPr bwMode="auto">
          <a:xfrm>
            <a:off x="1211516" y="701417"/>
            <a:ext cx="6720967" cy="397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2768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05418"/>
            <a:ext cx="9144000" cy="235258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габарита для установки светофоров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правой стороны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порядке, установленном локальным нормативным актом владельца инфраструктуры (владельца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пользования),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располагаются с левой стороны: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входные и проходные светофоры, устанавливаемые временно на период строительства и реконструкции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заградительные светофоры и предупредительные к ним, устанавливаемые на перегонах перед железнодорожными переездами, мостами и тоннелями;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47" y="625300"/>
            <a:ext cx="6563447" cy="388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7232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71272"/>
            <a:ext cx="9144000" cy="18823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габарита для установки светофоров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правой стороны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порядке, установленном локальным нормативным актом владельца инфраструктуры (владельца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пользования),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располагаются с левой стороны: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маневровые светофоры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горочные и повторительные к ним светофоры;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3" b="5236"/>
          <a:stretch/>
        </p:blipFill>
        <p:spPr bwMode="auto">
          <a:xfrm>
            <a:off x="820813" y="585215"/>
            <a:ext cx="7427075" cy="443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9750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34918"/>
            <a:ext cx="9144000" cy="27076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габарита для установки светофоров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правой стороны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порядке, установленном локальным нормативным актом владельца инфраструктуры (владельца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пользования),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располагаются с левой стороны: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светофоры (входной (выходной) временных путевых постов, организованных при производстве капитального ремонта пути;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ж) въездные (выездные) светофоры;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з) технологические светофоры.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тегории жд переездов необщего пользования. Назначение технологического светофора на ЖД. Технологический светофор. Ж Д светофор. Железнодорожный светофо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7" t="46226" r="33627" b="10593"/>
          <a:stretch/>
        </p:blipFill>
        <p:spPr bwMode="auto">
          <a:xfrm>
            <a:off x="91440" y="761950"/>
            <a:ext cx="4096512" cy="295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8"/>
          <a:stretch/>
        </p:blipFill>
        <p:spPr bwMode="auto">
          <a:xfrm>
            <a:off x="4389963" y="767565"/>
            <a:ext cx="4543852" cy="29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889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28955"/>
            <a:ext cx="9144000" cy="19089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оборудованных автоблокировкой, нормальным показанием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проходных светофоров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разрешающее показание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нормально негорящее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входных, маршрутных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запрещающее показание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негорящие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огни проходного светофора на участках, оборудованных автоблокировкой, загораются при вступлении поезда на блок-участок перед ним и гаснут после выхода поезда с этого блок-участка.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п.10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9" t="39553" r="26975" b="-1"/>
          <a:stretch/>
        </p:blipFill>
        <p:spPr bwMode="auto">
          <a:xfrm>
            <a:off x="237743" y="817076"/>
            <a:ext cx="3977000" cy="333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7" t="4702" r="6335"/>
          <a:stretch/>
        </p:blipFill>
        <p:spPr bwMode="auto">
          <a:xfrm>
            <a:off x="4422680" y="817076"/>
            <a:ext cx="4573699" cy="333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5115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13836"/>
            <a:ext cx="9144000" cy="17932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входные, маршрутные и выходные светофоры переводятся на автоматическое действие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безостановочного пропуска поездов по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разрешающее показание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нормальным при переводе их на автоматическое действие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Автоматическое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закрытие всех сигналов и автоматическое открытие проходных сигналов осуществляется посредством, устройства рельсовых цепей.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п.10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1" b="33225"/>
          <a:stretch/>
        </p:blipFill>
        <p:spPr>
          <a:xfrm>
            <a:off x="461800" y="605832"/>
            <a:ext cx="8280074" cy="430800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3199256" y="1455072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329808" y="1455072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92471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31101" r="2750" b="2749"/>
          <a:stretch/>
        </p:blipFill>
        <p:spPr bwMode="auto">
          <a:xfrm>
            <a:off x="503548" y="1763205"/>
            <a:ext cx="835292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3075832" y="1179731"/>
            <a:ext cx="432048" cy="57349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436096" y="1185514"/>
            <a:ext cx="432048" cy="57349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1772816"/>
            <a:ext cx="432048" cy="1944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2204864"/>
            <a:ext cx="1584176" cy="1368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63408" y="2885361"/>
            <a:ext cx="158417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860032" y="3573016"/>
            <a:ext cx="158417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88024" y="4260670"/>
            <a:ext cx="216024" cy="153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60032" y="4941168"/>
            <a:ext cx="144016" cy="1995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2204864"/>
            <a:ext cx="4032448" cy="1368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41" y="2885361"/>
            <a:ext cx="4054191" cy="15851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19" y="3587509"/>
            <a:ext cx="4054191" cy="1585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64176" y="736726"/>
            <a:ext cx="7129432" cy="3886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Светофоры по назначению подразделяются на следующие типы: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1619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08" y="4116880"/>
            <a:ext cx="9036496" cy="24839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сигнализации, связанной с движением поездов и маневровой работой, применяются следующие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сигнальные цвета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зеленый, желтый, красный, лунно-белый и синий.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Значения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сигналов светофоров применяются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закрыт»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 светофоре горит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огонь;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открыт»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на светофоре горит (непрерывно или в мигающем режиме)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лунно-белый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огонь или их сочетание.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4" r="5455"/>
          <a:stretch/>
        </p:blipFill>
        <p:spPr bwMode="auto">
          <a:xfrm>
            <a:off x="103173" y="598869"/>
            <a:ext cx="4824537" cy="346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1025" t="36299" r="18501" b="8898"/>
          <a:stretch/>
        </p:blipFill>
        <p:spPr>
          <a:xfrm>
            <a:off x="7209195" y="598869"/>
            <a:ext cx="1872208" cy="34654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1100" t="11963" r="33463"/>
          <a:stretch/>
        </p:blipFill>
        <p:spPr>
          <a:xfrm>
            <a:off x="5051212" y="598869"/>
            <a:ext cx="2034481" cy="3467822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0369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0664" y="1498898"/>
            <a:ext cx="5241776" cy="144016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огонь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установленной скоростью; следующий светофор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77904" y="1145915"/>
            <a:ext cx="2376264" cy="2146126"/>
          </a:xfrm>
          <a:prstGeom prst="ellipse">
            <a:avLst/>
          </a:prstGeom>
          <a:solidFill>
            <a:srgbClr val="00B05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t="41273" r="21148" b="32032"/>
          <a:stretch/>
        </p:blipFill>
        <p:spPr>
          <a:xfrm>
            <a:off x="1034909" y="3529236"/>
            <a:ext cx="7929579" cy="2952328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358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95536" y="1196752"/>
            <a:ext cx="2520280" cy="2448272"/>
          </a:xfrm>
          <a:prstGeom prst="ellipse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1700808"/>
            <a:ext cx="538579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желтый огонь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готовностью остановиться; следующий светофор закрыт.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6" t="77721" r="23176" b="8418"/>
          <a:stretch/>
        </p:blipFill>
        <p:spPr>
          <a:xfrm>
            <a:off x="2360689" y="4077072"/>
            <a:ext cx="6589240" cy="1440160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8452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0463" y="1304192"/>
            <a:ext cx="5253457" cy="23821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желтый мигающий огонь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разрешается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светофор открыт и требует проследования его с уменьшенной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8" y="736154"/>
            <a:ext cx="3528392" cy="314553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4" t="47433" r="20939" b="15434"/>
          <a:stretch/>
        </p:blipFill>
        <p:spPr>
          <a:xfrm>
            <a:off x="1403648" y="4077072"/>
            <a:ext cx="7200800" cy="2591851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8287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0168" y="1530163"/>
            <a:ext cx="5256584" cy="249319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 —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проследование светофора с уменьшенной скоростью и готовностью остановиться у следующего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 следует с отклонением по стрелочному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01298" y="1371501"/>
            <a:ext cx="2520280" cy="2448272"/>
          </a:xfrm>
          <a:prstGeom prst="ellipse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01298" y="4221088"/>
            <a:ext cx="2520280" cy="2448272"/>
          </a:xfrm>
          <a:prstGeom prst="ellipse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9" t="36139" r="21161" b="45380"/>
          <a:stretch/>
        </p:blipFill>
        <p:spPr>
          <a:xfrm>
            <a:off x="3383360" y="4522689"/>
            <a:ext cx="5760640" cy="1534230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0651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2096852"/>
            <a:ext cx="4485184" cy="108012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красный огонь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стой! Запрещается проезжать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1" t="12511" r="11915" b="12044"/>
          <a:stretch/>
        </p:blipFill>
        <p:spPr bwMode="auto">
          <a:xfrm>
            <a:off x="822960" y="1719072"/>
            <a:ext cx="1965960" cy="184708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6" t="28439" r="26457" b="57701"/>
          <a:stretch/>
        </p:blipFill>
        <p:spPr>
          <a:xfrm>
            <a:off x="2267744" y="3861048"/>
            <a:ext cx="5976664" cy="1656184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0693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3481" y="1021231"/>
            <a:ext cx="4497672" cy="301416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лунно-белый огонь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маневровому составу проследовать маневровый светофор и далее руководствоваться показаниями попутных светофоров или указаниями (сигналами) руководителя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5" t="11048" r="11924" b="10218"/>
          <a:stretch/>
        </p:blipFill>
        <p:spPr bwMode="auto">
          <a:xfrm>
            <a:off x="292608" y="1499616"/>
            <a:ext cx="2157984" cy="2057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50046" y="4581128"/>
            <a:ext cx="4198218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синий огонь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запрещается маневровому составу проследовать маневровый светофор.</a:t>
            </a:r>
          </a:p>
        </p:txBody>
      </p:sp>
      <p:sp>
        <p:nvSpPr>
          <p:cNvPr id="6" name="Овал 5"/>
          <p:cNvSpPr/>
          <p:nvPr/>
        </p:nvSpPr>
        <p:spPr>
          <a:xfrm>
            <a:off x="251520" y="4359906"/>
            <a:ext cx="2131107" cy="2053277"/>
          </a:xfrm>
          <a:prstGeom prst="ellipse">
            <a:avLst/>
          </a:prstGeom>
          <a:solidFill>
            <a:srgbClr val="0070C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4250" t="14340" r="35038" b="10774"/>
          <a:stretch/>
        </p:blipFill>
        <p:spPr>
          <a:xfrm>
            <a:off x="7214043" y="4131783"/>
            <a:ext cx="1559054" cy="2526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3151" t="15350" r="9035" b="30050"/>
          <a:stretch/>
        </p:blipFill>
        <p:spPr>
          <a:xfrm>
            <a:off x="7214043" y="1000046"/>
            <a:ext cx="1559054" cy="3014169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5653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42832"/>
            <a:ext cx="9144000" cy="122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Погасшие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огни светофоров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предупредительных на участках, не оборудованных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автоблокировкой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заградительных и повторительных),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непонятное их показание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непонятная подача сигналов другими сигнальными приборами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требуют остановки поезда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8" t="8216" r="19625" b="5671"/>
          <a:stretch/>
        </p:blipFill>
        <p:spPr bwMode="auto">
          <a:xfrm>
            <a:off x="153632" y="573276"/>
            <a:ext cx="2978208" cy="4031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50000" b="5441"/>
          <a:stretch/>
        </p:blipFill>
        <p:spPr>
          <a:xfrm>
            <a:off x="5873021" y="543820"/>
            <a:ext cx="3115124" cy="21107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7" t="38778" r="2705" b="30036"/>
          <a:stretch/>
        </p:blipFill>
        <p:spPr>
          <a:xfrm>
            <a:off x="5907979" y="2529282"/>
            <a:ext cx="3115124" cy="20636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8742" t="10582" r="7734"/>
          <a:stretch/>
        </p:blipFill>
        <p:spPr>
          <a:xfrm>
            <a:off x="3275857" y="573276"/>
            <a:ext cx="2448272" cy="4060887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8001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2646"/>
            <a:ext cx="9144000" cy="20909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Расцветка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светофоров принимается, как правило, типовая. В необходимых случаях допускается отступление от расцветки, но при этом должно быть обязательно выполнено условие, чтобы в сигнальном показании с двумя или тремя огнями, сигнальные огни были разделены друг от друга не менее чем одной сигнальной головкой с не горящим огнем. На карликовых светофорах, при невозможности выполнения такого разделения, допускается размещение двух сигнальных огней в одном показании по диагонали.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62" y="739192"/>
            <a:ext cx="3823758" cy="382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0" r="27706"/>
          <a:stretch/>
        </p:blipFill>
        <p:spPr bwMode="auto">
          <a:xfrm>
            <a:off x="4336940" y="745275"/>
            <a:ext cx="1934526" cy="381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8" r="62682"/>
          <a:stretch/>
        </p:blipFill>
        <p:spPr bwMode="auto">
          <a:xfrm>
            <a:off x="6446520" y="739192"/>
            <a:ext cx="2496312" cy="382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0198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44" y="5392960"/>
            <a:ext cx="9144000" cy="1465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Выбор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красного цвета, желтого и зеленого основан на многочисленных исследованиях и длительной практике. Установлено, что при одинаковой силе света окрашенного огня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сигнальный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лучшую видимость и меньше искажается, чем другие сигнальные (цветные) огни, вследствие чего красный огонь и принят в качестве сигнала остановки.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2"/>
          <a:stretch/>
        </p:blipFill>
        <p:spPr bwMode="auto">
          <a:xfrm>
            <a:off x="685926" y="620221"/>
            <a:ext cx="7845425" cy="481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4464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63122" y="805840"/>
            <a:ext cx="4393422" cy="1152128"/>
          </a:xfrm>
          <a:noFill/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разрешающие или запрещающие поезду следовать с перегона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" r="16441" b="3367"/>
          <a:stretch/>
        </p:blipFill>
        <p:spPr bwMode="auto">
          <a:xfrm>
            <a:off x="133358" y="805840"/>
            <a:ext cx="4142100" cy="3631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https://xn----htbf8agk1f.xn--p1ai/wp-content/uploads/2025/04/%D0%92%D1%85%D0%BE%D0%B4%D0%BD%D0%BE%D0%B9-%D1%81%D0%B2%D0%B5%D1%82%D0%BE%D1%84%D0%BE%D1%80-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805" y="1922512"/>
            <a:ext cx="4680585" cy="25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496" y="4574272"/>
            <a:ext cx="9108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светофоре должна быть предусмотрена литерная табличка, содержащая его обозначение. Входные светофоры обозначаются буквами, соответствующими направлению движения поездов: для четного направления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буквой 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нечетного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буквой 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6632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898987"/>
            <a:ext cx="9144000" cy="9590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 избран для сигнала уменьшения скорости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потому что он близок к красному и, кроме того, лучше виден, чем зеленый, вследствие большей пропускаемости фильтра.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85" y="609283"/>
            <a:ext cx="3524265" cy="528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9" b="4745"/>
          <a:stretch/>
        </p:blipFill>
        <p:spPr bwMode="auto">
          <a:xfrm>
            <a:off x="4368465" y="609283"/>
            <a:ext cx="4423544" cy="528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1696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52253"/>
            <a:ext cx="9144000" cy="9057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избран потому, что он наиболее резко отличается по цвету от красного и значительно лучше виден, чем, например, синий и тем более фиолетовый, имеющий склонность приобретать красноватый оттенок.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7"/>
          <a:stretch/>
        </p:blipFill>
        <p:spPr bwMode="auto">
          <a:xfrm>
            <a:off x="358636" y="611641"/>
            <a:ext cx="8426727" cy="534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360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34542"/>
            <a:ext cx="9144000" cy="7725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железных дорогах применяют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двух-, трех- и четырехзначную светофорную сигнализацию.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Автоматическая автоблокировка на жд. Четырехзначная сигнализация светофоров. Четырехзначная сигнализация светофоры. Сигналы входного сигнала светофора жд. Проходной светофор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92"/>
          <a:stretch/>
        </p:blipFill>
        <p:spPr bwMode="auto">
          <a:xfrm>
            <a:off x="91376" y="5086828"/>
            <a:ext cx="8961247" cy="73819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Автоматическая автоблокировка на жд. Четырехзначная сигнализация светофоров. Четырехзначная сигнализация светофоры. Сигналы входного сигнала светофора жд. Проходной светофор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2" r="55761" b="48424"/>
          <a:stretch/>
        </p:blipFill>
        <p:spPr bwMode="auto">
          <a:xfrm>
            <a:off x="1796985" y="1364152"/>
            <a:ext cx="5056505" cy="11338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Автоматическая автоблокировка на жд. Четырехзначная сигнализация светофоров. Четырехзначная сигнализация светофоры. Сигналы входного сигнала светофора жд. Проходной светофор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9" t="15341" b="49124"/>
          <a:stretch/>
        </p:blipFill>
        <p:spPr bwMode="auto">
          <a:xfrm>
            <a:off x="1265059" y="3140843"/>
            <a:ext cx="5952871" cy="11338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40172" y="865479"/>
            <a:ext cx="4402647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двухзначная светофорная сигнализация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40172" y="2637831"/>
            <a:ext cx="4402647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трехзначная светофорная сигнализация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40172" y="4534861"/>
            <a:ext cx="481331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четырехзначная светофорная сигнализация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8199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46731"/>
            <a:ext cx="9144000" cy="18112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двузначной сигнализации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применяемой в полуавтоматической блокировке, сигналы основных светофоров только запрещают или разрешают движение поездов на ограждаемый ими участок пути, не предупреждая об открытом или закрытом положении следующего светофора. В этом случае запрещающий сигнал светофора должен быть виден на расстоянии не менее нужного для остановки поезда перед закрытым светофором.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778" t="3766" b="12322"/>
          <a:stretch/>
        </p:blipFill>
        <p:spPr>
          <a:xfrm>
            <a:off x="909901" y="665899"/>
            <a:ext cx="7324198" cy="438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706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84701"/>
            <a:ext cx="9144000" cy="18467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двузначной сигнализации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подают 2 сигнала: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 отправление состава со станции и прохождение с установленной скоростью, а также сообщает о свободности перегона до следующей станции или путевого поста;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красный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запрет на проезд сигнала и требование остановиться.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48" y="823802"/>
            <a:ext cx="8730575" cy="32361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151" y="1503785"/>
            <a:ext cx="504825" cy="2162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094" y="1507789"/>
            <a:ext cx="573074" cy="21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997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1660" y="4421144"/>
            <a:ext cx="9144000" cy="18379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существующих скоростях движения поездов этого обеспечить нельзя, поэтому машинист должен заблаговременно предупреждаться об остановке у следующего светофора. Этому требованию отвечает трех- и четырехзначная сигнализация, применяемая, как правило, при автоблокировке и в пределах станций.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Сигнализация оперирует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тремя основными сигналами: зеленым, желтым и красным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117" t="36100" r="23971" b="8554"/>
          <a:stretch/>
        </p:blipFill>
        <p:spPr>
          <a:xfrm>
            <a:off x="69559" y="687013"/>
            <a:ext cx="4289611" cy="34369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1457" t="29375" b="2614"/>
          <a:stretch/>
        </p:blipFill>
        <p:spPr>
          <a:xfrm>
            <a:off x="4550340" y="687013"/>
            <a:ext cx="4523060" cy="343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038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867916"/>
            <a:ext cx="9144000" cy="7281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Недействующие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обозначаются двумя скрещенными планками, а сигнальные огни на них должны быть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погашены.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0" b="11223"/>
          <a:stretch/>
        </p:blipFill>
        <p:spPr bwMode="auto">
          <a:xfrm>
            <a:off x="427271" y="652530"/>
            <a:ext cx="8143832" cy="510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950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2731420" y="82134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4440" y="603505"/>
            <a:ext cx="701344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Места установки светофоров в зависимости от назначения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2" descr="http://rykovodstvo.ru/pars_docs/refs/18/17611/17611_html_m1aa52f1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67622"/>
            <a:ext cx="9144000" cy="5561778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41978681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1"/>
            <a:ext cx="81280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0" y="941833"/>
          <a:ext cx="9144000" cy="5844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Документ" r:id="rId4" imgW="10278837" imgH="6567601" progId="Word.Document.12">
                  <p:embed/>
                </p:oleObj>
              </mc:Choice>
              <mc:Fallback>
                <p:oleObj name="Документ" r:id="rId4" imgW="10278837" imgH="6567601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41833"/>
                        <a:ext cx="9144000" cy="584482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89132" y="223384"/>
            <a:ext cx="6729343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Логическая схема разрешающего показания светофоров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263701"/>
      </p:ext>
    </p:extLst>
  </p:cSld>
  <p:clrMapOvr>
    <a:masterClrMapping/>
  </p:clrMapOvr>
  <p:transition spd="med">
    <p:pull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7152" cy="69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14518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20041"/>
            <a:ext cx="9049871" cy="233795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входной светофор установлен для приема поездов с неправильного пути по после буквы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Н(Ч)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добавляется буква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Входные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светофоры НД, ЧД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поезду следовать с перегона на станцию по неправильному пути, когда во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капитального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ремонта одного из путей двухпутного перегона движение поездов организуется по одному свободному пути перегона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обоих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направлениях.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дополнительных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входных светофорах НД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два </a:t>
            </a:r>
            <a:r>
              <a:rPr 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желтых</a:t>
            </a:r>
            <a:r>
              <a:rPr lang="ru-RU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сигнальных огней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058" y="665519"/>
            <a:ext cx="7126961" cy="38545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0955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ЖЕЛЕЗНОДОРОЖНЫЕ СВЕТОФОРЫ Светофор, Железная Дорога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9" t="-3814" r="1" b="7200"/>
          <a:stretch/>
        </p:blipFill>
        <p:spPr bwMode="auto">
          <a:xfrm>
            <a:off x="-36512" y="-243408"/>
            <a:ext cx="9217024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135629"/>
              </p:ext>
            </p:extLst>
          </p:nvPr>
        </p:nvGraphicFramePr>
        <p:xfrm>
          <a:off x="19929" y="5920571"/>
          <a:ext cx="916058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53"/>
                <a:gridCol w="360040"/>
                <a:gridCol w="288033"/>
                <a:gridCol w="360040"/>
                <a:gridCol w="360039"/>
                <a:gridCol w="288032"/>
                <a:gridCol w="504056"/>
                <a:gridCol w="216027"/>
                <a:gridCol w="288032"/>
                <a:gridCol w="360041"/>
                <a:gridCol w="360040"/>
                <a:gridCol w="288034"/>
                <a:gridCol w="360043"/>
                <a:gridCol w="360040"/>
                <a:gridCol w="288034"/>
                <a:gridCol w="360040"/>
                <a:gridCol w="360042"/>
                <a:gridCol w="360043"/>
                <a:gridCol w="288032"/>
                <a:gridCol w="330802"/>
                <a:gridCol w="36934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79512" y="5923404"/>
            <a:ext cx="1894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Технологический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291595"/>
            <a:ext cx="2411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Въездной(выездной) </a:t>
            </a:r>
            <a:endParaRPr lang="ru-RU" b="1" dirty="0"/>
          </a:p>
        </p:txBody>
      </p:sp>
      <p:pic>
        <p:nvPicPr>
          <p:cNvPr id="20" name="Picture 2" descr="ЖЕЛЕЗНОДОРОЖНЫЕ СВЕТОФОРЫ Светофор, Железная Дорог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t="93446" r="79529" b="255"/>
          <a:stretch/>
        </p:blipFill>
        <p:spPr bwMode="auto">
          <a:xfrm>
            <a:off x="2843808" y="6336891"/>
            <a:ext cx="216024" cy="32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ЖЕЛЕЗНОДОРОЖНЫЕ СВЕТОФОРЫ Светофор, Железная Дорог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t="93446" r="79529" b="255"/>
          <a:stretch/>
        </p:blipFill>
        <p:spPr bwMode="auto">
          <a:xfrm>
            <a:off x="3147625" y="6291411"/>
            <a:ext cx="216024" cy="32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ЖЕЛЕЗНОДОРОЖНЫЕ СВЕТОФОРЫ Светофор, Железная Дорог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t="93446" r="79529" b="255"/>
          <a:stretch/>
        </p:blipFill>
        <p:spPr bwMode="auto">
          <a:xfrm>
            <a:off x="2843808" y="5944727"/>
            <a:ext cx="216024" cy="32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ЖЕЛЕЗНОДОРОЖНЫЕ СВЕТОФОРЫ Светофор, Железная Дорог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t="93446" r="79529" b="255"/>
          <a:stretch/>
        </p:blipFill>
        <p:spPr bwMode="auto">
          <a:xfrm>
            <a:off x="3163901" y="5919247"/>
            <a:ext cx="216024" cy="32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ЖЕЛЕЗНОДОРОЖНЫЕ СВЕТОФОРЫ Светофор, Железная Дорог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t="93446" r="79529" b="255"/>
          <a:stretch/>
        </p:blipFill>
        <p:spPr bwMode="auto">
          <a:xfrm>
            <a:off x="7164288" y="5944727"/>
            <a:ext cx="216024" cy="32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/>
          <p:cNvSpPr/>
          <p:nvPr/>
        </p:nvSpPr>
        <p:spPr>
          <a:xfrm>
            <a:off x="7524328" y="620688"/>
            <a:ext cx="216024" cy="22545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 descr="ЖЕЛЕЗНОДОРОЖНЫЕ СВЕТОФОРЫ Светофор, Железная Дорог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t="93446" r="79529" b="255"/>
          <a:stretch/>
        </p:blipFill>
        <p:spPr bwMode="auto">
          <a:xfrm>
            <a:off x="7548497" y="5944727"/>
            <a:ext cx="216024" cy="32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7494548" y="1337103"/>
            <a:ext cx="28803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ЖЕЛЕЗНОДОРОЖНЫЕ СВЕТОФОРЫ Светофор, Железная Дорог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6" t="94099" r="37799" b="651"/>
          <a:stretch/>
        </p:blipFill>
        <p:spPr bwMode="auto">
          <a:xfrm>
            <a:off x="4826187" y="6300165"/>
            <a:ext cx="4176464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3059832" y="5919247"/>
            <a:ext cx="0" cy="696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3059832" y="6284379"/>
            <a:ext cx="303817" cy="70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6704516" y="273130"/>
            <a:ext cx="567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л/б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16226" y="6300165"/>
            <a:ext cx="4176464" cy="36004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865234"/>
      </p:ext>
    </p:extLst>
  </p:cSld>
  <p:clrMapOvr>
    <a:masterClrMapping/>
  </p:clrMapOvr>
  <p:transition spd="med">
    <p:pull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6" r="389" b="23714"/>
          <a:stretch/>
        </p:blipFill>
        <p:spPr>
          <a:xfrm>
            <a:off x="4251960" y="145631"/>
            <a:ext cx="4892040" cy="269755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67768"/>
            <a:ext cx="9144000" cy="4390232"/>
          </a:xfrm>
        </p:spPr>
        <p:txBody>
          <a:bodyPr>
            <a:normAutofit/>
          </a:bodyPr>
          <a:lstStyle/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по назначению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основные сигнальные цвета поездной и маневровой работы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означает понятие «светофор закрыт» и «светофор открыт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случаях (кроме входящих в понятие «светофор закрыт») требуется остановка поезда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режимы работы имеют светофоры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светофоры, различающиеся по конструкции.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устанавливаются светофоры по отношению направлению движения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показание считается нормальным для проходных светофоров при АБ?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показание считается нормальным для входных, маршрутных и выходных светофоров?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применяется сигнализация безостановочного пропуска поездов?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3476" y="1890584"/>
            <a:ext cx="3022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082196" y="145631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6731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9769"/>
            <a:ext cx="9144000" cy="2487167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sz="20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задания: </a:t>
            </a:r>
            <a:endParaRPr lang="ru-RU" sz="20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III. п.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6–10,14,15,39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на железнодорожном транспорте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литературы.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 по теме: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Классификации светофоров по назначению и по месту расположения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73402" y="3144375"/>
            <a:ext cx="6140196" cy="445493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0624" y="3494802"/>
            <a:ext cx="8156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маршрутные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светофоры, их место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3894912"/>
            <a:ext cx="91440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Входные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маршрутные светофоры: место установки, подаваемые сигналы, в том числе при приеме с неправильного пути, на боковые железнодорожные пути со стрелочными переводами пологих марок; случаи применения сигналов “зеленый мигающий огонь”, “три желтых огня”. Выходные светофоры: место установки, подаваемые сигналы на участках с автоблокировкой и полуавтоматической блокировкой, на участках, оборудованных автоматической локомотивной сигнализацией (АЛС) как самостоятельным средством сигнализации и связи; применение маршрутного указателя и сигналов “три зеленых огня”, “один желтый мигающий и один лунно-белый огонь”. Порядок отправления поездов на ответвление, не оборудованное путевой блокировкой. Пригласительный сигнал.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319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8484" y="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1524"/>
            <a:ext cx="9144000" cy="608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1111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50059" y="1819110"/>
            <a:ext cx="479394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четных или нечетных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после буквы Н(Ч) добавляется буква,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букве названия предыдущей станции по этому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подходу или номеру пути.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ЧМ - входной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чётных поездов со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Молот, ЧК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чётный входной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Которосль.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устанавливаются для всех железнодорожных линий по принципу: на север и восток – </a:t>
            </a:r>
            <a:r>
              <a:rPr lang="ru-RU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четное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 запад и юг – </a:t>
            </a:r>
            <a:r>
              <a:rPr lang="ru-RU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нечетное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направление.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мамины документы\мама\91svet_20060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1" t="4919" r="9838" b="15767"/>
          <a:stretch/>
        </p:blipFill>
        <p:spPr bwMode="auto">
          <a:xfrm>
            <a:off x="39953" y="949097"/>
            <a:ext cx="4310106" cy="531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337351" y="3799643"/>
            <a:ext cx="523783" cy="639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790764" y="3952043"/>
            <a:ext cx="523783" cy="639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0608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820005" y="842348"/>
            <a:ext cx="4043791" cy="10969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разрешающие или запрещающие поезду отправиться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на перегон.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755" y="5226784"/>
            <a:ext cx="909481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Выходным светофорам присваиваются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направления движения, после которой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указывается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 которому относится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выходной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нечетном направлении с первого главного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в четном направлении с 4-го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четном направлении с пути IIA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ЧIIA.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0" r="10445"/>
          <a:stretch/>
        </p:blipFill>
        <p:spPr bwMode="auto">
          <a:xfrm>
            <a:off x="105962" y="646273"/>
            <a:ext cx="4714043" cy="465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https://xn----htbf8agk1f.xn--p1ai/wp-content/uploads/2025/04/%D0%92%D1%8B%D1%85%D0%BE%D0%B4%D0%BD%D1%8B%D0%B5-%D1%81%D0%B2%D0%B5%D1%82%D0%BE%D1%84%D0%BE%D1%80%D1%8B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870" y="1778878"/>
            <a:ext cx="3912926" cy="351917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523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961618" y="1125731"/>
            <a:ext cx="3960440" cy="13681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разрешающие или запрещающие поезду проследовать из одного района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другой.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184" y="5319901"/>
            <a:ext cx="89873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Маршрутным светофорам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литере Н(Ч) добавляется литера М.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ЧМ3,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II главного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ЧМII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Один светофор может совмещать несколько назначений (входной и выходной - на путевых постах, выходной и маневровый, выходной и маршрутный и др.).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1151"/>
          <a:stretch/>
        </p:blipFill>
        <p:spPr>
          <a:xfrm>
            <a:off x="153866" y="791759"/>
            <a:ext cx="4601822" cy="4387080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s://xn----htbf8agk1f.xn--p1ai/wp-content/uploads/2025/04/%D0%9C%D0%B0%D1%80%D1%88%D1%80%D1%83%D1%82%D0%BD%D1%8B%D0%B9-%D1%81%D0%B2%D0%B5%D1%82%D0%BE%D1%84%D0%BE%D1%80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618" y="2910844"/>
            <a:ext cx="4048303" cy="21269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0158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99991" y="868385"/>
            <a:ext cx="4297779" cy="1386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разрешающие или запрещающие поезду проследовать с одного блок-участка (межпостового перегона) на другой.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992" y="4776111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перегоне проходные светофоры АБ нумеруются, начиная от входного светофора навстречу движению поездов, при этом светофорам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нечетного направления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присваиваются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нечетные (1,3, 5...),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светофорам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четного направления четные (2,4,6...) номера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Номера уменьшаются по ходу движения поезда,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1 - всегда предвходной в нечетном направлении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соответственно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четном предвходной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-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28" y="606468"/>
            <a:ext cx="3852312" cy="4055643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989914" y="81706"/>
            <a:ext cx="3020156" cy="457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1242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3391</TotalTime>
  <Words>2520</Words>
  <Application>Microsoft Office PowerPoint</Application>
  <PresentationFormat>Экран (4:3)</PresentationFormat>
  <Paragraphs>210</Paragraphs>
  <Slides>53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9" baseType="lpstr">
      <vt:lpstr>Arial</vt:lpstr>
      <vt:lpstr>Calibri</vt:lpstr>
      <vt:lpstr>Calibri Light</vt:lpstr>
      <vt:lpstr>Times New Roman</vt:lpstr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419</cp:revision>
  <cp:lastPrinted>2025-06-15T09:19:49Z</cp:lastPrinted>
  <dcterms:created xsi:type="dcterms:W3CDTF">2020-04-22T10:21:16Z</dcterms:created>
  <dcterms:modified xsi:type="dcterms:W3CDTF">2025-10-29T16:54:13Z</dcterms:modified>
</cp:coreProperties>
</file>