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7" r:id="rId2"/>
    <p:sldId id="259" r:id="rId3"/>
    <p:sldId id="291" r:id="rId4"/>
    <p:sldId id="258" r:id="rId5"/>
    <p:sldId id="297" r:id="rId6"/>
    <p:sldId id="261" r:id="rId7"/>
    <p:sldId id="307" r:id="rId8"/>
    <p:sldId id="264" r:id="rId9"/>
    <p:sldId id="263" r:id="rId10"/>
    <p:sldId id="298" r:id="rId11"/>
    <p:sldId id="266" r:id="rId12"/>
    <p:sldId id="267" r:id="rId13"/>
    <p:sldId id="265" r:id="rId14"/>
    <p:sldId id="268" r:id="rId15"/>
    <p:sldId id="270" r:id="rId16"/>
    <p:sldId id="303" r:id="rId17"/>
    <p:sldId id="294" r:id="rId18"/>
    <p:sldId id="272" r:id="rId19"/>
    <p:sldId id="273" r:id="rId20"/>
    <p:sldId id="275" r:id="rId21"/>
    <p:sldId id="274" r:id="rId22"/>
    <p:sldId id="277" r:id="rId23"/>
    <p:sldId id="279" r:id="rId24"/>
    <p:sldId id="281" r:id="rId25"/>
    <p:sldId id="278" r:id="rId26"/>
    <p:sldId id="287" r:id="rId27"/>
    <p:sldId id="299" r:id="rId28"/>
    <p:sldId id="276" r:id="rId29"/>
    <p:sldId id="282" r:id="rId30"/>
    <p:sldId id="280" r:id="rId31"/>
    <p:sldId id="283" r:id="rId32"/>
    <p:sldId id="304" r:id="rId33"/>
    <p:sldId id="292" r:id="rId34"/>
    <p:sldId id="290" r:id="rId35"/>
    <p:sldId id="293" r:id="rId36"/>
    <p:sldId id="295" r:id="rId37"/>
    <p:sldId id="301" r:id="rId38"/>
    <p:sldId id="308" r:id="rId39"/>
    <p:sldId id="305" r:id="rId40"/>
    <p:sldId id="306" r:id="rId41"/>
    <p:sldId id="300" r:id="rId4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136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7200" y="5805264"/>
            <a:ext cx="8640960" cy="10527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Маршрутизация промежуточной и участковой станции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</a:t>
            </a:r>
            <a:r>
              <a:rPr lang="ru-RU" sz="2400" b="1" u="sng" dirty="0" smtClean="0">
                <a:solidFill>
                  <a:srgbClr val="002060"/>
                </a:solidFill>
              </a:rPr>
              <a:t>Выполнение Практических работ № 13,14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52"/>
            <a:ext cx="9144000" cy="3294531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3738284"/>
            <a:ext cx="9144000" cy="31197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*стрелочные </a:t>
            </a:r>
            <a:r>
              <a:rPr lang="ru-RU" sz="2000" dirty="0"/>
              <a:t>переводы нумеруются последовательными четными числами со стороны прибытия четных поездов, нечетными числами - со стороны прибытия нечетных поездов</a:t>
            </a:r>
          </a:p>
          <a:p>
            <a:pPr marL="0" indent="0" algn="just">
              <a:buNone/>
            </a:pPr>
            <a:r>
              <a:rPr lang="ru-RU" sz="2000" dirty="0" smtClean="0"/>
              <a:t>*стрелочные </a:t>
            </a:r>
            <a:r>
              <a:rPr lang="ru-RU" sz="2000" dirty="0"/>
              <a:t>переводы стрелочных улиц и съездов должны иметь непрерывную последовательную нумерацию</a:t>
            </a:r>
          </a:p>
          <a:p>
            <a:pPr marL="0" indent="0" algn="just">
              <a:buNone/>
            </a:pPr>
            <a:r>
              <a:rPr lang="ru-RU" sz="2000" dirty="0" smtClean="0"/>
              <a:t>*границей</a:t>
            </a:r>
            <a:r>
              <a:rPr lang="ru-RU" sz="2000" dirty="0"/>
              <a:t>, разделяющей чётные и нечётные номера, является ось пассажирского здания</a:t>
            </a:r>
          </a:p>
          <a:p>
            <a:pPr marL="0" indent="0" algn="just">
              <a:buNone/>
            </a:pPr>
            <a:r>
              <a:rPr lang="ru-RU" sz="2000" dirty="0" smtClean="0"/>
              <a:t>*нумерацию </a:t>
            </a:r>
            <a:r>
              <a:rPr lang="ru-RU" sz="2000" dirty="0"/>
              <a:t>начинают от входных стрелок и продолжают в сторону пассажирского здания</a:t>
            </a:r>
          </a:p>
        </p:txBody>
      </p:sp>
    </p:spTree>
    <p:extLst>
      <p:ext uri="{BB962C8B-B14F-4D97-AF65-F5344CB8AC3E}">
        <p14:creationId xmlns:p14="http://schemas.microsoft.com/office/powerpoint/2010/main" val="1550965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62375"/>
            <a:ext cx="9144000" cy="22084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Расстановка изолирующих </a:t>
            </a:r>
            <a:r>
              <a:rPr lang="ru-RU" sz="2000" b="1" u="sng" dirty="0" smtClean="0">
                <a:solidFill>
                  <a:srgbClr val="C00000"/>
                </a:solidFill>
              </a:rPr>
              <a:t>стыков.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При </a:t>
            </a:r>
            <a:r>
              <a:rPr lang="ru-RU" sz="2000" dirty="0"/>
              <a:t>расстановке изолирующих стыков по плану </a:t>
            </a:r>
            <a:r>
              <a:rPr lang="ru-RU" sz="2000" dirty="0" smtClean="0"/>
              <a:t>станции </a:t>
            </a:r>
            <a:r>
              <a:rPr lang="ru-RU" sz="2000" dirty="0"/>
              <a:t>необходимо следовать следующим правилам, которые являются обязательными при выполнении маршрутизации как промежуточных, так и участковых </a:t>
            </a:r>
            <a:r>
              <a:rPr lang="ru-RU" sz="2000" dirty="0" smtClean="0"/>
              <a:t>станций</a:t>
            </a:r>
            <a:r>
              <a:rPr lang="ru-RU" sz="2000" dirty="0"/>
              <a:t>:</a:t>
            </a:r>
          </a:p>
          <a:p>
            <a:pPr marL="0" indent="0" algn="just">
              <a:buNone/>
            </a:pPr>
            <a:r>
              <a:rPr lang="ru-RU" sz="2000" b="1" dirty="0" smtClean="0"/>
              <a:t>1. </a:t>
            </a:r>
            <a:r>
              <a:rPr lang="ru-RU" sz="2000" dirty="0" smtClean="0"/>
              <a:t>путевое </a:t>
            </a:r>
            <a:r>
              <a:rPr lang="ru-RU" sz="2000" dirty="0"/>
              <a:t>развитие </a:t>
            </a:r>
            <a:r>
              <a:rPr lang="ru-RU" sz="2000" dirty="0" smtClean="0"/>
              <a:t>станции </a:t>
            </a:r>
            <a:r>
              <a:rPr lang="ru-RU" sz="2000" dirty="0"/>
              <a:t>(горловина) отделяется от перегона по каждому пути, примыкающему к </a:t>
            </a:r>
            <a:r>
              <a:rPr lang="ru-RU" sz="2000" dirty="0" smtClean="0"/>
              <a:t>станции;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1329"/>
            <a:ext cx="9144000" cy="35365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557" y="3054138"/>
            <a:ext cx="2950720" cy="15850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045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1274" y="5026024"/>
            <a:ext cx="9068938" cy="1831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 </a:t>
            </a:r>
            <a:r>
              <a:rPr lang="ru-RU" sz="2000" dirty="0" smtClean="0"/>
              <a:t>спаренные </a:t>
            </a:r>
            <a:r>
              <a:rPr lang="ru-RU" sz="2000" dirty="0"/>
              <a:t>стрелки (соседние стрелки съездов) изолируются друг от друга для обеспечения параллельных передвижений по соседним </a:t>
            </a:r>
            <a:r>
              <a:rPr lang="ru-RU" sz="2000" dirty="0" smtClean="0"/>
              <a:t>путям;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/>
              <a:t>3.</a:t>
            </a:r>
            <a:r>
              <a:rPr lang="ru-RU" sz="2000" dirty="0" smtClean="0"/>
              <a:t> стрелки </a:t>
            </a:r>
            <a:r>
              <a:rPr lang="ru-RU" sz="2000" dirty="0"/>
              <a:t>наклонных стрелочных улиц отделяются от главных </a:t>
            </a:r>
            <a:r>
              <a:rPr lang="ru-RU" sz="2000" dirty="0" smtClean="0"/>
              <a:t>путей</a:t>
            </a:r>
            <a:r>
              <a:rPr lang="ru-RU" sz="2000" dirty="0"/>
              <a:t>, причём эти изолирующие стыки могут оказаться негабаритными, и на схематическом плане </a:t>
            </a:r>
            <a:r>
              <a:rPr lang="ru-RU" sz="2000" dirty="0" smtClean="0"/>
              <a:t>станции </a:t>
            </a:r>
            <a:r>
              <a:rPr lang="ru-RU" sz="2000" dirty="0"/>
              <a:t>они показываются в </a:t>
            </a:r>
            <a:r>
              <a:rPr lang="ru-RU" sz="2000" dirty="0" smtClean="0"/>
              <a:t>кружочке.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6518"/>
            <a:ext cx="9144000" cy="3230794"/>
          </a:xfrm>
          <a:prstGeom prst="rect">
            <a:avLst/>
          </a:prstGeom>
        </p:spPr>
      </p:pic>
      <p:sp>
        <p:nvSpPr>
          <p:cNvPr id="3" name="Блок-схема: узел 2"/>
          <p:cNvSpPr/>
          <p:nvPr/>
        </p:nvSpPr>
        <p:spPr>
          <a:xfrm>
            <a:off x="6104966" y="1304365"/>
            <a:ext cx="309282" cy="3092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220573" y="1294303"/>
            <a:ext cx="309282" cy="3092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8460" y="2830062"/>
            <a:ext cx="5695950" cy="1962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93696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91531"/>
            <a:ext cx="9144000" cy="2982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Далее </a:t>
            </a:r>
            <a:r>
              <a:rPr lang="ru-RU" sz="2000" dirty="0"/>
              <a:t>следует подсчитать количество централизованных стрелок, входящих в одну изолированную стрелочную секцию. </a:t>
            </a:r>
            <a:r>
              <a:rPr lang="ru-RU" sz="2000" b="1" dirty="0"/>
              <a:t>Согласно техническим условиям </a:t>
            </a:r>
            <a:r>
              <a:rPr lang="ru-RU" sz="2000" dirty="0"/>
              <a:t>на проектирование рельсовых цепей </a:t>
            </a:r>
            <a:r>
              <a:rPr lang="ru-RU" sz="2000" b="1" dirty="0">
                <a:solidFill>
                  <a:srgbClr val="002060"/>
                </a:solidFill>
              </a:rPr>
              <a:t>в одну стрелочную </a:t>
            </a:r>
            <a:r>
              <a:rPr lang="ru-RU" sz="2000" b="1" dirty="0" smtClean="0">
                <a:solidFill>
                  <a:srgbClr val="002060"/>
                </a:solidFill>
              </a:rPr>
              <a:t>секцию включают </a:t>
            </a:r>
            <a:r>
              <a:rPr lang="ru-RU" sz="2000" b="1" dirty="0">
                <a:solidFill>
                  <a:srgbClr val="C00000"/>
                </a:solidFill>
              </a:rPr>
              <a:t>одну, две,</a:t>
            </a:r>
            <a:r>
              <a:rPr lang="ru-RU" sz="2000" b="1" dirty="0">
                <a:solidFill>
                  <a:srgbClr val="002060"/>
                </a:solidFill>
              </a:rPr>
              <a:t> но </a:t>
            </a:r>
            <a:r>
              <a:rPr lang="ru-RU" sz="2000" b="1" dirty="0">
                <a:solidFill>
                  <a:srgbClr val="C00000"/>
                </a:solidFill>
              </a:rPr>
              <a:t>не более трех одиночных стрелок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двух стрелок перекрестного стрелочного перевода </a:t>
            </a:r>
            <a:r>
              <a:rPr lang="ru-RU" sz="2000" b="1" dirty="0">
                <a:solidFill>
                  <a:srgbClr val="002060"/>
                </a:solidFill>
              </a:rPr>
              <a:t>по каждому </a:t>
            </a:r>
            <a:r>
              <a:rPr lang="ru-RU" sz="2000" b="1" dirty="0" smtClean="0">
                <a:solidFill>
                  <a:srgbClr val="002060"/>
                </a:solidFill>
              </a:rPr>
              <a:t>пути,</a:t>
            </a:r>
            <a:r>
              <a:rPr lang="ru-RU" sz="2000" dirty="0" smtClean="0"/>
              <a:t> </a:t>
            </a:r>
            <a:r>
              <a:rPr lang="ru-RU" sz="2000" dirty="0"/>
              <a:t>чтобы не создавать лишнюю враждебность маршрутов и для организации маневровых передвижений с меньшими перепробегами, что ускоряет маневровую работу. Объединение двух-трех стрелок в одной секции допустимо только при таком расположении, которое создает условия одновременных (параллельных) передвижений по соседним путям.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323433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74558" y="1323474"/>
            <a:ext cx="2310063" cy="4692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400800" y="1323474"/>
            <a:ext cx="2153653" cy="4692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063916" y="1917267"/>
            <a:ext cx="2634916" cy="300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4558" y="1903820"/>
            <a:ext cx="2310063" cy="3970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56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6514"/>
            <a:ext cx="9144000" cy="337025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34830" y="-65045"/>
            <a:ext cx="4975412" cy="495695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11624"/>
            <a:ext cx="9076765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Расстановка станционных </a:t>
            </a:r>
            <a:r>
              <a:rPr lang="ru-RU" sz="2000" b="1" u="sng" dirty="0" smtClean="0">
                <a:solidFill>
                  <a:srgbClr val="C00000"/>
                </a:solidFill>
              </a:rPr>
              <a:t>светофоров.</a:t>
            </a:r>
          </a:p>
          <a:p>
            <a:pPr marL="0" indent="0" algn="just">
              <a:buNone/>
            </a:pPr>
            <a:r>
              <a:rPr lang="ru-RU" sz="2000" dirty="0"/>
              <a:t>Следующим этапом выполнения маршрутизации </a:t>
            </a:r>
            <a:r>
              <a:rPr lang="ru-RU" sz="2000" dirty="0" smtClean="0"/>
              <a:t>станции </a:t>
            </a:r>
            <a:r>
              <a:rPr lang="ru-RU" sz="2000" dirty="0"/>
              <a:t>является процесс расстановки станционных светофоров. Для промежуточных </a:t>
            </a:r>
            <a:r>
              <a:rPr lang="ru-RU" sz="2000" dirty="0" smtClean="0"/>
              <a:t>станций </a:t>
            </a:r>
            <a:r>
              <a:rPr lang="ru-RU" sz="2000" dirty="0"/>
              <a:t>следует выполнять данные действия в предлагаемой последовательности: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на </a:t>
            </a:r>
            <a:r>
              <a:rPr lang="ru-RU" sz="2000" dirty="0"/>
              <a:t>границе </a:t>
            </a:r>
            <a:r>
              <a:rPr lang="ru-RU" sz="2000" dirty="0" smtClean="0"/>
              <a:t>станции </a:t>
            </a:r>
            <a:r>
              <a:rPr lang="ru-RU" sz="2000" dirty="0"/>
              <a:t>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входные</a:t>
            </a:r>
            <a:r>
              <a:rPr lang="ru-RU" sz="2000" b="1" dirty="0"/>
              <a:t> светофоры</a:t>
            </a:r>
            <a:r>
              <a:rPr lang="ru-RU" sz="2000" dirty="0"/>
              <a:t>, разрешающие поездное движение с перегона в сторону приёмоотправочных </a:t>
            </a:r>
            <a:r>
              <a:rPr lang="ru-RU" sz="2000" dirty="0" smtClean="0"/>
              <a:t>путей.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i="1" dirty="0" smtClean="0"/>
              <a:t>У </a:t>
            </a:r>
            <a:r>
              <a:rPr lang="ru-RU" sz="2000" i="1" dirty="0"/>
              <a:t>входных светофоров показываются места расположения релейного и батарейного шкафов.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46479" b="46934"/>
          <a:stretch/>
        </p:blipFill>
        <p:spPr>
          <a:xfrm>
            <a:off x="5540990" y="2563726"/>
            <a:ext cx="3357349" cy="196771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65337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619" y="4971433"/>
            <a:ext cx="9138381" cy="16571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2.</a:t>
            </a:r>
            <a:r>
              <a:rPr lang="ru-RU" sz="2000" dirty="0" smtClean="0"/>
              <a:t> на </a:t>
            </a:r>
            <a:r>
              <a:rPr lang="ru-RU" sz="2000" dirty="0"/>
              <a:t>границах приёмоотправочных </a:t>
            </a:r>
            <a:r>
              <a:rPr lang="ru-RU" sz="2000" dirty="0" smtClean="0"/>
              <a:t>путей </a:t>
            </a:r>
            <a:r>
              <a:rPr lang="ru-RU" sz="2000" dirty="0"/>
              <a:t>в направлении их специализации 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выходные</a:t>
            </a:r>
            <a:r>
              <a:rPr lang="ru-RU" sz="2000" b="1" dirty="0"/>
              <a:t> светофоры</a:t>
            </a:r>
            <a:r>
              <a:rPr lang="ru-RU" sz="2000" dirty="0"/>
              <a:t>. В тех случаях, когда по </a:t>
            </a:r>
            <a:r>
              <a:rPr lang="ru-RU" sz="2000" dirty="0" smtClean="0"/>
              <a:t>пути </a:t>
            </a:r>
            <a:r>
              <a:rPr lang="ru-RU" sz="2000" dirty="0"/>
              <a:t>предусматривается сквозной или безостановочный пропуск поездов,  выходные светофоры должны быть мачтовыми, а в остальных случаях – карликовыми, совмещёнными с </a:t>
            </a:r>
            <a:r>
              <a:rPr lang="ru-RU" sz="2000" dirty="0" smtClean="0"/>
              <a:t>маневровыми.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" y="389965"/>
            <a:ext cx="9144000" cy="3064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4230" t="74146" r="24163" b="3033"/>
          <a:stretch/>
        </p:blipFill>
        <p:spPr>
          <a:xfrm rot="16200000">
            <a:off x="779929" y="3455893"/>
            <a:ext cx="1425392" cy="968192"/>
          </a:xfrm>
          <a:prstGeom prst="rect">
            <a:avLst/>
          </a:prstGeom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811316" y="2808093"/>
            <a:ext cx="2327432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Выходной мачтовый </a:t>
            </a:r>
          </a:p>
          <a:p>
            <a:r>
              <a:rPr lang="ru-RU" b="1" dirty="0" smtClean="0"/>
              <a:t>светофор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32492" y="2662493"/>
            <a:ext cx="255332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Выходной карликовый </a:t>
            </a:r>
          </a:p>
          <a:p>
            <a:r>
              <a:rPr lang="ru-RU" b="1" dirty="0" smtClean="0"/>
              <a:t>светофор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49914" t="74145" r="38423" b="5642"/>
          <a:stretch/>
        </p:blipFill>
        <p:spPr>
          <a:xfrm>
            <a:off x="2209156" y="3678154"/>
            <a:ext cx="399573" cy="826611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8717" t="75673" r="50075" b="14380"/>
          <a:stretch/>
        </p:blipFill>
        <p:spPr>
          <a:xfrm rot="16200000">
            <a:off x="2626913" y="4136958"/>
            <a:ext cx="367016" cy="403384"/>
          </a:xfrm>
          <a:prstGeom prst="rect">
            <a:avLst/>
          </a:prstGeom>
          <a:ln>
            <a:noFill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61353" t="75680" r="24163" b="14188"/>
          <a:stretch/>
        </p:blipFill>
        <p:spPr>
          <a:xfrm rot="16200000">
            <a:off x="2608125" y="3659542"/>
            <a:ext cx="478814" cy="477600"/>
          </a:xfrm>
          <a:prstGeom prst="rect">
            <a:avLst/>
          </a:prstGeom>
          <a:ln>
            <a:noFill/>
          </a:ln>
        </p:spPr>
      </p:pic>
      <p:cxnSp>
        <p:nvCxnSpPr>
          <p:cNvPr id="15" name="Прямая соединительная линия 14"/>
          <p:cNvCxnSpPr/>
          <p:nvPr/>
        </p:nvCxnSpPr>
        <p:spPr>
          <a:xfrm flipV="1">
            <a:off x="2209156" y="4522158"/>
            <a:ext cx="770476" cy="1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618979" y="2588455"/>
            <a:ext cx="3038622" cy="23829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636" y="3422051"/>
            <a:ext cx="3292125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86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8534" y="4582271"/>
            <a:ext cx="9111286" cy="21143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маневровые</a:t>
            </a:r>
            <a:r>
              <a:rPr lang="ru-RU" sz="2000" b="1" dirty="0" smtClean="0"/>
              <a:t> </a:t>
            </a:r>
            <a:r>
              <a:rPr lang="ru-RU" sz="2000" b="1" dirty="0"/>
              <a:t>светофоры </a:t>
            </a:r>
            <a:r>
              <a:rPr lang="ru-RU" sz="2000" dirty="0"/>
              <a:t>должны обеспечивать маршрутизированные маневровые передвижения, как минимум, с любого </a:t>
            </a:r>
            <a:r>
              <a:rPr lang="ru-RU" sz="2000" dirty="0" smtClean="0"/>
              <a:t>станционного </a:t>
            </a:r>
            <a:r>
              <a:rPr lang="ru-RU" sz="2000" dirty="0"/>
              <a:t>пути на любой другой путь. По этой причине маневровые светофоры устанавливаются на границе </a:t>
            </a:r>
            <a:r>
              <a:rPr lang="ru-RU" sz="2000" dirty="0" smtClean="0"/>
              <a:t>станции </a:t>
            </a:r>
            <a:r>
              <a:rPr lang="ru-RU" sz="2000" dirty="0"/>
              <a:t>и перегона, разрешая передвижение в сторону станционных </a:t>
            </a:r>
            <a:r>
              <a:rPr lang="ru-RU" sz="2000" dirty="0" smtClean="0"/>
              <a:t>путей</a:t>
            </a:r>
            <a:r>
              <a:rPr lang="ru-RU" sz="2000" dirty="0"/>
              <a:t>, со специализированных </a:t>
            </a:r>
            <a:r>
              <a:rPr lang="ru-RU" sz="2000" dirty="0" smtClean="0"/>
              <a:t>путей </a:t>
            </a:r>
            <a:r>
              <a:rPr lang="ru-RU" sz="2000" dirty="0"/>
              <a:t>в направлении противоположном их специализации и из нецентрализованной зоны (из тупиков, с подъездных путей, из вытяжек и т. п</a:t>
            </a:r>
            <a:r>
              <a:rPr lang="ru-RU" sz="2000" dirty="0" smtClean="0"/>
              <a:t>.).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0" y="1021976"/>
            <a:ext cx="9144000" cy="30896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52071" r="65097"/>
          <a:stretch/>
        </p:blipFill>
        <p:spPr>
          <a:xfrm>
            <a:off x="6601386" y="2810435"/>
            <a:ext cx="2300568" cy="18671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6052" t="55692" r="11791" b="30789"/>
          <a:stretch/>
        </p:blipFill>
        <p:spPr>
          <a:xfrm>
            <a:off x="7987352" y="3852951"/>
            <a:ext cx="282388" cy="2554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59547" t="56384" r="28874" b="30097"/>
          <a:stretch/>
        </p:blipFill>
        <p:spPr>
          <a:xfrm>
            <a:off x="8337176" y="3866601"/>
            <a:ext cx="268941" cy="2554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8257" t="3053" b="70400"/>
          <a:stretch/>
        </p:blipFill>
        <p:spPr>
          <a:xfrm>
            <a:off x="981510" y="3094347"/>
            <a:ext cx="2130981" cy="50171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14753" y="3272685"/>
            <a:ext cx="142013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/>
              <a:t>карликовый</a:t>
            </a:r>
            <a:endParaRPr lang="ru-RU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9562" t="75837" r="67393" b="11552"/>
          <a:stretch/>
        </p:blipFill>
        <p:spPr>
          <a:xfrm>
            <a:off x="1269278" y="3596065"/>
            <a:ext cx="1528550" cy="8734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155" y="3824652"/>
            <a:ext cx="457840" cy="4091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0368" y="3811475"/>
            <a:ext cx="496337" cy="473776"/>
          </a:xfrm>
          <a:prstGeom prst="rect">
            <a:avLst/>
          </a:prstGeom>
        </p:spPr>
      </p:pic>
      <p:sp>
        <p:nvSpPr>
          <p:cNvPr id="17" name="Равнобедренный треугольник 16"/>
          <p:cNvSpPr/>
          <p:nvPr/>
        </p:nvSpPr>
        <p:spPr>
          <a:xfrm>
            <a:off x="477672" y="3609512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296574" y="3743235"/>
            <a:ext cx="0" cy="65804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714753" y="2988860"/>
            <a:ext cx="2384291" cy="14806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09483" y="-26266"/>
            <a:ext cx="4975412" cy="47001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1148" y="3719954"/>
            <a:ext cx="8993875" cy="31380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Сначала </a:t>
            </a:r>
            <a:r>
              <a:rPr lang="ru-RU" sz="2000" b="1" dirty="0"/>
              <a:t>установим </a:t>
            </a:r>
            <a:r>
              <a:rPr lang="ru-RU" sz="2000" dirty="0"/>
              <a:t>маневровые светофоры, для которых не нужен анализ маневровой работы при определении мест установки:</a:t>
            </a:r>
          </a:p>
          <a:p>
            <a:pPr marL="0" indent="0" algn="just">
              <a:buNone/>
            </a:pPr>
            <a:r>
              <a:rPr lang="ru-RU" sz="2000" dirty="0" smtClean="0"/>
              <a:t>а</a:t>
            </a:r>
            <a:r>
              <a:rPr lang="ru-RU" sz="2000" dirty="0"/>
              <a:t>) маневровые светофоры с приемоотправочного пути при отсутствии выходных светофоров с этого </a:t>
            </a:r>
            <a:r>
              <a:rPr lang="ru-RU" sz="2000" dirty="0" smtClean="0"/>
              <a:t>пути.</a:t>
            </a: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б</a:t>
            </a:r>
            <a:r>
              <a:rPr lang="ru-RU" sz="2000" dirty="0"/>
              <a:t>) маневровые светофоры из тупиков. </a:t>
            </a:r>
            <a:r>
              <a:rPr lang="ru-RU" sz="2000" i="1" dirty="0"/>
              <a:t>Светофоры с приемоотправочных путей и светофоры из тупиков имеют красное запрещающее показание. Светофоры из тупиков устанавливаются мачтовыми.</a:t>
            </a:r>
            <a:endParaRPr lang="ru-RU" sz="2000" i="1" dirty="0" smtClean="0"/>
          </a:p>
          <a:p>
            <a:pPr marL="0" indent="0" algn="just">
              <a:buNone/>
            </a:pPr>
            <a:r>
              <a:rPr lang="ru-RU" sz="2000" dirty="0" smtClean="0"/>
              <a:t>в) </a:t>
            </a:r>
            <a:r>
              <a:rPr lang="ru-RU" sz="2000" dirty="0"/>
              <a:t>маневровые светофоры с бесстрелочного участка за входными </a:t>
            </a:r>
            <a:r>
              <a:rPr lang="ru-RU" sz="2000" dirty="0" smtClean="0"/>
              <a:t>светофорами.</a:t>
            </a:r>
          </a:p>
          <a:p>
            <a:pPr marL="0" indent="0" algn="just">
              <a:buNone/>
            </a:pPr>
            <a:r>
              <a:rPr lang="ru-RU" sz="2000" dirty="0"/>
              <a:t>Чтобы установить остальные маневровые светофоры необходимо проанализировать маневровую работу на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671"/>
            <a:ext cx="9136172" cy="3128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94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4" y="4111624"/>
            <a:ext cx="9063319" cy="25984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4.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Все </a:t>
            </a:r>
            <a:r>
              <a:rPr lang="ru-RU" sz="2000" b="1" dirty="0">
                <a:solidFill>
                  <a:srgbClr val="002060"/>
                </a:solidFill>
              </a:rPr>
              <a:t>светофоры должны быть обозначены </a:t>
            </a:r>
            <a:r>
              <a:rPr lang="ru-RU" sz="2000" dirty="0"/>
              <a:t>(указаны их литерные знаки). Входные светофоры обозначаются буквами Н или Ч, в зависимости от направления движения по их разрешающим показаниям. Выходные светофоры так же  обозначаются буквами Н или Ч с добавлением номера </a:t>
            </a:r>
            <a:r>
              <a:rPr lang="ru-RU" sz="2000" dirty="0" smtClean="0"/>
              <a:t>пути</a:t>
            </a:r>
            <a:r>
              <a:rPr lang="ru-RU" sz="2000" dirty="0"/>
              <a:t>, с которого они разрешают движение.</a:t>
            </a:r>
          </a:p>
          <a:p>
            <a:pPr marL="0" indent="0" algn="just">
              <a:buNone/>
            </a:pPr>
            <a:r>
              <a:rPr lang="ru-RU" sz="2000" i="1" dirty="0" smtClean="0"/>
              <a:t>    Маневровые </a:t>
            </a:r>
            <a:r>
              <a:rPr lang="ru-RU" sz="2000" i="1" dirty="0"/>
              <a:t>светофоры </a:t>
            </a:r>
            <a:r>
              <a:rPr lang="ru-RU" sz="2000" b="1" i="1" dirty="0"/>
              <a:t>обозначаются</a:t>
            </a:r>
            <a:r>
              <a:rPr lang="ru-RU" sz="2000" i="1" dirty="0"/>
              <a:t> буквой М с добавлением их порядкового номера: чётными или нечётными, в зависимости от горловины </a:t>
            </a:r>
            <a:r>
              <a:rPr lang="ru-RU" sz="2000" i="1" dirty="0" smtClean="0"/>
              <a:t>станции</a:t>
            </a:r>
            <a:r>
              <a:rPr lang="ru-RU" sz="2000" i="1" dirty="0"/>
              <a:t>, в которой они установлены.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" y="779929"/>
            <a:ext cx="9144000" cy="267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842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111624"/>
            <a:ext cx="906111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Особенности маршрутизации </a:t>
            </a:r>
            <a:r>
              <a:rPr lang="ru-RU" sz="2000" b="1" u="sng" dirty="0">
                <a:solidFill>
                  <a:srgbClr val="002060"/>
                </a:solidFill>
              </a:rPr>
              <a:t>участковых </a:t>
            </a:r>
            <a:r>
              <a:rPr lang="ru-RU" sz="2000" b="1" u="sng" dirty="0" smtClean="0">
                <a:solidFill>
                  <a:srgbClr val="C00000"/>
                </a:solidFill>
              </a:rPr>
              <a:t>станций.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При выполнении </a:t>
            </a:r>
            <a:r>
              <a:rPr lang="ru-RU" sz="2000" dirty="0"/>
              <a:t>маршрутизации участковых (крупных) </a:t>
            </a:r>
            <a:r>
              <a:rPr lang="ru-RU" sz="2000" dirty="0" smtClean="0"/>
              <a:t>станций </a:t>
            </a:r>
            <a:r>
              <a:rPr lang="ru-RU" sz="2000" dirty="0"/>
              <a:t>необходимо следовать дополнительным правилам расстановки изолирующих стыков и маневровых светофоров: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dirty="0"/>
              <a:t>за входными светофорами выделяются бесстрелочные секции. Это необходимо для того, чтобы обеспечить маневровые передвижения в пределах </a:t>
            </a:r>
            <a:r>
              <a:rPr lang="ru-RU" sz="2000" dirty="0" smtClean="0"/>
              <a:t>станции </a:t>
            </a:r>
            <a:r>
              <a:rPr lang="ru-RU" sz="2000" dirty="0"/>
              <a:t>без выхода маневрового состава на </a:t>
            </a:r>
            <a:r>
              <a:rPr lang="ru-RU" sz="2000" dirty="0" smtClean="0"/>
              <a:t>перегон.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6467"/>
          <a:stretch/>
        </p:blipFill>
        <p:spPr>
          <a:xfrm>
            <a:off x="240942" y="824556"/>
            <a:ext cx="8646459" cy="30138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235" y="824556"/>
            <a:ext cx="658906" cy="4125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40942" y="2124635"/>
            <a:ext cx="807929" cy="268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38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2810436"/>
            <a:ext cx="9036424" cy="3931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Составить </a:t>
            </a:r>
            <a:r>
              <a:rPr lang="ru-RU" sz="2000" b="1" dirty="0">
                <a:solidFill>
                  <a:srgbClr val="C00000"/>
                </a:solidFill>
              </a:rPr>
              <a:t>схему однониточного </a:t>
            </a:r>
            <a:r>
              <a:rPr lang="ru-RU" sz="2000" b="1" dirty="0" smtClean="0">
                <a:solidFill>
                  <a:srgbClr val="C00000"/>
                </a:solidFill>
              </a:rPr>
              <a:t>плана </a:t>
            </a:r>
            <a:r>
              <a:rPr lang="ru-RU" sz="2000" b="1" dirty="0" smtClean="0">
                <a:solidFill>
                  <a:srgbClr val="7030A0"/>
                </a:solidFill>
              </a:rPr>
              <a:t>промежуточной  </a:t>
            </a:r>
            <a:r>
              <a:rPr lang="ru-RU" sz="2000" b="1" dirty="0">
                <a:solidFill>
                  <a:srgbClr val="7030A0"/>
                </a:solidFill>
              </a:rPr>
              <a:t>станции и таблицу зависимости по враждебности маршрутов </a:t>
            </a:r>
            <a:r>
              <a:rPr lang="ru-RU" sz="2000" b="1" dirty="0"/>
              <a:t>согласно своего </a:t>
            </a:r>
            <a:r>
              <a:rPr lang="ru-RU" sz="2000" b="1" dirty="0" smtClean="0"/>
              <a:t>варианта </a:t>
            </a:r>
            <a:r>
              <a:rPr lang="ru-RU" sz="2000" b="1" dirty="0" smtClean="0">
                <a:solidFill>
                  <a:srgbClr val="C00000"/>
                </a:solidFill>
              </a:rPr>
              <a:t>и </a:t>
            </a:r>
            <a:r>
              <a:rPr lang="ru-RU" sz="2000" b="1" dirty="0" smtClean="0">
                <a:solidFill>
                  <a:srgbClr val="7030A0"/>
                </a:solidFill>
              </a:rPr>
              <a:t>части участковой станции </a:t>
            </a:r>
            <a:r>
              <a:rPr lang="ru-RU" sz="2000" b="1" dirty="0">
                <a:solidFill>
                  <a:srgbClr val="7030A0"/>
                </a:solidFill>
              </a:rPr>
              <a:t>и таблиц перечня маршрутов </a:t>
            </a:r>
            <a:r>
              <a:rPr lang="ru-RU" sz="2000" b="1" dirty="0" smtClean="0">
                <a:solidFill>
                  <a:srgbClr val="C00000"/>
                </a:solidFill>
              </a:rPr>
              <a:t>руководствуясь </a:t>
            </a:r>
            <a:r>
              <a:rPr lang="ru-RU" sz="2000" b="1" dirty="0">
                <a:solidFill>
                  <a:srgbClr val="C00000"/>
                </a:solidFill>
              </a:rPr>
              <a:t>предоставленной </a:t>
            </a:r>
            <a:r>
              <a:rPr lang="ru-RU" sz="2000" b="1" dirty="0" smtClean="0">
                <a:solidFill>
                  <a:srgbClr val="C00000"/>
                </a:solidFill>
              </a:rPr>
              <a:t>методикой.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Подготовка </a:t>
            </a:r>
            <a:r>
              <a:rPr lang="ru-RU" sz="2000" b="1" dirty="0"/>
              <a:t>плана станции к работе.</a:t>
            </a:r>
          </a:p>
          <a:p>
            <a:pPr marL="0" indent="0" algn="just">
              <a:buNone/>
            </a:pPr>
            <a:r>
              <a:rPr lang="ru-RU" sz="2000" b="1" dirty="0"/>
              <a:t>Вычертите план станции с соблюдением следующих размеров:</a:t>
            </a:r>
          </a:p>
          <a:p>
            <a:pPr marL="0" indent="0" algn="just">
              <a:buNone/>
            </a:pPr>
            <a:r>
              <a:rPr lang="ru-RU" sz="2000" b="1" dirty="0"/>
              <a:t>- расстояние между путями – 15 мм;</a:t>
            </a:r>
          </a:p>
          <a:p>
            <a:pPr marL="0" indent="0" algn="just">
              <a:buNone/>
            </a:pPr>
            <a:r>
              <a:rPr lang="ru-RU" sz="2000" b="1" dirty="0"/>
              <a:t>- угол наклона стрелки – 30 градусов;</a:t>
            </a:r>
          </a:p>
          <a:p>
            <a:pPr marL="0" indent="0" algn="just">
              <a:buNone/>
            </a:pPr>
            <a:r>
              <a:rPr lang="ru-RU" sz="2000" b="1" dirty="0"/>
              <a:t>- размеры обозначения стрелки оборудованной </a:t>
            </a:r>
            <a:r>
              <a:rPr lang="ru-RU" sz="2000" b="1" dirty="0" smtClean="0"/>
              <a:t>электроприводом.</a:t>
            </a:r>
            <a:endParaRPr lang="ru-RU" sz="2000" b="1" dirty="0"/>
          </a:p>
          <a:p>
            <a:pPr marL="0" indent="0" algn="just">
              <a:buNone/>
            </a:pPr>
            <a:r>
              <a:rPr lang="ru-RU" sz="2000" b="1" i="1" dirty="0">
                <a:solidFill>
                  <a:srgbClr val="002060"/>
                </a:solidFill>
              </a:rPr>
              <a:t>Однониточный план строится </a:t>
            </a:r>
            <a:r>
              <a:rPr lang="ru-RU" sz="2000" b="1" i="1" u="sng" dirty="0">
                <a:solidFill>
                  <a:srgbClr val="002060"/>
                </a:solidFill>
              </a:rPr>
              <a:t>на миллиметровой бумаге</a:t>
            </a:r>
            <a:r>
              <a:rPr lang="ru-RU" sz="2000" b="1" i="1" dirty="0">
                <a:solidFill>
                  <a:srgbClr val="002060"/>
                </a:solidFill>
              </a:rPr>
              <a:t>, с соблюдением размеров.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635695"/>
              </p:ext>
            </p:extLst>
          </p:nvPr>
        </p:nvGraphicFramePr>
        <p:xfrm>
          <a:off x="53788" y="408643"/>
          <a:ext cx="8799970" cy="260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4" r:id="rId3" imgW="6971081" imgH="2326952" progId="Visio.Drawing.11">
                  <p:embed/>
                </p:oleObj>
              </mc:Choice>
              <mc:Fallback>
                <p:oleObj r:id="rId3" imgW="6971081" imgH="2326952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8" y="408643"/>
                        <a:ext cx="8799970" cy="2600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253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111624"/>
            <a:ext cx="9144000" cy="1845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2. спаренные </a:t>
            </a:r>
            <a:r>
              <a:rPr lang="ru-RU" sz="2000" dirty="0"/>
              <a:t>стрелки с  параллельными путями могут образовывать геометрическую фигуру, напоминающие </a:t>
            </a:r>
            <a:r>
              <a:rPr lang="ru-RU" sz="2000" dirty="0" smtClean="0"/>
              <a:t>трапецию. </a:t>
            </a:r>
            <a:r>
              <a:rPr lang="ru-RU" sz="2000" dirty="0"/>
              <a:t>Большое основание такой трапеции всегда разрезается изолирующим стыком. Это необходимо для того, чтобы каждая стрелочная изолированная секция имела «общую точку» - место через которое проходят все передвижения по данной секции независимо от положения стрелок.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7567" t="11967" b="74161"/>
          <a:stretch/>
        </p:blipFill>
        <p:spPr>
          <a:xfrm>
            <a:off x="1395730" y="1048777"/>
            <a:ext cx="5655197" cy="170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075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759684"/>
            <a:ext cx="8789160" cy="16706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В </a:t>
            </a:r>
            <a:r>
              <a:rPr lang="ru-RU" sz="2000" dirty="0"/>
              <a:t>тех случаях, когда в малом основании такой трапеции имеется хотя бы одна стрелка в большом основании целесообразно установить два изолирующих стыка. Это приводит к появлению в горловине </a:t>
            </a:r>
            <a:r>
              <a:rPr lang="ru-RU" sz="2000" dirty="0" smtClean="0"/>
              <a:t>станции </a:t>
            </a:r>
            <a:r>
              <a:rPr lang="ru-RU" sz="2000" dirty="0"/>
              <a:t>бесстрелочных секций, которые способствуют повышению возможной интенсивности выполнения маневровой </a:t>
            </a:r>
            <a:r>
              <a:rPr lang="ru-RU" sz="2000" dirty="0" smtClean="0"/>
              <a:t>работы.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3" t="23986" r="14695"/>
          <a:stretch/>
        </p:blipFill>
        <p:spPr>
          <a:xfrm>
            <a:off x="1399047" y="817669"/>
            <a:ext cx="5991066" cy="2846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34317" y="817669"/>
            <a:ext cx="1936377" cy="392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221" t="37713" r="52230" b="51755"/>
          <a:stretch/>
        </p:blipFill>
        <p:spPr>
          <a:xfrm>
            <a:off x="5056096" y="1210236"/>
            <a:ext cx="605119" cy="2420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23682" y="1452283"/>
            <a:ext cx="564777" cy="524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3336" t="408" r="15707" b="83570"/>
          <a:stretch/>
        </p:blipFill>
        <p:spPr>
          <a:xfrm>
            <a:off x="4559405" y="1429365"/>
            <a:ext cx="656653" cy="45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7548" t="50472" r="79649" b="38192"/>
          <a:stretch/>
        </p:blipFill>
        <p:spPr>
          <a:xfrm>
            <a:off x="5178476" y="1479178"/>
            <a:ext cx="766483" cy="32272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4114248" y="1801906"/>
            <a:ext cx="1064228" cy="60511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173506" y="1210236"/>
            <a:ext cx="2042552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5149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2" y="4111624"/>
            <a:ext cx="9061110" cy="11865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В </a:t>
            </a:r>
            <a:r>
              <a:rPr lang="ru-RU" sz="2000" dirty="0"/>
              <a:t>ситуации, когда стрелки примыкают к пути с разных сторон от него, а их остряки направлены в противоположные стороны, эти стрелки отделяются друг от друга изолирующим </a:t>
            </a:r>
            <a:r>
              <a:rPr lang="ru-RU" sz="2000" dirty="0" smtClean="0"/>
              <a:t>стыком.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936" y="663272"/>
            <a:ext cx="4610936" cy="5076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657" y="1510355"/>
            <a:ext cx="6157494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26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4111624"/>
            <a:ext cx="9074557" cy="22488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В </a:t>
            </a:r>
            <a:r>
              <a:rPr lang="ru-RU" sz="2000" b="1" dirty="0">
                <a:solidFill>
                  <a:srgbClr val="C00000"/>
                </a:solidFill>
              </a:rPr>
              <a:t>отличие от промежуточных </a:t>
            </a:r>
            <a:r>
              <a:rPr lang="ru-RU" sz="2000" b="1" dirty="0" smtClean="0">
                <a:solidFill>
                  <a:srgbClr val="C00000"/>
                </a:solidFill>
              </a:rPr>
              <a:t>станций</a:t>
            </a:r>
            <a:r>
              <a:rPr lang="ru-RU" sz="2000" dirty="0"/>
              <a:t>, при маршрутизации участковых необходимо произвести расстановку ещё нескольких маневровых светофоров для обеспечения выполнения необходимого объёма маневровой работы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Во-первых</a:t>
            </a:r>
            <a:r>
              <a:rPr lang="ru-RU" sz="2000" dirty="0" smtClean="0"/>
              <a:t> </a:t>
            </a:r>
            <a:r>
              <a:rPr lang="ru-RU" sz="2000" dirty="0"/>
              <a:t>– с бесстрелочных секций за входными светофорами устанавливаются маневровые светофоры, разрешающие движение маневрового состава в сторону станционных </a:t>
            </a:r>
            <a:r>
              <a:rPr lang="ru-RU" sz="2000" dirty="0" smtClean="0"/>
              <a:t>путей.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8808" r="49845" b="26829"/>
          <a:stretch/>
        </p:blipFill>
        <p:spPr>
          <a:xfrm>
            <a:off x="242047" y="551329"/>
            <a:ext cx="8707305" cy="32945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047" y="1932200"/>
            <a:ext cx="1264024" cy="649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073153" y="1775012"/>
            <a:ext cx="847165" cy="4437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574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-12595" y="4057104"/>
            <a:ext cx="9144000" cy="12157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Во-вторых</a:t>
            </a:r>
            <a:r>
              <a:rPr lang="ru-RU" sz="2000" dirty="0"/>
              <a:t> – с бесстрелочных секций в горловине станции в обоих </a:t>
            </a:r>
            <a:r>
              <a:rPr lang="ru-RU" sz="2000" dirty="0" smtClean="0"/>
              <a:t>направлениях. </a:t>
            </a:r>
            <a:r>
              <a:rPr lang="ru-RU" sz="2000" dirty="0"/>
              <a:t>Эти маневровые светофоры будут разрешать передвижение маневрового состава с бесстрелочных изолированных участков.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463" t="23986" r="14695"/>
          <a:stretch/>
        </p:blipFill>
        <p:spPr>
          <a:xfrm>
            <a:off x="1399047" y="817669"/>
            <a:ext cx="5991066" cy="28468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634317" y="817669"/>
            <a:ext cx="1936377" cy="3925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221" t="37713" r="52230" b="51755"/>
          <a:stretch/>
        </p:blipFill>
        <p:spPr>
          <a:xfrm>
            <a:off x="5056096" y="1210236"/>
            <a:ext cx="605119" cy="24204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23682" y="1452283"/>
            <a:ext cx="564777" cy="524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73336" t="408" r="15707" b="83570"/>
          <a:stretch/>
        </p:blipFill>
        <p:spPr>
          <a:xfrm>
            <a:off x="4559405" y="1429365"/>
            <a:ext cx="656653" cy="456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7548" t="50472" r="79649" b="38192"/>
          <a:stretch/>
        </p:blipFill>
        <p:spPr>
          <a:xfrm>
            <a:off x="5178476" y="1479178"/>
            <a:ext cx="766483" cy="322728"/>
          </a:xfrm>
          <a:prstGeom prst="rect">
            <a:avLst/>
          </a:prstGeom>
        </p:spPr>
      </p:pic>
      <p:cxnSp>
        <p:nvCxnSpPr>
          <p:cNvPr id="15" name="Прямая со стрелкой 14"/>
          <p:cNvCxnSpPr/>
          <p:nvPr/>
        </p:nvCxnSpPr>
        <p:spPr>
          <a:xfrm>
            <a:off x="3186953" y="1210236"/>
            <a:ext cx="2029105" cy="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узел 15"/>
          <p:cNvSpPr/>
          <p:nvPr/>
        </p:nvSpPr>
        <p:spPr>
          <a:xfrm>
            <a:off x="4087205" y="1098685"/>
            <a:ext cx="228600" cy="201706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476" y="933519"/>
            <a:ext cx="1062043" cy="38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3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05" y="94129"/>
            <a:ext cx="8083480" cy="386957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869576"/>
            <a:ext cx="8993875" cy="298842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Все </a:t>
            </a:r>
            <a:r>
              <a:rPr lang="ru-RU" sz="2000" b="1" dirty="0"/>
              <a:t>маневровые передвижения в пределах горловины </a:t>
            </a:r>
            <a:r>
              <a:rPr lang="ru-RU" sz="2000" b="1" dirty="0" smtClean="0"/>
              <a:t>станции </a:t>
            </a:r>
            <a:r>
              <a:rPr lang="ru-RU" sz="2000" b="1" dirty="0"/>
              <a:t>должны выполняться с минимальным пробегом маневрового локомотива. </a:t>
            </a:r>
            <a:r>
              <a:rPr lang="ru-RU" sz="2000" dirty="0"/>
              <a:t>Для обеспечения выполнения этого условия следует рассмотреть возможность производства манёвров с любого станционного </a:t>
            </a:r>
            <a:r>
              <a:rPr lang="ru-RU" sz="2000" dirty="0" smtClean="0"/>
              <a:t>пути </a:t>
            </a:r>
            <a:r>
              <a:rPr lang="ru-RU" sz="2000" dirty="0"/>
              <a:t>на любой другой, а также и в противоположном направлении (в сторону перегона). Если передвижения  маневрового  состава  оказываются  слишком  </a:t>
            </a:r>
            <a:r>
              <a:rPr lang="ru-RU" sz="2000" dirty="0" smtClean="0"/>
              <a:t>длинными (проходят </a:t>
            </a:r>
            <a:r>
              <a:rPr lang="ru-RU" sz="2000" dirty="0"/>
              <a:t>через всю горловину) их следует сократить путём установки маневровых светофоров, разрешающих движение в том или ином направлении. При этом следует учитывать, что все светофоры устанавливаются в створе с изолирующими стыками, которые также  необходимо расположить и  показать на схематическом плане </a:t>
            </a:r>
            <a:r>
              <a:rPr lang="ru-RU" sz="2000" dirty="0" smtClean="0"/>
              <a:t>станции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3314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3869576"/>
            <a:ext cx="9090212" cy="1098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Схематический </a:t>
            </a:r>
            <a:r>
              <a:rPr lang="ru-RU" sz="2000" b="1" dirty="0">
                <a:solidFill>
                  <a:srgbClr val="002060"/>
                </a:solidFill>
              </a:rPr>
              <a:t>план станции и таблица зависимостей маршрутов, стрелок и светофоров </a:t>
            </a:r>
            <a:r>
              <a:rPr lang="ru-RU" sz="2000" b="1" dirty="0"/>
              <a:t>являются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основополагающими документами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/>
              <a:t>которые служат </a:t>
            </a:r>
            <a:r>
              <a:rPr lang="ru-RU" sz="2000" b="1" dirty="0">
                <a:solidFill>
                  <a:srgbClr val="002060"/>
                </a:solidFill>
              </a:rPr>
              <a:t>базой для проектирования и эксплуатации системы ЭЦ.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 descr="http://scbist.com/scb/uploaded/proektir_ec_kononov/4.files/image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9485313"/>
            <a:ext cx="94869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cbist.com/scb/uploaded/proektir_ec_kononov/4.files/image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-6973888"/>
            <a:ext cx="964882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ttp://scbist.com/scb/uploaded/proektir_ec_kononov/4.files/image02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27" b="12558"/>
          <a:stretch/>
        </p:blipFill>
        <p:spPr bwMode="auto">
          <a:xfrm>
            <a:off x="22879" y="457199"/>
            <a:ext cx="9121121" cy="298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scbist.com/scb/uploaded/proektir_ec_kononov/4.files/image0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0098088"/>
            <a:ext cx="6286500" cy="923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127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3366" y="0"/>
            <a:ext cx="6306670" cy="914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Таблица </a:t>
            </a:r>
            <a:r>
              <a:rPr lang="ru-RU" sz="2000" b="1" dirty="0">
                <a:solidFill>
                  <a:srgbClr val="002060"/>
                </a:solidFill>
              </a:rPr>
              <a:t>зависимости стрелок, сигналов </a:t>
            </a:r>
            <a:r>
              <a:rPr lang="ru-RU" sz="2000" b="1" dirty="0" smtClean="0">
                <a:solidFill>
                  <a:srgbClr val="002060"/>
                </a:solidFill>
              </a:rPr>
              <a:t>и маршрутов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промежуточной</a:t>
            </a:r>
            <a:r>
              <a:rPr lang="ru-RU" sz="2000" b="1" dirty="0" smtClean="0">
                <a:solidFill>
                  <a:srgbClr val="002060"/>
                </a:solidFill>
              </a:rPr>
              <a:t> станции.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95" y="694203"/>
            <a:ext cx="8095128" cy="5962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2695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34353"/>
            <a:ext cx="9144000" cy="24236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Движение </a:t>
            </a:r>
            <a:r>
              <a:rPr lang="ru-RU" sz="2000" b="1" dirty="0">
                <a:solidFill>
                  <a:srgbClr val="C00000"/>
                </a:solidFill>
              </a:rPr>
              <a:t>поездов по станции</a:t>
            </a:r>
            <a:r>
              <a:rPr lang="ru-RU" sz="2000" b="1" dirty="0"/>
              <a:t>, оборудованной ЭЦ осуществляется </a:t>
            </a:r>
            <a:r>
              <a:rPr lang="ru-RU" sz="2000" b="1" dirty="0">
                <a:solidFill>
                  <a:srgbClr val="002060"/>
                </a:solidFill>
              </a:rPr>
              <a:t>согласно таблице зависимостей стрелок и </a:t>
            </a:r>
            <a:r>
              <a:rPr lang="ru-RU" sz="2000" b="1" dirty="0" smtClean="0">
                <a:solidFill>
                  <a:srgbClr val="002060"/>
                </a:solidFill>
              </a:rPr>
              <a:t>сигналов</a:t>
            </a:r>
            <a:r>
              <a:rPr lang="ru-RU" sz="2000" b="1" dirty="0" smtClean="0"/>
              <a:t>. </a:t>
            </a:r>
            <a:r>
              <a:rPr lang="ru-RU" sz="2000" dirty="0"/>
              <a:t>В этой таблице все возможные по станции поездные маршруты делятся на категории приема и отправления, а маневровые — на группы, название которых определяется обозначением светофора. Положение стрелок обозначается по прямому пути знаком «+», а по боковому — знаком «—»; установленный маршрут показывается в таблице кружком, враждебные — косыми крестиками; отмечается так же показание входных и выходных светофоров, соответствующее установленному маршруту.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промежуточной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29559"/>
          <a:stretch/>
        </p:blipFill>
        <p:spPr>
          <a:xfrm>
            <a:off x="731520" y="345683"/>
            <a:ext cx="7765366" cy="408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8302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012577"/>
            <a:ext cx="9144000" cy="18454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u="sng" dirty="0">
                <a:solidFill>
                  <a:srgbClr val="002060"/>
                </a:solidFill>
              </a:rPr>
              <a:t>Например</a:t>
            </a:r>
            <a:r>
              <a:rPr lang="ru-RU" sz="2000" u="sng" dirty="0"/>
              <a:t>,</a:t>
            </a:r>
            <a:r>
              <a:rPr lang="ru-RU" sz="2000" dirty="0"/>
              <a:t> при приеме поезда из </a:t>
            </a:r>
            <a:r>
              <a:rPr lang="ru-RU" sz="2000" dirty="0" smtClean="0"/>
              <a:t>А </a:t>
            </a:r>
            <a:r>
              <a:rPr lang="ru-RU" sz="2000" dirty="0"/>
              <a:t>на путь </a:t>
            </a:r>
            <a:r>
              <a:rPr lang="ru-RU" sz="2000" dirty="0" smtClean="0"/>
              <a:t>3 </a:t>
            </a:r>
            <a:r>
              <a:rPr lang="ru-RU" sz="2000" dirty="0"/>
              <a:t>стрелка </a:t>
            </a:r>
            <a:r>
              <a:rPr lang="ru-RU" sz="2000" dirty="0" smtClean="0"/>
              <a:t>3,5 должны </a:t>
            </a:r>
            <a:r>
              <a:rPr lang="ru-RU" sz="2000" dirty="0"/>
              <a:t>быть </a:t>
            </a:r>
            <a:r>
              <a:rPr lang="ru-RU" sz="2000" dirty="0" smtClean="0"/>
              <a:t>установлены </a:t>
            </a:r>
            <a:r>
              <a:rPr lang="ru-RU" sz="2000" dirty="0"/>
              <a:t>по главному пути «+», а стрелка </a:t>
            </a:r>
            <a:r>
              <a:rPr lang="ru-RU" sz="2000" dirty="0" smtClean="0"/>
              <a:t>9 </a:t>
            </a:r>
            <a:r>
              <a:rPr lang="ru-RU" sz="2000" dirty="0"/>
              <a:t>— на боковой «—». Прием поезда производится по входному светофору Ч, имеющему показание два желтых огня (выходной светофор </a:t>
            </a:r>
            <a:r>
              <a:rPr lang="ru-RU" sz="2000" dirty="0" smtClean="0"/>
              <a:t>Н3 </a:t>
            </a:r>
            <a:r>
              <a:rPr lang="ru-RU" sz="2000" dirty="0"/>
              <a:t>закрыт). Косыми крестиками отмечены враждебные маршруты: приема из А на пути I и </a:t>
            </a:r>
            <a:r>
              <a:rPr lang="ru-RU" sz="2000" dirty="0" smtClean="0"/>
              <a:t>4, </a:t>
            </a:r>
            <a:r>
              <a:rPr lang="ru-RU" sz="2000" dirty="0"/>
              <a:t>отправления с путей </a:t>
            </a:r>
            <a:r>
              <a:rPr lang="ru-RU" sz="2000" dirty="0" smtClean="0"/>
              <a:t> </a:t>
            </a:r>
            <a:r>
              <a:rPr lang="ru-RU" sz="2000" dirty="0"/>
              <a:t>2 и 3 в сторону А; приема поезда на путь </a:t>
            </a:r>
            <a:r>
              <a:rPr lang="ru-RU" sz="2000" dirty="0" smtClean="0"/>
              <a:t>3 </a:t>
            </a:r>
            <a:r>
              <a:rPr lang="ru-RU" sz="2000" dirty="0"/>
              <a:t>с направления Б (маршрут № </a:t>
            </a:r>
            <a:r>
              <a:rPr lang="ru-RU" sz="2000" dirty="0" smtClean="0"/>
              <a:t>11).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24282" y="1290918"/>
            <a:ext cx="322730" cy="1882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46" b="29455"/>
          <a:stretch/>
        </p:blipFill>
        <p:spPr bwMode="auto">
          <a:xfrm>
            <a:off x="211763" y="1112744"/>
            <a:ext cx="1216650" cy="28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Равнобедренный треугольник 15"/>
          <p:cNvSpPr/>
          <p:nvPr/>
        </p:nvSpPr>
        <p:spPr>
          <a:xfrm>
            <a:off x="1415405" y="752400"/>
            <a:ext cx="234081" cy="63905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478" y="294086"/>
            <a:ext cx="101502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 smtClean="0">
                <a:solidFill>
                  <a:srgbClr val="FF0000"/>
                </a:solidFill>
              </a:rPr>
              <a:t>Станция  А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14709" y="347331"/>
            <a:ext cx="10054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Станция  </a:t>
            </a:r>
            <a:r>
              <a:rPr lang="ru-RU" sz="1400" b="1" u="sng" dirty="0" smtClean="0">
                <a:solidFill>
                  <a:srgbClr val="FF0000"/>
                </a:solidFill>
              </a:rPr>
              <a:t>Б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219489" y="934571"/>
            <a:ext cx="196196" cy="3563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промежуточной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b="20001"/>
          <a:stretch/>
        </p:blipFill>
        <p:spPr>
          <a:xfrm>
            <a:off x="1602990" y="396426"/>
            <a:ext cx="5938019" cy="4526020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308552" y="337562"/>
            <a:ext cx="12030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u="sng" dirty="0">
                <a:solidFill>
                  <a:srgbClr val="FF0000"/>
                </a:solidFill>
              </a:rPr>
              <a:t>Станция  </a:t>
            </a:r>
            <a:r>
              <a:rPr lang="ru-RU" sz="1400" b="1" u="sng" dirty="0" smtClean="0">
                <a:solidFill>
                  <a:srgbClr val="FF0000"/>
                </a:solidFill>
              </a:rPr>
              <a:t>Дуб</a:t>
            </a:r>
            <a:endParaRPr lang="ru-RU" sz="1400" b="1" u="sng" dirty="0">
              <a:solidFill>
                <a:srgbClr val="FF000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123767" y="3658219"/>
            <a:ext cx="5344263" cy="778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45340" y="1413622"/>
            <a:ext cx="15523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415405" y="1323491"/>
            <a:ext cx="1861195" cy="55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257825" y="1317027"/>
            <a:ext cx="412598" cy="31488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670423" y="1612890"/>
            <a:ext cx="66985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2123767" y="3238500"/>
            <a:ext cx="1546656" cy="352425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0287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3762001"/>
            <a:ext cx="9112660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обеспечения организации маршрутизированных передвижений </a:t>
            </a:r>
            <a:r>
              <a:rPr lang="ru-RU" sz="2000" b="1" dirty="0">
                <a:solidFill>
                  <a:srgbClr val="002060"/>
                </a:solidFill>
              </a:rPr>
              <a:t>по </a:t>
            </a:r>
            <a:r>
              <a:rPr lang="ru-RU" sz="2000" b="1" dirty="0" smtClean="0">
                <a:solidFill>
                  <a:srgbClr val="002060"/>
                </a:solidFill>
              </a:rPr>
              <a:t>станциям </a:t>
            </a:r>
            <a:r>
              <a:rPr lang="ru-RU" sz="2000" b="1" dirty="0"/>
              <a:t>производится</a:t>
            </a:r>
            <a:r>
              <a:rPr lang="ru-RU" sz="2000" b="1" dirty="0">
                <a:solidFill>
                  <a:srgbClr val="002060"/>
                </a:solidFill>
              </a:rPr>
              <a:t> расстановка поездных и маневровых </a:t>
            </a:r>
            <a:r>
              <a:rPr lang="ru-RU" sz="2000" b="1" dirty="0" smtClean="0">
                <a:solidFill>
                  <a:srgbClr val="002060"/>
                </a:solidFill>
              </a:rPr>
              <a:t>светофоров, т.е. </a:t>
            </a:r>
            <a:r>
              <a:rPr lang="ru-RU" sz="2000" b="1" dirty="0" smtClean="0">
                <a:solidFill>
                  <a:srgbClr val="C00000"/>
                </a:solidFill>
              </a:rPr>
              <a:t>осуществляется </a:t>
            </a:r>
            <a:r>
              <a:rPr lang="ru-RU" sz="2000" b="1" dirty="0">
                <a:solidFill>
                  <a:srgbClr val="C00000"/>
                </a:solidFill>
              </a:rPr>
              <a:t>маршрутизация </a:t>
            </a:r>
            <a:r>
              <a:rPr lang="ru-RU" sz="2000" b="1" dirty="0" smtClean="0">
                <a:solidFill>
                  <a:srgbClr val="C00000"/>
                </a:solidFill>
              </a:rPr>
              <a:t>станции.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Маршрутизация </a:t>
            </a:r>
            <a:r>
              <a:rPr lang="ru-RU" sz="2000" b="1" dirty="0"/>
              <a:t>предполагает</a:t>
            </a:r>
            <a:r>
              <a:rPr lang="ru-RU" sz="2000" dirty="0"/>
              <a:t> создание условий для организации маршрутизированных поездных и маневровых  передвижений. Для этого по плану </a:t>
            </a:r>
            <a:r>
              <a:rPr lang="ru-RU" sz="2000" dirty="0" smtClean="0"/>
              <a:t>станции </a:t>
            </a:r>
            <a:r>
              <a:rPr lang="ru-RU" sz="2000" dirty="0"/>
              <a:t>производится расстановка поездных и маневровых светофоров и изолирующих стыков.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4" y="551329"/>
            <a:ext cx="9108213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93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73366" y="0"/>
            <a:ext cx="6306670" cy="9144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Таблица </a:t>
            </a:r>
            <a:r>
              <a:rPr lang="ru-RU" sz="2000" b="1" dirty="0">
                <a:solidFill>
                  <a:srgbClr val="002060"/>
                </a:solidFill>
              </a:rPr>
              <a:t>зависимости стрелок, сигналов </a:t>
            </a:r>
            <a:r>
              <a:rPr lang="ru-RU" sz="2000" b="1" dirty="0" smtClean="0">
                <a:solidFill>
                  <a:srgbClr val="002060"/>
                </a:solidFill>
              </a:rPr>
              <a:t>и маршрутов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на </a:t>
            </a:r>
            <a:r>
              <a:rPr lang="ru-RU" sz="2000" b="1" u="sng" dirty="0" smtClean="0">
                <a:solidFill>
                  <a:srgbClr val="002060"/>
                </a:solidFill>
              </a:rPr>
              <a:t>промежуточной</a:t>
            </a:r>
            <a:r>
              <a:rPr lang="ru-RU" sz="2000" b="1" dirty="0" smtClean="0">
                <a:solidFill>
                  <a:srgbClr val="002060"/>
                </a:solidFill>
              </a:rPr>
              <a:t> станции.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2127"/>
          <a:stretch/>
        </p:blipFill>
        <p:spPr>
          <a:xfrm>
            <a:off x="0" y="914402"/>
            <a:ext cx="9144000" cy="44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852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cbist.com/scb/uploaded/proektir_ec_kononov/4.files/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23" y="160597"/>
            <a:ext cx="8507035" cy="472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3884" y="4882723"/>
            <a:ext cx="9144000" cy="19752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В </a:t>
            </a:r>
            <a:r>
              <a:rPr lang="ru-RU" sz="2000" b="1" dirty="0"/>
              <a:t>таблицах зависимостей </a:t>
            </a:r>
            <a:r>
              <a:rPr lang="ru-RU" sz="2000" b="1" u="sng" dirty="0">
                <a:solidFill>
                  <a:srgbClr val="002060"/>
                </a:solidFill>
              </a:rPr>
              <a:t>для крупных станций </a:t>
            </a:r>
            <a:r>
              <a:rPr lang="ru-RU" sz="2000" b="1" dirty="0"/>
              <a:t>враждебность маршрутов не указывается. </a:t>
            </a:r>
            <a:r>
              <a:rPr lang="ru-RU" sz="2000" b="1" dirty="0">
                <a:solidFill>
                  <a:srgbClr val="002060"/>
                </a:solidFill>
              </a:rPr>
              <a:t>Таблицы составляются </a:t>
            </a:r>
            <a:r>
              <a:rPr lang="ru-RU" sz="2000" b="1" u="sng" dirty="0">
                <a:solidFill>
                  <a:srgbClr val="002060"/>
                </a:solidFill>
              </a:rPr>
              <a:t>отдельно</a:t>
            </a:r>
            <a:r>
              <a:rPr lang="ru-RU" sz="2000" b="1" dirty="0">
                <a:solidFill>
                  <a:srgbClr val="002060"/>
                </a:solidFill>
              </a:rPr>
              <a:t> для основных поездных маршрутов, а также вариантных поездных и маневровых маршрутов.</a:t>
            </a:r>
          </a:p>
          <a:p>
            <a:pPr marL="0" indent="0" algn="just">
              <a:buNone/>
            </a:pPr>
            <a:r>
              <a:rPr lang="ru-RU" sz="2000" dirty="0" smtClean="0"/>
              <a:t>      Таблицы </a:t>
            </a:r>
            <a:r>
              <a:rPr lang="ru-RU" sz="2000" dirty="0"/>
              <a:t>взаимных зависимостей используются для управления стрелками и сигналами, контроля правильности приготовления маршрута, его замыкания и схемы размыкания маршрута.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73196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7" y="4302857"/>
            <a:ext cx="9144000" cy="266272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Все </a:t>
            </a:r>
            <a:r>
              <a:rPr lang="ru-RU" sz="2000" b="1" dirty="0">
                <a:solidFill>
                  <a:srgbClr val="002060"/>
                </a:solidFill>
              </a:rPr>
              <a:t>основные</a:t>
            </a:r>
            <a:r>
              <a:rPr lang="ru-RU" sz="2000" dirty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поездные маршруты </a:t>
            </a:r>
            <a:r>
              <a:rPr lang="ru-RU" sz="2000" b="1" dirty="0">
                <a:solidFill>
                  <a:srgbClr val="002060"/>
                </a:solidFill>
              </a:rPr>
              <a:t>приема и отправления </a:t>
            </a:r>
            <a:r>
              <a:rPr lang="ru-RU" sz="2000" dirty="0"/>
              <a:t>для данной горловины станции записывают в соответствии со специализацией путей в графы: </a:t>
            </a:r>
            <a:r>
              <a:rPr lang="ru-RU" sz="2000" b="1" i="1" dirty="0"/>
              <a:t>«Направление» </a:t>
            </a:r>
            <a:r>
              <a:rPr lang="ru-RU" sz="2000" b="1" dirty="0"/>
              <a:t>и </a:t>
            </a:r>
            <a:r>
              <a:rPr lang="ru-RU" sz="2000" b="1" i="1" dirty="0"/>
              <a:t>«Наименование маршрута». </a:t>
            </a:r>
            <a:r>
              <a:rPr lang="ru-RU" sz="2000" dirty="0"/>
              <a:t>В графу </a:t>
            </a:r>
            <a:r>
              <a:rPr lang="ru-RU" sz="2000" i="1" dirty="0"/>
              <a:t>«Литера светофора» </a:t>
            </a:r>
            <a:r>
              <a:rPr lang="ru-RU" sz="2000" dirty="0"/>
              <a:t>заносят буквенное обозначение литеры светофора, по которому разрешается движение по данному маршруту. </a:t>
            </a:r>
            <a:r>
              <a:rPr lang="ru-RU" sz="2000" dirty="0" smtClean="0"/>
              <a:t>Таблица </a:t>
            </a:r>
            <a:r>
              <a:rPr lang="ru-RU" sz="2000" dirty="0"/>
              <a:t>поездных маршрутов составляется для всей станции по принципу: «прием отправление» одной горловины, а затем - «отправление прием» другой </a:t>
            </a:r>
            <a:r>
              <a:rPr lang="ru-RU" sz="2000" dirty="0" smtClean="0"/>
              <a:t>горловины. </a:t>
            </a:r>
            <a:r>
              <a:rPr lang="ru-RU" sz="2000" dirty="0"/>
              <a:t>В таблице поездных маршрутов приводится положение всех ходовых и охранных стрелок, подлежащие замыканию при установке данного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stCxn id="6" idx="1"/>
          </p:cNvCxnSpPr>
          <p:nvPr/>
        </p:nvCxnSpPr>
        <p:spPr>
          <a:xfrm flipV="1">
            <a:off x="21255" y="1424983"/>
            <a:ext cx="2608734" cy="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-439" t="5450" r="-17" b="50781"/>
          <a:stretch/>
        </p:blipFill>
        <p:spPr>
          <a:xfrm>
            <a:off x="213172" y="1850213"/>
            <a:ext cx="5528722" cy="243137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1002044" y="2750778"/>
            <a:ext cx="4379495" cy="12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2638697" y="1424983"/>
            <a:ext cx="338836" cy="3182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977533" y="1743242"/>
            <a:ext cx="4990810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730704" y="2813749"/>
            <a:ext cx="186625" cy="43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39786" y="2813749"/>
            <a:ext cx="186625" cy="43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66219" y="2806024"/>
            <a:ext cx="201185" cy="4450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0398" y="2825532"/>
            <a:ext cx="201185" cy="4450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2907" y="2843378"/>
            <a:ext cx="201185" cy="4450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8753" y="2798261"/>
            <a:ext cx="201185" cy="4450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17" y="2795390"/>
            <a:ext cx="184553" cy="44504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108" y="2794614"/>
            <a:ext cx="201185" cy="445047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756136" y="3385317"/>
            <a:ext cx="176296" cy="810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38602" y="3340105"/>
            <a:ext cx="188992" cy="82303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9511" y="3372919"/>
            <a:ext cx="188992" cy="8230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5639" y="3352099"/>
            <a:ext cx="188992" cy="82303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05297" y="3356952"/>
            <a:ext cx="188992" cy="82303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0496" y="3368993"/>
            <a:ext cx="188992" cy="82303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1388" y="3368992"/>
            <a:ext cx="188992" cy="82303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6243" y="3381902"/>
            <a:ext cx="188992" cy="82303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9703" y="3423474"/>
            <a:ext cx="188992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55" y="4639033"/>
            <a:ext cx="9144000" cy="221896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Во </a:t>
            </a:r>
            <a:r>
              <a:rPr lang="ru-RU" sz="2000" dirty="0"/>
              <a:t>вторую таблицу записывают </a:t>
            </a:r>
            <a:r>
              <a:rPr lang="ru-RU" sz="2000" b="1" dirty="0">
                <a:solidFill>
                  <a:srgbClr val="002060"/>
                </a:solidFill>
              </a:rPr>
              <a:t>вариантные поездные маршруты </a:t>
            </a:r>
            <a:r>
              <a:rPr lang="ru-RU" sz="2000" dirty="0"/>
              <a:t>приема и отправления в данной горловине станции. </a:t>
            </a:r>
            <a:r>
              <a:rPr lang="ru-RU" sz="2000" b="1" dirty="0">
                <a:solidFill>
                  <a:srgbClr val="C00000"/>
                </a:solidFill>
              </a:rPr>
              <a:t>Вариантным маршрутом  </a:t>
            </a:r>
            <a:r>
              <a:rPr lang="ru-RU" sz="2000" b="1" dirty="0"/>
              <a:t>является </a:t>
            </a:r>
            <a:r>
              <a:rPr lang="ru-RU" sz="2000" b="1" dirty="0">
                <a:solidFill>
                  <a:srgbClr val="002060"/>
                </a:solidFill>
              </a:rPr>
              <a:t>путь следования поезда, имеющий одинаковые с основным маршрутом начало и конец, но отличающийся положением стрелок от основного маршрута. </a:t>
            </a:r>
            <a:r>
              <a:rPr lang="ru-RU" sz="2000" dirty="0"/>
              <a:t>Все вариантные маршруты приема и отправления заносятся в графы «Направление» и «Наименование маршрута». В графе «Стрелки, определяющие направление маршрута» записывают положение и номера тех стрелок, которые определяют направление маршрута данного варианта и отличают его от основного маршрута.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V="1">
            <a:off x="21255" y="1379971"/>
            <a:ext cx="7474419" cy="525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28" y="2093252"/>
            <a:ext cx="5608806" cy="2438611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21255" y="1434737"/>
            <a:ext cx="2674237" cy="0"/>
          </a:xfrm>
          <a:prstGeom prst="straightConnector1">
            <a:avLst/>
          </a:prstGeom>
          <a:ln w="5715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95492" y="1526650"/>
            <a:ext cx="238539" cy="262393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941018" y="1748198"/>
            <a:ext cx="1504984" cy="0"/>
          </a:xfrm>
          <a:prstGeom prst="straightConnector1">
            <a:avLst/>
          </a:prstGeom>
          <a:ln w="57150"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481921" y="1419726"/>
            <a:ext cx="408131" cy="369317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890052" y="1430506"/>
            <a:ext cx="2584174" cy="0"/>
          </a:xfrm>
          <a:prstGeom prst="straightConnector1">
            <a:avLst/>
          </a:prstGeom>
          <a:ln w="5715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1175138" y="3034700"/>
            <a:ext cx="1639623" cy="12032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960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862" y="5578923"/>
            <a:ext cx="9144000" cy="127907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/>
              <a:t>Таблицы </a:t>
            </a:r>
            <a:r>
              <a:rPr lang="ru-RU" sz="2000" b="1" dirty="0">
                <a:solidFill>
                  <a:srgbClr val="002060"/>
                </a:solidFill>
              </a:rPr>
              <a:t>маневровых маршрутов </a:t>
            </a:r>
            <a:r>
              <a:rPr lang="ru-RU" sz="2000" dirty="0"/>
              <a:t>целесообразно составлять для горловин станции. В этих таблицах допустимо указание только тех стрелок, которые определяют направление маршрута. Необходимость согласия на въезд в депо, нецентрализованную зону станции и т.п., указывается в графе «Примечание».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7070"/>
          <a:stretch/>
        </p:blipFill>
        <p:spPr>
          <a:xfrm>
            <a:off x="21255" y="671948"/>
            <a:ext cx="4424747" cy="15060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400" b="72338"/>
          <a:stretch/>
        </p:blipFill>
        <p:spPr>
          <a:xfrm>
            <a:off x="4371583" y="212652"/>
            <a:ext cx="4772417" cy="198663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938465" y="2743200"/>
            <a:ext cx="4379495" cy="1203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864895" y="1431758"/>
            <a:ext cx="3284621" cy="120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28458" b="35779"/>
          <a:stretch/>
        </p:blipFill>
        <p:spPr>
          <a:xfrm>
            <a:off x="352889" y="1854944"/>
            <a:ext cx="8037387" cy="3795325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>
            <a:off x="1143000" y="1094874"/>
            <a:ext cx="385011" cy="12031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528010" y="1106905"/>
            <a:ext cx="312821" cy="32485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t="43727" r="58199" b="42822"/>
          <a:stretch/>
        </p:blipFill>
        <p:spPr>
          <a:xfrm>
            <a:off x="-171123" y="904369"/>
            <a:ext cx="560745" cy="24740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6465" t="3447"/>
          <a:stretch/>
        </p:blipFill>
        <p:spPr>
          <a:xfrm>
            <a:off x="364321" y="921539"/>
            <a:ext cx="711667" cy="237129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720154" y="3176337"/>
            <a:ext cx="3430741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453065" y="3441032"/>
            <a:ext cx="75799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Заголовок 4"/>
          <p:cNvSpPr>
            <a:spLocks noGrp="1"/>
          </p:cNvSpPr>
          <p:nvPr>
            <p:ph type="title"/>
          </p:nvPr>
        </p:nvSpPr>
        <p:spPr>
          <a:xfrm>
            <a:off x="1748991" y="-109182"/>
            <a:ext cx="5465860" cy="67415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+mn-lt"/>
              </a:rPr>
              <a:t>Таблица зависимости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участковой станции</a:t>
            </a:r>
            <a:endParaRPr lang="ru-RU" sz="20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69093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-304" t="14706" r="304" b="-6050"/>
          <a:stretch/>
        </p:blipFill>
        <p:spPr>
          <a:xfrm>
            <a:off x="0" y="0"/>
            <a:ext cx="8512549" cy="23435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618" t="44502" r="2059" b="3534"/>
          <a:stretch/>
        </p:blipFill>
        <p:spPr>
          <a:xfrm>
            <a:off x="171449" y="2178367"/>
            <a:ext cx="6474759" cy="261627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2057" t="34882" r="2207" b="21139"/>
          <a:stretch/>
        </p:blipFill>
        <p:spPr>
          <a:xfrm>
            <a:off x="2656633" y="4625789"/>
            <a:ext cx="6487367" cy="22322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Заголовок 4"/>
          <p:cNvSpPr txBox="1">
            <a:spLocks/>
          </p:cNvSpPr>
          <p:nvPr/>
        </p:nvSpPr>
        <p:spPr>
          <a:xfrm>
            <a:off x="1748991" y="-109182"/>
            <a:ext cx="5465860" cy="67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Примеры нумерации путей и стрелок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68523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543"/>
            <a:ext cx="9144000" cy="3747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9853" t="28690" r="7206" b="36759"/>
          <a:stretch/>
        </p:blipFill>
        <p:spPr>
          <a:xfrm>
            <a:off x="0" y="4141807"/>
            <a:ext cx="9144000" cy="2671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1748991" y="-109182"/>
            <a:ext cx="5465860" cy="67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Примеры нумерации путей и стрелок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197201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60" y="537882"/>
            <a:ext cx="8821270" cy="30798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31" y="4169088"/>
            <a:ext cx="8821270" cy="24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627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66"/>
          <a:stretch/>
        </p:blipFill>
        <p:spPr>
          <a:xfrm>
            <a:off x="0" y="990039"/>
            <a:ext cx="9144000" cy="50118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2141" y="4329953"/>
            <a:ext cx="914400" cy="524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3195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9" y="1344662"/>
            <a:ext cx="8934801" cy="4800644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7343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30469"/>
            <a:ext cx="9144000" cy="21918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приёма поездов с перегона на </a:t>
            </a:r>
            <a:r>
              <a:rPr lang="ru-RU" sz="2000" b="1" dirty="0" smtClean="0">
                <a:solidFill>
                  <a:srgbClr val="002060"/>
                </a:solidFill>
              </a:rPr>
              <a:t>станцию </a:t>
            </a:r>
            <a:r>
              <a:rPr lang="ru-RU" sz="2000" b="1" dirty="0"/>
              <a:t>устанавливаются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входные</a:t>
            </a:r>
            <a:r>
              <a:rPr lang="ru-RU" sz="2000" dirty="0"/>
              <a:t>, как правило, </a:t>
            </a:r>
            <a:r>
              <a:rPr lang="ru-RU" sz="2000" b="1" dirty="0">
                <a:solidFill>
                  <a:srgbClr val="C00000"/>
                </a:solidFill>
              </a:rPr>
              <a:t>мачтовые светофоры.  </a:t>
            </a:r>
            <a:r>
              <a:rPr lang="ru-RU" sz="2000" b="1" dirty="0">
                <a:solidFill>
                  <a:srgbClr val="002060"/>
                </a:solidFill>
              </a:rPr>
              <a:t>Для обеспечения установки маршрутов отправления на границах приёмоотправочных путей в направлении их специализации </a:t>
            </a:r>
            <a:r>
              <a:rPr lang="ru-RU" sz="2000" b="1" dirty="0"/>
              <a:t>устанавливаются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выходные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светофоры</a:t>
            </a:r>
            <a:r>
              <a:rPr lang="ru-RU" sz="2000" dirty="0"/>
              <a:t>, которые по конструкции могут быть мачтовыми или карликовыми в зависимости от возможности задания по ним маршрутов сквозного или безостановочного пропуска.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177"/>
            <a:ext cx="9144000" cy="23888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7032812" y="2675964"/>
            <a:ext cx="1949823" cy="322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709591">
            <a:off x="7413197" y="2097131"/>
            <a:ext cx="432832" cy="78778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8433" t="35872" r="62940" b="9968"/>
          <a:stretch/>
        </p:blipFill>
        <p:spPr>
          <a:xfrm>
            <a:off x="1613646" y="1783752"/>
            <a:ext cx="591671" cy="26425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0592" t="36656" r="73135" b="9445"/>
          <a:stretch/>
        </p:blipFill>
        <p:spPr>
          <a:xfrm>
            <a:off x="7019412" y="1988987"/>
            <a:ext cx="982042" cy="24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" y="1210234"/>
            <a:ext cx="9136160" cy="5190565"/>
          </a:xfr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08479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9283"/>
            <a:ext cx="9144000" cy="25436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18431" b="45686"/>
          <a:stretch/>
        </p:blipFill>
        <p:spPr>
          <a:xfrm>
            <a:off x="0" y="3215976"/>
            <a:ext cx="9035415" cy="246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35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13095"/>
            <a:ext cx="9144000" cy="26894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</a:t>
            </a:r>
            <a:r>
              <a:rPr lang="ru-RU" sz="2000" b="1" dirty="0">
                <a:solidFill>
                  <a:srgbClr val="C00000"/>
                </a:solidFill>
              </a:rPr>
              <a:t>Маневровые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светофоры </a:t>
            </a:r>
            <a:r>
              <a:rPr lang="ru-RU" sz="2000" b="1" dirty="0">
                <a:solidFill>
                  <a:srgbClr val="002060"/>
                </a:solidFill>
              </a:rPr>
              <a:t>устанавливаются </a:t>
            </a:r>
            <a:r>
              <a:rPr lang="ru-RU" sz="2000" dirty="0"/>
              <a:t>с целью обеспечения возможности одновременной установки нескольких маневровых маршрутов в горловине станции (для участковых станций) или, как минимум, обеспечения перестановки подвижных единиц с одного пути станции на любой другой (для промежуточных станций). </a:t>
            </a:r>
            <a:r>
              <a:rPr lang="ru-RU" sz="2000" b="1" dirty="0">
                <a:solidFill>
                  <a:srgbClr val="C00000"/>
                </a:solidFill>
              </a:rPr>
              <a:t>Все станционные светофоры устанавливаются справа по направлению движения </a:t>
            </a:r>
            <a:r>
              <a:rPr lang="ru-RU" sz="2000" dirty="0"/>
              <a:t>(исключением могут являться дополнительные входные светофоры для приёма поездов следующих по неправильному пути) в створе с изолирующими стыками, а их сигнализация должна обеспечивать выполнение требований Инструкции по сигнализации на железных дорогах РФ.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177"/>
            <a:ext cx="9144000" cy="238887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Прямоугольник 7"/>
          <p:cNvSpPr/>
          <p:nvPr/>
        </p:nvSpPr>
        <p:spPr>
          <a:xfrm>
            <a:off x="7032812" y="2675964"/>
            <a:ext cx="1949823" cy="3227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709591">
            <a:off x="7413197" y="2097131"/>
            <a:ext cx="432832" cy="78778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794" y="2530426"/>
            <a:ext cx="2540535" cy="142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023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71827"/>
            <a:ext cx="9144000" cy="2060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Общие </a:t>
            </a:r>
            <a:r>
              <a:rPr lang="ru-RU" sz="2000" b="1" u="sng" dirty="0" smtClean="0">
                <a:solidFill>
                  <a:srgbClr val="C00000"/>
                </a:solidFill>
              </a:rPr>
              <a:t>положения.</a:t>
            </a:r>
            <a:endParaRPr lang="ru-RU" sz="2000" b="1" u="sng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/>
              <a:t>Перед тем, как приступить к расстановке изолирующих стыков, необходимо выполнить подготовительную работу:</a:t>
            </a:r>
          </a:p>
          <a:p>
            <a:pPr marL="0" indent="0" algn="just">
              <a:buNone/>
            </a:pPr>
            <a:r>
              <a:rPr lang="ru-RU" sz="2000" b="1" dirty="0" smtClean="0"/>
              <a:t>1.</a:t>
            </a:r>
            <a:r>
              <a:rPr lang="ru-RU" sz="2000" dirty="0" smtClean="0"/>
              <a:t> </a:t>
            </a:r>
            <a:r>
              <a:rPr lang="ru-RU" sz="2000" b="1" dirty="0"/>
              <a:t>обозначить стрелки</a:t>
            </a:r>
            <a:r>
              <a:rPr lang="ru-RU" sz="2000" dirty="0"/>
              <a:t>, которые будут включены в </a:t>
            </a:r>
            <a:r>
              <a:rPr lang="ru-RU" sz="2000" dirty="0" smtClean="0"/>
              <a:t>централизацию;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388"/>
          <a:stretch/>
        </p:blipFill>
        <p:spPr>
          <a:xfrm>
            <a:off x="95531" y="1138366"/>
            <a:ext cx="8925640" cy="219136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8262" r="51422"/>
          <a:stretch/>
        </p:blipFill>
        <p:spPr>
          <a:xfrm>
            <a:off x="6575612" y="3160292"/>
            <a:ext cx="2445559" cy="16765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715" y="2891903"/>
            <a:ext cx="2362228" cy="15148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419" y="430104"/>
            <a:ext cx="2688611" cy="17535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Прямоугольник 8"/>
          <p:cNvSpPr/>
          <p:nvPr/>
        </p:nvSpPr>
        <p:spPr>
          <a:xfrm rot="16200000">
            <a:off x="19307" y="654943"/>
            <a:ext cx="750625" cy="379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15 мм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4646" r="81533" b="1"/>
          <a:stretch/>
        </p:blipFill>
        <p:spPr>
          <a:xfrm>
            <a:off x="7177035" y="445176"/>
            <a:ext cx="790772" cy="13293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9836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2566"/>
          <a:stretch/>
        </p:blipFill>
        <p:spPr>
          <a:xfrm>
            <a:off x="0" y="990039"/>
            <a:ext cx="9144000" cy="5011814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12141" y="4329953"/>
            <a:ext cx="914400" cy="5244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16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61533"/>
            <a:ext cx="9144000" cy="28888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2.</a:t>
            </a:r>
            <a:r>
              <a:rPr lang="ru-RU" sz="2000" dirty="0"/>
              <a:t> </a:t>
            </a:r>
            <a:r>
              <a:rPr lang="ru-RU" sz="2000" b="1" dirty="0"/>
              <a:t>показать ось станции </a:t>
            </a:r>
            <a:r>
              <a:rPr lang="ru-RU" sz="2000" dirty="0"/>
              <a:t>и </a:t>
            </a:r>
            <a:r>
              <a:rPr lang="ru-RU" sz="2000" b="1" dirty="0"/>
              <a:t>расположить</a:t>
            </a:r>
            <a:r>
              <a:rPr lang="ru-RU" sz="2000" dirty="0"/>
              <a:t> на схеме путевого развития </a:t>
            </a:r>
            <a:r>
              <a:rPr lang="ru-RU" sz="2000" dirty="0" smtClean="0"/>
              <a:t>станции </a:t>
            </a:r>
            <a:r>
              <a:rPr lang="ru-RU" sz="2000" b="1" dirty="0"/>
              <a:t>пассажирское здание и здание поста электрической </a:t>
            </a:r>
            <a:r>
              <a:rPr lang="ru-RU" sz="2000" b="1" dirty="0" smtClean="0"/>
              <a:t>централизации (ЭЦ), </a:t>
            </a:r>
            <a:r>
              <a:rPr lang="ru-RU" sz="2000" dirty="0"/>
              <a:t>а так же обозначить </a:t>
            </a:r>
            <a:r>
              <a:rPr lang="ru-RU" sz="2000" b="1" dirty="0"/>
              <a:t>специализацию станционных </a:t>
            </a:r>
            <a:r>
              <a:rPr lang="ru-RU" sz="2000" b="1" dirty="0" smtClean="0"/>
              <a:t>путей;</a:t>
            </a:r>
          </a:p>
          <a:p>
            <a:pPr marL="0" indent="0" algn="just">
              <a:buNone/>
            </a:pPr>
            <a:r>
              <a:rPr lang="ru-RU" sz="2000" i="1" dirty="0" smtClean="0"/>
              <a:t>     Следует </a:t>
            </a:r>
            <a:r>
              <a:rPr lang="ru-RU" sz="2000" i="1" dirty="0"/>
              <a:t>иметь в виду, что </a:t>
            </a:r>
            <a:r>
              <a:rPr lang="ru-RU" sz="2000" b="1" i="1" dirty="0">
                <a:solidFill>
                  <a:srgbClr val="002060"/>
                </a:solidFill>
              </a:rPr>
              <a:t>специализация </a:t>
            </a:r>
            <a:r>
              <a:rPr lang="ru-RU" sz="2000" b="1" i="1" dirty="0" smtClean="0">
                <a:solidFill>
                  <a:srgbClr val="002060"/>
                </a:solidFill>
              </a:rPr>
              <a:t>путей </a:t>
            </a:r>
            <a:r>
              <a:rPr lang="ru-RU" sz="2000" b="1" i="1" dirty="0"/>
              <a:t>подразумевает</a:t>
            </a:r>
            <a:r>
              <a:rPr lang="ru-RU" sz="2000" i="1" dirty="0"/>
              <a:t> указание направления поездных передвижений по каждому из станционных </a:t>
            </a:r>
            <a:r>
              <a:rPr lang="ru-RU" sz="2000" i="1" dirty="0" smtClean="0"/>
              <a:t>путей</a:t>
            </a:r>
            <a:r>
              <a:rPr lang="ru-RU" sz="2000" i="1" dirty="0"/>
              <a:t>. Главные </a:t>
            </a:r>
            <a:r>
              <a:rPr lang="ru-RU" sz="2000" i="1" dirty="0" smtClean="0"/>
              <a:t>пути</a:t>
            </a:r>
            <a:r>
              <a:rPr lang="ru-RU" sz="2000" i="1" dirty="0"/>
              <a:t>, как правило, специализируются для поездных  передвижений  в направлении движения по перегону, а остальные могут быть обезличенными, т. е. специализированными в обоих направлениях.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9965"/>
            <a:ext cx="9144000" cy="34715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78950" t="21854" b="10580"/>
          <a:stretch/>
        </p:blipFill>
        <p:spPr>
          <a:xfrm>
            <a:off x="2055197" y="2728769"/>
            <a:ext cx="1276879" cy="11327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0892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88460" y="0"/>
            <a:ext cx="4975412" cy="551329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Маршрутизация промежуточной станции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753"/>
            <a:ext cx="9144000" cy="3081604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630707"/>
            <a:ext cx="9197787" cy="3227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3.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b="1" dirty="0"/>
              <a:t>пронумеровать </a:t>
            </a:r>
            <a:r>
              <a:rPr lang="ru-RU" sz="2000" b="1" dirty="0" smtClean="0"/>
              <a:t>пути </a:t>
            </a:r>
            <a:r>
              <a:rPr lang="ru-RU" sz="2000" b="1" dirty="0"/>
              <a:t>и стрелочные переводы;</a:t>
            </a:r>
          </a:p>
          <a:p>
            <a:pPr marL="0" indent="0" algn="just">
              <a:buNone/>
            </a:pPr>
            <a:r>
              <a:rPr lang="ru-RU" sz="2000" i="1" dirty="0"/>
              <a:t>Пути и стрелочные переводы нумеруют в соответствии со следующими правилами:</a:t>
            </a:r>
          </a:p>
          <a:p>
            <a:pPr marL="0" indent="0" algn="just">
              <a:buNone/>
            </a:pPr>
            <a:r>
              <a:rPr lang="ru-RU" sz="2000" dirty="0" smtClean="0"/>
              <a:t>*главные </a:t>
            </a:r>
            <a:r>
              <a:rPr lang="ru-RU" sz="2000" dirty="0"/>
              <a:t>- римскими цифрами по направлениям движения: нечетные -I,III; четные- II, IV и </a:t>
            </a:r>
            <a:r>
              <a:rPr lang="ru-RU" sz="2000" dirty="0" smtClean="0"/>
              <a:t>т.п</a:t>
            </a:r>
          </a:p>
          <a:p>
            <a:pPr marL="0" indent="0" algn="just">
              <a:buNone/>
            </a:pPr>
            <a:r>
              <a:rPr lang="ru-RU" sz="2000" dirty="0" smtClean="0"/>
              <a:t>*приемо-отправочные </a:t>
            </a:r>
            <a:r>
              <a:rPr lang="ru-RU" sz="2000" dirty="0"/>
              <a:t>- арабскими числами, следующими по порядку заглавными, начиная от пассажирского здания в полевую сторону (3,4.5 и т.д.)</a:t>
            </a:r>
          </a:p>
          <a:p>
            <a:pPr marL="0" indent="0" algn="just">
              <a:buNone/>
            </a:pPr>
            <a:r>
              <a:rPr lang="ru-RU" sz="2000" dirty="0" smtClean="0"/>
              <a:t>*вытяжные</a:t>
            </a:r>
            <a:r>
              <a:rPr lang="ru-RU" sz="2000" dirty="0"/>
              <a:t>, погрузо-выгрузочные и предохранительные тупики - по порядку за </a:t>
            </a:r>
            <a:r>
              <a:rPr lang="ru-RU" sz="2000" dirty="0" err="1" smtClean="0"/>
              <a:t>приёмо</a:t>
            </a:r>
            <a:r>
              <a:rPr lang="ru-RU" sz="2000" dirty="0" smtClean="0"/>
              <a:t>-отправочными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60009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1915</TotalTime>
  <Words>2014</Words>
  <Application>Microsoft Office PowerPoint</Application>
  <PresentationFormat>Экран (4:3)</PresentationFormat>
  <Paragraphs>116</Paragraphs>
  <Slides>41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7" baseType="lpstr">
      <vt:lpstr>Arial</vt:lpstr>
      <vt:lpstr>Calibri</vt:lpstr>
      <vt:lpstr>Calibri Light</vt:lpstr>
      <vt:lpstr>Courier New</vt:lpstr>
      <vt:lpstr>Тема Office</vt:lpstr>
      <vt:lpstr>Документ Microsoft Visio</vt:lpstr>
      <vt:lpstr>ОАО "РЖД"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промежуточной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Маршрутизация участковой станции</vt:lpstr>
      <vt:lpstr>Презентация PowerPoint</vt:lpstr>
      <vt:lpstr>Таблица зависимости промежуточной станции</vt:lpstr>
      <vt:lpstr>Таблица зависимости промежуточной станции</vt:lpstr>
      <vt:lpstr>Презентация PowerPoint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Таблица зависимости участковой станции</vt:lpstr>
      <vt:lpstr>Презентация PowerPoint</vt:lpstr>
      <vt:lpstr>Презентация PowerPoint</vt:lpstr>
      <vt:lpstr>Презентация PowerPoint</vt:lpstr>
      <vt:lpstr>Маршрутизация промежуточной станции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230</cp:revision>
  <cp:lastPrinted>2022-11-10T05:38:44Z</cp:lastPrinted>
  <dcterms:created xsi:type="dcterms:W3CDTF">2020-04-22T10:21:16Z</dcterms:created>
  <dcterms:modified xsi:type="dcterms:W3CDTF">2024-10-31T17:28:27Z</dcterms:modified>
</cp:coreProperties>
</file>