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8" r:id="rId6"/>
    <p:sldId id="262" r:id="rId7"/>
    <p:sldId id="263" r:id="rId8"/>
    <p:sldId id="264" r:id="rId9"/>
    <p:sldId id="265" r:id="rId10"/>
    <p:sldId id="274" r:id="rId11"/>
    <p:sldId id="269" r:id="rId12"/>
    <p:sldId id="270" r:id="rId13"/>
    <p:sldId id="271" r:id="rId14"/>
    <p:sldId id="272"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1" d="100"/>
          <a:sy n="81" d="100"/>
        </p:scale>
        <p:origin x="-984" y="-8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4FB4A023-2477-4B8D-80D1-46845AEADAC7}" type="datetimeFigureOut">
              <a:rPr lang="ru-RU" smtClean="0"/>
              <a:pPr/>
              <a:t>07.07.2025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AB1A5C4-0E8D-4488-948B-8670F706A125}"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FB4A023-2477-4B8D-80D1-46845AEADAC7}" type="datetimeFigureOut">
              <a:rPr lang="ru-RU" smtClean="0"/>
              <a:pPr/>
              <a:t>07.07.2025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AB1A5C4-0E8D-4488-948B-8670F706A125}"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FB4A023-2477-4B8D-80D1-46845AEADAC7}" type="datetimeFigureOut">
              <a:rPr lang="ru-RU" smtClean="0"/>
              <a:pPr/>
              <a:t>07.07.2025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AB1A5C4-0E8D-4488-948B-8670F706A125}"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4FB4A023-2477-4B8D-80D1-46845AEADAC7}" type="datetimeFigureOut">
              <a:rPr lang="ru-RU" smtClean="0"/>
              <a:pPr/>
              <a:t>07.07.2025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AB1A5C4-0E8D-4488-948B-8670F706A125}"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4FB4A023-2477-4B8D-80D1-46845AEADAC7}" type="datetimeFigureOut">
              <a:rPr lang="ru-RU" smtClean="0"/>
              <a:pPr/>
              <a:t>07.07.2025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AB1A5C4-0E8D-4488-948B-8670F706A125}"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FB4A023-2477-4B8D-80D1-46845AEADAC7}" type="datetimeFigureOut">
              <a:rPr lang="ru-RU" smtClean="0"/>
              <a:pPr/>
              <a:t>07.07.2025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AB1A5C4-0E8D-4488-948B-8670F706A125}"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FB4A023-2477-4B8D-80D1-46845AEADAC7}" type="datetimeFigureOut">
              <a:rPr lang="ru-RU" smtClean="0"/>
              <a:pPr/>
              <a:t>07.07.2025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AB1A5C4-0E8D-4488-948B-8670F706A125}"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FB4A023-2477-4B8D-80D1-46845AEADAC7}" type="datetimeFigureOut">
              <a:rPr lang="ru-RU" smtClean="0"/>
              <a:pPr/>
              <a:t>07.07.2025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AB1A5C4-0E8D-4488-948B-8670F706A125}"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4FB4A023-2477-4B8D-80D1-46845AEADAC7}" type="datetimeFigureOut">
              <a:rPr lang="ru-RU" smtClean="0"/>
              <a:pPr/>
              <a:t>07.07.2025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AB1A5C4-0E8D-4488-948B-8670F706A125}"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FB4A023-2477-4B8D-80D1-46845AEADAC7}" type="datetimeFigureOut">
              <a:rPr lang="ru-RU" smtClean="0"/>
              <a:pPr/>
              <a:t>07.07.2025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AB1A5C4-0E8D-4488-948B-8670F706A125}"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FB4A023-2477-4B8D-80D1-46845AEADAC7}" type="datetimeFigureOut">
              <a:rPr lang="ru-RU" smtClean="0"/>
              <a:pPr/>
              <a:t>07.07.2025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AB1A5C4-0E8D-4488-948B-8670F706A125}"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B4A023-2477-4B8D-80D1-46845AEADAC7}" type="datetimeFigureOut">
              <a:rPr lang="ru-RU" smtClean="0"/>
              <a:pPr/>
              <a:t>07.07.2025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B1A5C4-0E8D-4488-948B-8670F706A125}"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www.caredenis.ru/resources/srd/html/les05.html"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b="1" dirty="0" smtClean="0">
                <a:solidFill>
                  <a:schemeClr val="accent2">
                    <a:lumMod val="50000"/>
                  </a:schemeClr>
                </a:solidFill>
              </a:rPr>
              <a:t>Требования ПТЭ к устройствам путевой автоматической и полуавтоматической блокировки</a:t>
            </a:r>
            <a:endParaRPr lang="ru-RU" sz="2800" b="1" dirty="0">
              <a:solidFill>
                <a:schemeClr val="accent2">
                  <a:lumMod val="50000"/>
                </a:schemeClr>
              </a:solidFill>
            </a:endParaRPr>
          </a:p>
        </p:txBody>
      </p:sp>
      <p:pic>
        <p:nvPicPr>
          <p:cNvPr id="1026" name="Picture 2" descr="Скачать картинки Железнодорожные пути, стоковые фото ..."/>
          <p:cNvPicPr>
            <a:picLocks noGrp="1" noChangeAspect="1" noChangeArrowheads="1"/>
          </p:cNvPicPr>
          <p:nvPr>
            <p:ph idx="1"/>
          </p:nvPr>
        </p:nvPicPr>
        <p:blipFill>
          <a:blip r:embed="rId2"/>
          <a:srcRect/>
          <a:stretch>
            <a:fillRect/>
          </a:stretch>
        </p:blipFill>
        <p:spPr bwMode="auto">
          <a:xfrm>
            <a:off x="500035" y="1714488"/>
            <a:ext cx="8215370" cy="4572032"/>
          </a:xfrm>
          <a:prstGeom prst="rect">
            <a:avLst/>
          </a:prstGeom>
          <a:noFill/>
        </p:spPr>
      </p:pic>
      <p:sp>
        <p:nvSpPr>
          <p:cNvPr id="1030" name="AutoShape 6" descr="Модель механики движения поезда"/>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chemeClr val="accent2">
                    <a:lumMod val="50000"/>
                  </a:schemeClr>
                </a:solidFill>
              </a:rPr>
              <a:t>Путевая блокировка</a:t>
            </a:r>
            <a:endParaRPr lang="ru-RU" dirty="0">
              <a:solidFill>
                <a:schemeClr val="accent2">
                  <a:lumMod val="50000"/>
                </a:schemeClr>
              </a:solidFill>
            </a:endParaRPr>
          </a:p>
        </p:txBody>
      </p:sp>
      <p:sp>
        <p:nvSpPr>
          <p:cNvPr id="3" name="Содержимое 2"/>
          <p:cNvSpPr>
            <a:spLocks noGrp="1"/>
          </p:cNvSpPr>
          <p:nvPr>
            <p:ph idx="1"/>
          </p:nvPr>
        </p:nvSpPr>
        <p:spPr/>
        <p:txBody>
          <a:bodyPr>
            <a:normAutofit lnSpcReduction="10000"/>
          </a:bodyPr>
          <a:lstStyle/>
          <a:p>
            <a:r>
              <a:rPr lang="ru-RU" dirty="0" smtClean="0"/>
              <a:t>Путевая </a:t>
            </a:r>
            <a:r>
              <a:rPr lang="ru-RU" dirty="0"/>
              <a:t>блокировка — ключевая система обеспечения безопасности и эффективности движения поездов. Она регулирует интервалы между составами, предотвращая столкновения и повышая пропускную способность участков. В России ее работа регламентируется </a:t>
            </a:r>
            <a:r>
              <a:rPr lang="ru-RU" b="1" dirty="0"/>
              <a:t>Правилами технической эксплуатации железных дорог (ПТЭ)</a:t>
            </a:r>
            <a:r>
              <a:rPr lang="ru-RU" dirty="0"/>
              <a:t>, которые устанавливают строгие </a:t>
            </a:r>
            <a:r>
              <a:rPr lang="ru-RU" dirty="0" smtClean="0"/>
              <a:t>требования.</a:t>
            </a:r>
            <a:endParaRPr lang="ru-RU" dirty="0"/>
          </a:p>
          <a:p>
            <a:endParaRPr lang="ru-RU" dirty="0"/>
          </a:p>
        </p:txBody>
      </p:sp>
      <p:sp>
        <p:nvSpPr>
          <p:cNvPr id="15362" name="AutoShape 2" descr="Модель механики движения поезда"/>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5363" name="Rectangle 3"/>
          <p:cNvSpPr>
            <a:spLocks noChangeArrowheads="1"/>
          </p:cNvSpPr>
          <p:nvPr/>
        </p:nvSpPr>
        <p:spPr bwMode="auto">
          <a:xfrm>
            <a:off x="0" y="0"/>
            <a:ext cx="65" cy="276999"/>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5365" name="Rectangle 5"/>
          <p:cNvSpPr>
            <a:spLocks noChangeArrowheads="1"/>
          </p:cNvSpPr>
          <p:nvPr/>
        </p:nvSpPr>
        <p:spPr bwMode="auto">
          <a:xfrm>
            <a:off x="0" y="0"/>
            <a:ext cx="65" cy="276999"/>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solidFill>
                  <a:schemeClr val="accent2">
                    <a:lumMod val="50000"/>
                  </a:schemeClr>
                </a:solidFill>
              </a:rPr>
              <a:t>Основные виды:</a:t>
            </a:r>
          </a:p>
        </p:txBody>
      </p:sp>
      <p:sp>
        <p:nvSpPr>
          <p:cNvPr id="3" name="Содержимое 2"/>
          <p:cNvSpPr>
            <a:spLocks noGrp="1"/>
          </p:cNvSpPr>
          <p:nvPr>
            <p:ph idx="1"/>
          </p:nvPr>
        </p:nvSpPr>
        <p:spPr/>
        <p:txBody>
          <a:bodyPr>
            <a:normAutofit/>
          </a:bodyPr>
          <a:lstStyle/>
          <a:p>
            <a:r>
              <a:rPr lang="ru-RU" sz="3000" dirty="0" smtClean="0"/>
              <a:t>В </a:t>
            </a:r>
            <a:r>
              <a:rPr lang="ru-RU" sz="3000" dirty="0"/>
              <a:t>настоящее время на железных дорогах применяются два вида путевой блокировки — автоматическая и полуавтоматическая. При путевой блокировке обоих видов разрешение занять перегон подается сигналами открытых выходных и проходных светофоров. Это позволяет запирать перегоны блокированием выходных светофоров.</a:t>
            </a:r>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dirty="0">
                <a:solidFill>
                  <a:schemeClr val="accent2">
                    <a:lumMod val="50000"/>
                  </a:schemeClr>
                </a:solidFill>
              </a:rPr>
              <a:t>Автоматическая блокировка </a:t>
            </a:r>
            <a:r>
              <a:rPr lang="ru-RU" sz="3600" i="1" dirty="0" smtClean="0">
                <a:solidFill>
                  <a:schemeClr val="accent2">
                    <a:lumMod val="50000"/>
                  </a:schemeClr>
                </a:solidFill>
              </a:rPr>
              <a:t>(АБ</a:t>
            </a:r>
            <a:r>
              <a:rPr lang="ru-RU" sz="3600" i="1" dirty="0">
                <a:solidFill>
                  <a:schemeClr val="accent2">
                    <a:lumMod val="50000"/>
                  </a:schemeClr>
                </a:solidFill>
              </a:rPr>
              <a:t>)</a:t>
            </a:r>
            <a:endParaRPr lang="ru-RU" sz="3600" dirty="0">
              <a:solidFill>
                <a:schemeClr val="accent2">
                  <a:lumMod val="50000"/>
                </a:schemeClr>
              </a:solidFill>
            </a:endParaRPr>
          </a:p>
        </p:txBody>
      </p:sp>
      <p:sp>
        <p:nvSpPr>
          <p:cNvPr id="3" name="Содержимое 2"/>
          <p:cNvSpPr>
            <a:spLocks noGrp="1"/>
          </p:cNvSpPr>
          <p:nvPr>
            <p:ph idx="1"/>
          </p:nvPr>
        </p:nvSpPr>
        <p:spPr/>
        <p:txBody>
          <a:bodyPr>
            <a:normAutofit fontScale="92500" lnSpcReduction="20000"/>
          </a:bodyPr>
          <a:lstStyle/>
          <a:p>
            <a:pPr>
              <a:lnSpc>
                <a:spcPct val="120000"/>
              </a:lnSpc>
              <a:buNone/>
            </a:pPr>
            <a:r>
              <a:rPr lang="ru-RU" sz="2800" b="1" dirty="0" smtClean="0"/>
              <a:t>                  </a:t>
            </a:r>
            <a:r>
              <a:rPr lang="ru-RU" sz="2800" dirty="0" smtClean="0"/>
              <a:t>Автоматическая  блокировка –это </a:t>
            </a:r>
            <a:r>
              <a:rPr lang="ru-RU" sz="3000" dirty="0" smtClean="0"/>
              <a:t>автоматизированная </a:t>
            </a:r>
            <a:r>
              <a:rPr lang="ru-RU" sz="3000" dirty="0"/>
              <a:t>система интервального регулирования движения поездов по перегонам. В сравнении с </a:t>
            </a:r>
            <a:r>
              <a:rPr lang="ru-RU" sz="3000" dirty="0">
                <a:hlinkClick r:id="rId2"/>
              </a:rPr>
              <a:t>полуавтоматической блокировкой</a:t>
            </a:r>
            <a:r>
              <a:rPr lang="ru-RU" sz="3000" dirty="0"/>
              <a:t> автоблокировка является более совершенной и эффективной системой</a:t>
            </a:r>
            <a:r>
              <a:rPr lang="ru-RU" sz="3000" dirty="0" smtClean="0"/>
              <a:t>.</a:t>
            </a:r>
          </a:p>
          <a:p>
            <a:pPr>
              <a:lnSpc>
                <a:spcPct val="120000"/>
              </a:lnSpc>
              <a:buNone/>
            </a:pPr>
            <a:r>
              <a:rPr lang="ru-RU" sz="2800" dirty="0" smtClean="0"/>
              <a:t>    При </a:t>
            </a:r>
            <a:r>
              <a:rPr lang="ru-RU" sz="2800" dirty="0"/>
              <a:t>автоблокировке перегон между станциями делится на </a:t>
            </a:r>
            <a:r>
              <a:rPr lang="ru-RU" sz="2800" dirty="0" err="1"/>
              <a:t>блок-участки</a:t>
            </a:r>
            <a:r>
              <a:rPr lang="ru-RU" sz="2800" dirty="0"/>
              <a:t>, </a:t>
            </a:r>
            <a:r>
              <a:rPr lang="ru-RU" sz="2800" dirty="0" err="1"/>
              <a:t>на</a:t>
            </a:r>
            <a:r>
              <a:rPr lang="ru-RU" sz="2800" dirty="0"/>
              <a:t> границах которых устанавливают проходные светофоры, работающие в автоматическом режиме.</a:t>
            </a:r>
            <a:endParaRPr lang="ru-RU" sz="3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dirty="0" smtClean="0">
                <a:solidFill>
                  <a:schemeClr val="accent2">
                    <a:lumMod val="50000"/>
                  </a:schemeClr>
                </a:solidFill>
              </a:rPr>
              <a:t>Автоматическая блокировка</a:t>
            </a:r>
            <a:endParaRPr lang="ru-RU" sz="3600" dirty="0">
              <a:solidFill>
                <a:schemeClr val="accent2">
                  <a:lumMod val="50000"/>
                </a:schemeClr>
              </a:solidFill>
            </a:endParaRPr>
          </a:p>
        </p:txBody>
      </p:sp>
      <p:sp>
        <p:nvSpPr>
          <p:cNvPr id="3" name="Содержимое 2"/>
          <p:cNvSpPr>
            <a:spLocks noGrp="1"/>
          </p:cNvSpPr>
          <p:nvPr>
            <p:ph idx="1"/>
          </p:nvPr>
        </p:nvSpPr>
        <p:spPr/>
        <p:txBody>
          <a:bodyPr>
            <a:normAutofit/>
          </a:bodyPr>
          <a:lstStyle/>
          <a:p>
            <a:pPr>
              <a:buNone/>
            </a:pPr>
            <a:r>
              <a:rPr lang="ru-RU" sz="2700" dirty="0" smtClean="0"/>
              <a:t>       В </a:t>
            </a:r>
            <a:r>
              <a:rPr lang="ru-RU" sz="2700" dirty="0"/>
              <a:t>целях предупреждения проезда закрытых путевых светофоров и повышения безопасности движения поездов автоблокировка дополняется устройствами </a:t>
            </a:r>
            <a:r>
              <a:rPr lang="ru-RU" sz="2700" b="1" i="1" dirty="0"/>
              <a:t>автоматической локомотивной сигнализации</a:t>
            </a:r>
            <a:r>
              <a:rPr lang="ru-RU" sz="2700" dirty="0"/>
              <a:t> </a:t>
            </a:r>
            <a:r>
              <a:rPr lang="ru-RU" sz="2700" i="1" dirty="0"/>
              <a:t>(AЛC)</a:t>
            </a:r>
            <a:r>
              <a:rPr lang="ru-RU" sz="2700" dirty="0"/>
              <a:t>, которые передают на локомотивный светофор показания расположенного впереди путевого светофора.</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lstStyle/>
          <a:p>
            <a:endParaRPr lang="ru-RU" dirty="0"/>
          </a:p>
        </p:txBody>
      </p:sp>
      <p:sp>
        <p:nvSpPr>
          <p:cNvPr id="8" name="Содержимое 7"/>
          <p:cNvSpPr>
            <a:spLocks noGrp="1"/>
          </p:cNvSpPr>
          <p:nvPr>
            <p:ph idx="1"/>
          </p:nvPr>
        </p:nvSpPr>
        <p:spPr/>
        <p:txBody>
          <a:bodyPr/>
          <a:lstStyle/>
          <a:p>
            <a:endParaRPr lang="ru-RU"/>
          </a:p>
        </p:txBody>
      </p:sp>
      <p:pic>
        <p:nvPicPr>
          <p:cNvPr id="16386" name="Picture 2" descr="image/img0602.png (870x477)"/>
          <p:cNvPicPr>
            <a:picLocks noChangeAspect="1" noChangeArrowheads="1"/>
          </p:cNvPicPr>
          <p:nvPr/>
        </p:nvPicPr>
        <p:blipFill>
          <a:blip r:embed="rId2"/>
          <a:srcRect/>
          <a:stretch>
            <a:fillRect/>
          </a:stretch>
        </p:blipFill>
        <p:spPr bwMode="auto">
          <a:xfrm>
            <a:off x="428596" y="214290"/>
            <a:ext cx="8358246" cy="6286544"/>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600" dirty="0" smtClean="0">
                <a:solidFill>
                  <a:schemeClr val="accent2">
                    <a:lumMod val="50000"/>
                  </a:schemeClr>
                </a:solidFill>
              </a:rPr>
              <a:t>Требования </a:t>
            </a:r>
            <a:r>
              <a:rPr lang="ru-RU" sz="3600" dirty="0">
                <a:solidFill>
                  <a:schemeClr val="accent2">
                    <a:lumMod val="50000"/>
                  </a:schemeClr>
                </a:solidFill>
              </a:rPr>
              <a:t>к устройствам автоблокировки:</a:t>
            </a:r>
          </a:p>
        </p:txBody>
      </p:sp>
      <p:sp>
        <p:nvSpPr>
          <p:cNvPr id="3" name="Содержимое 2"/>
          <p:cNvSpPr>
            <a:spLocks noGrp="1"/>
          </p:cNvSpPr>
          <p:nvPr>
            <p:ph idx="1"/>
          </p:nvPr>
        </p:nvSpPr>
        <p:spPr/>
        <p:txBody>
          <a:bodyPr>
            <a:normAutofit fontScale="85000" lnSpcReduction="10000"/>
          </a:bodyPr>
          <a:lstStyle/>
          <a:p>
            <a:r>
              <a:rPr lang="ru-RU" dirty="0"/>
              <a:t>все светофоры автоблокировки должны автоматически принимать запрещающее показание при входе поезда на ограждаемые ими </a:t>
            </a:r>
            <a:r>
              <a:rPr lang="ru-RU" dirty="0" err="1"/>
              <a:t>блок-участки</a:t>
            </a:r>
            <a:r>
              <a:rPr lang="ru-RU" dirty="0"/>
              <a:t>, а также в случае нарушения целости рельсовых нитей этих участков;</a:t>
            </a:r>
          </a:p>
          <a:p>
            <a:r>
              <a:rPr lang="ru-RU" dirty="0"/>
              <a:t>устройства автоблокировки не должны допускать открытия проходного светофора до освобождения подвижным составом ограждаемого им </a:t>
            </a:r>
            <a:r>
              <a:rPr lang="ru-RU" dirty="0" err="1"/>
              <a:t>блок-участка</a:t>
            </a:r>
            <a:r>
              <a:rPr lang="ru-RU" dirty="0"/>
              <a:t>, а также самопроизвольного закрытия светофора в результате перехода с основного на резервное питание и обратно;</a:t>
            </a:r>
          </a:p>
          <a:p>
            <a:pPr lvl="7"/>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solidFill>
                  <a:schemeClr val="accent2">
                    <a:lumMod val="50000"/>
                  </a:schemeClr>
                </a:solidFill>
              </a:rPr>
              <a:t>Требования </a:t>
            </a:r>
            <a:r>
              <a:rPr lang="ru-RU" dirty="0">
                <a:solidFill>
                  <a:schemeClr val="accent2">
                    <a:lumMod val="50000"/>
                  </a:schemeClr>
                </a:solidFill>
              </a:rPr>
              <a:t>к устройствам автоблокировки:</a:t>
            </a:r>
          </a:p>
        </p:txBody>
      </p:sp>
      <p:sp>
        <p:nvSpPr>
          <p:cNvPr id="3" name="Содержимое 2"/>
          <p:cNvSpPr>
            <a:spLocks noGrp="1"/>
          </p:cNvSpPr>
          <p:nvPr>
            <p:ph idx="1"/>
          </p:nvPr>
        </p:nvSpPr>
        <p:spPr/>
        <p:txBody>
          <a:bodyPr>
            <a:normAutofit fontScale="85000" lnSpcReduction="20000"/>
          </a:bodyPr>
          <a:lstStyle/>
          <a:p>
            <a:r>
              <a:rPr lang="ru-RU" dirty="0"/>
              <a:t>на однопутных перегонах, оборудованных автоблокировкой, после открытия на станции выходного светофора должна быть исключена возможность открытия соседней станцией выходных светофоров для отправления поездов на этот же перегон во встречном направлении. Такая же взаимозависимость светофоров должна быть на </a:t>
            </a:r>
            <a:r>
              <a:rPr lang="ru-RU" dirty="0" err="1"/>
              <a:t>двухпутных</a:t>
            </a:r>
            <a:r>
              <a:rPr lang="ru-RU" dirty="0"/>
              <a:t> перегонах, оборудованных автоблокировкой для двустороннего движения по каждому пути, а также автоблокировкой, обеспечивающей движение поездов в неправильном направлении.</a:t>
            </a:r>
          </a:p>
          <a:p>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600" dirty="0"/>
              <a:t>Полуавтоматическая блокировка (ПАБ)</a:t>
            </a:r>
            <a:br>
              <a:rPr lang="ru-RU" sz="3600" dirty="0"/>
            </a:br>
            <a:endParaRPr lang="ru-RU" sz="3600" dirty="0"/>
          </a:p>
        </p:txBody>
      </p:sp>
      <p:sp>
        <p:nvSpPr>
          <p:cNvPr id="3" name="Содержимое 2"/>
          <p:cNvSpPr>
            <a:spLocks noGrp="1"/>
          </p:cNvSpPr>
          <p:nvPr>
            <p:ph idx="1"/>
          </p:nvPr>
        </p:nvSpPr>
        <p:spPr/>
        <p:txBody>
          <a:bodyPr>
            <a:normAutofit/>
          </a:bodyPr>
          <a:lstStyle/>
          <a:p>
            <a:r>
              <a:rPr lang="ru-RU" sz="2700" dirty="0" err="1"/>
              <a:t>Полуавтомати́ческая</a:t>
            </a:r>
            <a:r>
              <a:rPr lang="ru-RU" sz="2700" dirty="0"/>
              <a:t> </a:t>
            </a:r>
            <a:r>
              <a:rPr lang="ru-RU" sz="2700" dirty="0" err="1"/>
              <a:t>блокиро́вка</a:t>
            </a:r>
            <a:r>
              <a:rPr lang="ru-RU" sz="2700" dirty="0"/>
              <a:t> (ПАБ) </a:t>
            </a:r>
            <a:r>
              <a:rPr lang="ru-RU" sz="2700" dirty="0" smtClean="0"/>
              <a:t>— это</a:t>
            </a:r>
            <a:r>
              <a:rPr lang="ru-RU" sz="2700" dirty="0"/>
              <a:t> система регулирования движения поездов, применяемая на малодеятельных участках железных дорог. При ПАБ неделимым является весь перегон между соседними станциями и/или </a:t>
            </a:r>
            <a:r>
              <a:rPr lang="ru-RU" sz="2700" dirty="0" err="1"/>
              <a:t>блок-постами</a:t>
            </a:r>
            <a:r>
              <a:rPr lang="ru-RU" sz="2700" dirty="0"/>
              <a:t> (межстанционный или межпостовой перегон).</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797040"/>
          </a:xfrm>
        </p:spPr>
        <p:txBody>
          <a:bodyPr>
            <a:normAutofit fontScale="90000"/>
          </a:bodyPr>
          <a:lstStyle/>
          <a:p>
            <a:r>
              <a:rPr lang="ru-RU" dirty="0" smtClean="0"/>
              <a:t>Полуавтоматическая блокировка (ПАБ)</a:t>
            </a:r>
            <a:br>
              <a:rPr lang="ru-RU" dirty="0" smtClean="0"/>
            </a:br>
            <a:endParaRPr lang="ru-RU" dirty="0"/>
          </a:p>
        </p:txBody>
      </p:sp>
      <p:sp>
        <p:nvSpPr>
          <p:cNvPr id="3" name="Содержимое 2"/>
          <p:cNvSpPr>
            <a:spLocks noGrp="1"/>
          </p:cNvSpPr>
          <p:nvPr>
            <p:ph idx="1"/>
          </p:nvPr>
        </p:nvSpPr>
        <p:spPr/>
        <p:txBody>
          <a:bodyPr/>
          <a:lstStyle/>
          <a:p>
            <a:endParaRPr lang="ru-RU"/>
          </a:p>
        </p:txBody>
      </p:sp>
      <p:pic>
        <p:nvPicPr>
          <p:cNvPr id="1026" name="Picture 2"/>
          <p:cNvPicPr>
            <a:picLocks noChangeAspect="1" noChangeArrowheads="1"/>
          </p:cNvPicPr>
          <p:nvPr/>
        </p:nvPicPr>
        <p:blipFill>
          <a:blip r:embed="rId2"/>
          <a:srcRect/>
          <a:stretch>
            <a:fillRect/>
          </a:stretch>
        </p:blipFill>
        <p:spPr bwMode="auto">
          <a:xfrm>
            <a:off x="2286000" y="1717675"/>
            <a:ext cx="4570413" cy="3427413"/>
          </a:xfrm>
          <a:prstGeom prst="rect">
            <a:avLst/>
          </a:prstGeom>
          <a:noFill/>
          <a:ln w="9525">
            <a:noFill/>
            <a:miter lim="800000"/>
            <a:headEnd/>
            <a:tailEnd/>
          </a:ln>
          <a:effectLst/>
        </p:spPr>
      </p:pic>
      <p:pic>
        <p:nvPicPr>
          <p:cNvPr id="1027" name="Picture 3"/>
          <p:cNvPicPr>
            <a:picLocks noChangeAspect="1" noChangeArrowheads="1"/>
          </p:cNvPicPr>
          <p:nvPr/>
        </p:nvPicPr>
        <p:blipFill>
          <a:blip r:embed="rId2"/>
          <a:srcRect/>
          <a:stretch>
            <a:fillRect/>
          </a:stretch>
        </p:blipFill>
        <p:spPr bwMode="auto">
          <a:xfrm>
            <a:off x="2286000" y="1717675"/>
            <a:ext cx="4570413" cy="3427413"/>
          </a:xfrm>
          <a:prstGeom prst="rect">
            <a:avLst/>
          </a:prstGeom>
          <a:noFill/>
          <a:ln w="9525">
            <a:noFill/>
            <a:miter lim="800000"/>
            <a:headEnd/>
            <a:tailEnd/>
          </a:ln>
          <a:effectLst/>
        </p:spPr>
      </p:pic>
      <p:pic>
        <p:nvPicPr>
          <p:cNvPr id="1028" name="Picture 4"/>
          <p:cNvPicPr>
            <a:picLocks noChangeAspect="1" noChangeArrowheads="1"/>
          </p:cNvPicPr>
          <p:nvPr/>
        </p:nvPicPr>
        <p:blipFill>
          <a:blip r:embed="rId2"/>
          <a:srcRect/>
          <a:stretch>
            <a:fillRect/>
          </a:stretch>
        </p:blipFill>
        <p:spPr bwMode="auto">
          <a:xfrm>
            <a:off x="2285984" y="1785926"/>
            <a:ext cx="4570413" cy="3427413"/>
          </a:xfrm>
          <a:prstGeom prst="rect">
            <a:avLst/>
          </a:prstGeom>
          <a:noFill/>
          <a:ln w="9525">
            <a:noFill/>
            <a:miter lim="800000"/>
            <a:headEnd/>
            <a:tailEnd/>
          </a:ln>
          <a:effectLst/>
        </p:spPr>
      </p:pic>
      <p:pic>
        <p:nvPicPr>
          <p:cNvPr id="1030" name="Picture 6" descr="image/img0501.png (860x491)"/>
          <p:cNvPicPr>
            <a:picLocks noChangeAspect="1" noChangeArrowheads="1"/>
          </p:cNvPicPr>
          <p:nvPr/>
        </p:nvPicPr>
        <p:blipFill>
          <a:blip r:embed="rId3"/>
          <a:srcRect/>
          <a:stretch>
            <a:fillRect/>
          </a:stretch>
        </p:blipFill>
        <p:spPr bwMode="auto">
          <a:xfrm>
            <a:off x="428596" y="1387950"/>
            <a:ext cx="8262938" cy="4717562"/>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dirty="0" smtClean="0">
                <a:solidFill>
                  <a:schemeClr val="accent2">
                    <a:lumMod val="50000"/>
                  </a:schemeClr>
                </a:solidFill>
              </a:rPr>
              <a:t>Полуавтоматическая блокировка(ПАБ)</a:t>
            </a:r>
            <a:endParaRPr lang="ru-RU" sz="3600" dirty="0">
              <a:solidFill>
                <a:schemeClr val="accent2">
                  <a:lumMod val="50000"/>
                </a:schemeClr>
              </a:solidFill>
            </a:endParaRPr>
          </a:p>
        </p:txBody>
      </p:sp>
      <p:sp>
        <p:nvSpPr>
          <p:cNvPr id="3" name="Содержимое 2"/>
          <p:cNvSpPr>
            <a:spLocks noGrp="1"/>
          </p:cNvSpPr>
          <p:nvPr>
            <p:ph idx="1"/>
          </p:nvPr>
        </p:nvSpPr>
        <p:spPr/>
        <p:txBody>
          <a:bodyPr>
            <a:normAutofit fontScale="70000" lnSpcReduction="20000"/>
          </a:bodyPr>
          <a:lstStyle/>
          <a:p>
            <a:pPr>
              <a:buNone/>
            </a:pPr>
            <a:r>
              <a:rPr lang="ru-RU" dirty="0" smtClean="0"/>
              <a:t>           </a:t>
            </a:r>
            <a:r>
              <a:rPr lang="ru-RU" sz="3500" dirty="0" smtClean="0"/>
              <a:t>При </a:t>
            </a:r>
            <a:r>
              <a:rPr lang="ru-RU" sz="3500" dirty="0" err="1"/>
              <a:t>полуавтоблокировке</a:t>
            </a:r>
            <a:r>
              <a:rPr lang="ru-RU" sz="3500" dirty="0"/>
              <a:t> управление сигналами осуществляется частично вручную работниками службы перевозок, а частично - автоматически от воздействия движущегося поезда на путевые приборы и рельсовые цепи. Ограждаемым (блокируемым) отрезком пути при полуавтоматической блокировке является </a:t>
            </a:r>
            <a:r>
              <a:rPr lang="ru-RU" sz="3500" b="1" i="1" dirty="0"/>
              <a:t>межстанционный</a:t>
            </a:r>
            <a:r>
              <a:rPr lang="ru-RU" sz="3500" dirty="0"/>
              <a:t> (между раздельными пунктами) или </a:t>
            </a:r>
            <a:r>
              <a:rPr lang="ru-RU" sz="3500" b="1" i="1" dirty="0"/>
              <a:t>межпостовой перегон</a:t>
            </a:r>
            <a:r>
              <a:rPr lang="ru-RU" sz="3500" dirty="0"/>
              <a:t> (часть перегона между станцией и путевым постом, либо между постами). Право на занятие поездом межстанционного или межпостового перегона при ПАБ появляется при разрешающем показании выходного или проходного сигнала.</a:t>
            </a:r>
          </a:p>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dirty="0" smtClean="0">
                <a:solidFill>
                  <a:schemeClr val="accent2">
                    <a:lumMod val="75000"/>
                  </a:schemeClr>
                </a:solidFill>
              </a:rPr>
              <a:t>Требования </a:t>
            </a:r>
            <a:r>
              <a:rPr lang="ru-RU" sz="3600" dirty="0" err="1" smtClean="0">
                <a:solidFill>
                  <a:schemeClr val="accent2">
                    <a:lumMod val="75000"/>
                  </a:schemeClr>
                </a:solidFill>
              </a:rPr>
              <a:t>предьявляемые</a:t>
            </a:r>
            <a:r>
              <a:rPr lang="ru-RU" sz="3600" dirty="0" smtClean="0">
                <a:solidFill>
                  <a:schemeClr val="accent2">
                    <a:lumMod val="75000"/>
                  </a:schemeClr>
                </a:solidFill>
              </a:rPr>
              <a:t> к ПАБ</a:t>
            </a:r>
            <a:endParaRPr lang="ru-RU" sz="3600" dirty="0">
              <a:solidFill>
                <a:schemeClr val="accent2">
                  <a:lumMod val="75000"/>
                </a:schemeClr>
              </a:solidFill>
            </a:endParaRPr>
          </a:p>
        </p:txBody>
      </p:sp>
      <p:sp>
        <p:nvSpPr>
          <p:cNvPr id="3" name="Содержимое 2"/>
          <p:cNvSpPr>
            <a:spLocks noGrp="1"/>
          </p:cNvSpPr>
          <p:nvPr>
            <p:ph idx="1"/>
          </p:nvPr>
        </p:nvSpPr>
        <p:spPr/>
        <p:txBody>
          <a:bodyPr>
            <a:normAutofit fontScale="77500" lnSpcReduction="20000"/>
          </a:bodyPr>
          <a:lstStyle/>
          <a:p>
            <a:pPr>
              <a:buNone/>
            </a:pPr>
            <a:r>
              <a:rPr lang="ru-RU" dirty="0" smtClean="0"/>
              <a:t>     Согласно требованиям ПТЭ устройства ПАБ не должны допускать открытия выходного или проходного светофора до освобождения подвижным составом межстанционного или межпостового перегона, а также самопроизвольного закрытия светофора вследствие перехода с основного на резервное энергоснабжение и наоборот. Для этого на каждой станции (на путевом посту) ограждаемого перегона устанавливают блок-аппараты, связанные друг с другом электрической сетью таким образом, что для пользования сигналами от дежурного по станции или посту требуется выполнить необходимые действия в определенной последовательности.</a:t>
            </a: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solidFill>
                  <a:schemeClr val="accent2">
                    <a:lumMod val="75000"/>
                  </a:schemeClr>
                </a:solidFill>
              </a:rPr>
              <a:t>Требования </a:t>
            </a:r>
            <a:r>
              <a:rPr lang="ru-RU" dirty="0" err="1" smtClean="0">
                <a:solidFill>
                  <a:schemeClr val="accent2">
                    <a:lumMod val="75000"/>
                  </a:schemeClr>
                </a:solidFill>
              </a:rPr>
              <a:t>предьявляемые</a:t>
            </a:r>
            <a:r>
              <a:rPr lang="ru-RU" dirty="0" smtClean="0">
                <a:solidFill>
                  <a:schemeClr val="accent2">
                    <a:lumMod val="75000"/>
                  </a:schemeClr>
                </a:solidFill>
              </a:rPr>
              <a:t> к ПАБ</a:t>
            </a:r>
            <a:endParaRPr lang="ru-RU" dirty="0"/>
          </a:p>
        </p:txBody>
      </p:sp>
      <p:sp>
        <p:nvSpPr>
          <p:cNvPr id="3" name="Содержимое 2"/>
          <p:cNvSpPr>
            <a:spLocks noGrp="1"/>
          </p:cNvSpPr>
          <p:nvPr>
            <p:ph idx="1"/>
          </p:nvPr>
        </p:nvSpPr>
        <p:spPr/>
        <p:txBody>
          <a:bodyPr>
            <a:normAutofit fontScale="85000" lnSpcReduction="10000"/>
          </a:bodyPr>
          <a:lstStyle/>
          <a:p>
            <a:r>
              <a:rPr lang="ru-RU" dirty="0" smtClean="0"/>
              <a:t>Полуавтоматические системы блокировки автоматически контролируют прибытие поезда, но не обеспечивают проверки его прибытия в полном составе. Это должен сделать сам дежурный по станции, и только после проверки он имеет право подать блокировочный сигнал о прибытии поезда на станцию.</a:t>
            </a:r>
          </a:p>
          <a:p>
            <a:r>
              <a:rPr lang="ru-RU" dirty="0" smtClean="0"/>
              <a:t>Этот недостаток ПАБ устраняется применением специального устройства автоматического счета осей поезда, которое устанавливается на станции.</a:t>
            </a:r>
          </a:p>
          <a:p>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solidFill>
                  <a:schemeClr val="accent2">
                    <a:lumMod val="75000"/>
                  </a:schemeClr>
                </a:solidFill>
              </a:rPr>
              <a:t>Требования </a:t>
            </a:r>
            <a:r>
              <a:rPr lang="ru-RU" dirty="0" err="1" smtClean="0">
                <a:solidFill>
                  <a:schemeClr val="accent2">
                    <a:lumMod val="75000"/>
                  </a:schemeClr>
                </a:solidFill>
              </a:rPr>
              <a:t>предьявляемые</a:t>
            </a:r>
            <a:r>
              <a:rPr lang="ru-RU" smtClean="0">
                <a:solidFill>
                  <a:schemeClr val="accent2">
                    <a:lumMod val="75000"/>
                  </a:schemeClr>
                </a:solidFill>
              </a:rPr>
              <a:t> к ПАБ</a:t>
            </a:r>
            <a:endParaRPr lang="ru-RU"/>
          </a:p>
        </p:txBody>
      </p:sp>
      <p:sp>
        <p:nvSpPr>
          <p:cNvPr id="3" name="Содержимое 2"/>
          <p:cNvSpPr>
            <a:spLocks noGrp="1"/>
          </p:cNvSpPr>
          <p:nvPr>
            <p:ph idx="1"/>
          </p:nvPr>
        </p:nvSpPr>
        <p:spPr/>
        <p:txBody>
          <a:bodyPr>
            <a:normAutofit fontScale="92500" lnSpcReduction="20000"/>
          </a:bodyPr>
          <a:lstStyle/>
          <a:p>
            <a:r>
              <a:rPr lang="ru-RU" dirty="0" smtClean="0"/>
              <a:t>При </a:t>
            </a:r>
            <a:r>
              <a:rPr lang="ru-RU" dirty="0" err="1" smtClean="0"/>
              <a:t>полуавтоблокировке</a:t>
            </a:r>
            <a:r>
              <a:rPr lang="ru-RU" dirty="0" smtClean="0"/>
              <a:t> межстанционный перегон на </a:t>
            </a:r>
            <a:r>
              <a:rPr lang="ru-RU" dirty="0" err="1" smtClean="0"/>
              <a:t>блок-участки</a:t>
            </a:r>
            <a:r>
              <a:rPr lang="ru-RU" dirty="0" smtClean="0"/>
              <a:t>, как правило, не делится, рельсовыми цепями не оборудуется, только ограждается выходными и входными светофорами примыкающих к нему станций. На таком перегоне (пути перегона) может находиться только один поезд. Таким образом </a:t>
            </a:r>
            <a:r>
              <a:rPr lang="ru-RU" dirty="0" err="1" smtClean="0"/>
              <a:t>полуавтоблокировка</a:t>
            </a:r>
            <a:r>
              <a:rPr lang="ru-RU" dirty="0" smtClean="0"/>
              <a:t> обеспечивает небольшую пропускную способность участка и относительно невысокую безопасность движения поездов.</a:t>
            </a:r>
          </a:p>
          <a:p>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18832</TotalTime>
  <Words>500</Words>
  <Application>Microsoft Office PowerPoint</Application>
  <PresentationFormat>Экран (4:3)</PresentationFormat>
  <Paragraphs>27</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Тема Office</vt:lpstr>
      <vt:lpstr>Требования ПТЭ к устройствам путевой автоматической и полуавтоматической блокировки</vt:lpstr>
      <vt:lpstr>Путевая блокировка</vt:lpstr>
      <vt:lpstr>Основные виды:</vt:lpstr>
      <vt:lpstr>Автоматическая блокировка (АБ)</vt:lpstr>
      <vt:lpstr>Автоматическая блокировка</vt:lpstr>
      <vt:lpstr>Слайд 6</vt:lpstr>
      <vt:lpstr>Требования к устройствам автоблокировки:</vt:lpstr>
      <vt:lpstr>Требования к устройствам автоблокировки:</vt:lpstr>
      <vt:lpstr>Полуавтоматическая блокировка (ПАБ) </vt:lpstr>
      <vt:lpstr>Полуавтоматическая блокировка (ПАБ) </vt:lpstr>
      <vt:lpstr>Полуавтоматическая блокировка(ПАБ)</vt:lpstr>
      <vt:lpstr>Требования предьявляемые к ПАБ</vt:lpstr>
      <vt:lpstr>Требования предьявляемые к ПАБ</vt:lpstr>
      <vt:lpstr>Требования предьявляемые к ПАБ</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Требования ПТЭ к устройствам путевой автоматической и полуавтоматической блокировки</dc:title>
  <dc:creator>Hp</dc:creator>
  <cp:lastModifiedBy>Hp</cp:lastModifiedBy>
  <cp:revision>57</cp:revision>
  <dcterms:created xsi:type="dcterms:W3CDTF">2025-06-24T05:15:46Z</dcterms:created>
  <dcterms:modified xsi:type="dcterms:W3CDTF">2025-07-07T19:46:07Z</dcterms:modified>
</cp:coreProperties>
</file>