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308" r:id="rId2"/>
    <p:sldId id="307" r:id="rId3"/>
    <p:sldId id="309" r:id="rId4"/>
    <p:sldId id="347" r:id="rId5"/>
    <p:sldId id="311" r:id="rId6"/>
    <p:sldId id="310" r:id="rId7"/>
    <p:sldId id="313" r:id="rId8"/>
    <p:sldId id="315" r:id="rId9"/>
    <p:sldId id="312" r:id="rId10"/>
    <p:sldId id="316" r:id="rId11"/>
    <p:sldId id="314" r:id="rId12"/>
    <p:sldId id="317" r:id="rId13"/>
    <p:sldId id="319" r:id="rId14"/>
    <p:sldId id="318" r:id="rId15"/>
    <p:sldId id="321" r:id="rId16"/>
    <p:sldId id="320" r:id="rId17"/>
    <p:sldId id="323" r:id="rId18"/>
    <p:sldId id="324" r:id="rId19"/>
    <p:sldId id="322" r:id="rId20"/>
    <p:sldId id="326" r:id="rId21"/>
    <p:sldId id="325" r:id="rId22"/>
    <p:sldId id="327" r:id="rId23"/>
    <p:sldId id="328" r:id="rId24"/>
    <p:sldId id="329" r:id="rId25"/>
    <p:sldId id="330" r:id="rId26"/>
    <p:sldId id="332" r:id="rId27"/>
    <p:sldId id="345" r:id="rId28"/>
    <p:sldId id="334" r:id="rId29"/>
    <p:sldId id="333" r:id="rId30"/>
    <p:sldId id="346" r:id="rId31"/>
    <p:sldId id="335" r:id="rId32"/>
    <p:sldId id="331" r:id="rId33"/>
    <p:sldId id="336" r:id="rId34"/>
    <p:sldId id="337" r:id="rId35"/>
    <p:sldId id="338" r:id="rId36"/>
    <p:sldId id="339" r:id="rId37"/>
    <p:sldId id="340" r:id="rId38"/>
    <p:sldId id="341" r:id="rId39"/>
    <p:sldId id="342" r:id="rId40"/>
    <p:sldId id="343" r:id="rId41"/>
    <p:sldId id="306" r:id="rId4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22" autoAdjust="0"/>
    <p:restoredTop sz="94206" autoAdjust="0"/>
  </p:normalViewPr>
  <p:slideViewPr>
    <p:cSldViewPr>
      <p:cViewPr>
        <p:scale>
          <a:sx n="70" d="100"/>
          <a:sy n="70" d="100"/>
        </p:scale>
        <p:origin x="1296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4278B-CCEF-4C0E-84C0-431BE2D1F1F1}" type="datetimeFigureOut">
              <a:rPr lang="ru-RU" smtClean="0"/>
              <a:t>16.08.2024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49592-3500-4EB9-A985-3E1D77DAC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536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49592-3500-4EB9-A985-3E1D77DAC5F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611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42202" y="5373216"/>
            <a:ext cx="9066301" cy="864096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" y="476672"/>
            <a:ext cx="8999508" cy="45797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3080" y="476672"/>
            <a:ext cx="3775354" cy="457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259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18452" y="5049010"/>
            <a:ext cx="9141266" cy="180459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Сортировочные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объема работы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оборудуются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устройствами механизации и автоматизации роспуска вагонов, горочной централизацией стрелок, горочной автоматической локомотивной сигнализацией и устройствами для передачи и пересылки необходимых документов. Все стрелки, включаемые в горочную централизацию, оборудуются устройствами механизированной очистки или снеготаяния.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856" y="874871"/>
            <a:ext cx="7571888" cy="414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132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20793" y="4773149"/>
            <a:ext cx="9141267" cy="201622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проектируются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и вспомогательные сортировочные устройства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следующих типов: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горочные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сортировочные горки повышенной, большой, средней и малой мощности, где для скатывания вагонов используется в основном сила тяжести;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негорочные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вытяжные пути со стрелочными горловинами на уклоне, где используется сила тяги локомотива и сила тяжести вагонов; вытяжные пути и стрелочные горловины на горизонтальной площадке, где используется только сила тяги локомотива.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4438" b="8890"/>
          <a:stretch/>
        </p:blipFill>
        <p:spPr>
          <a:xfrm>
            <a:off x="1073243" y="789456"/>
            <a:ext cx="6953193" cy="401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790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869160"/>
            <a:ext cx="9141267" cy="19888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Сортировочные горки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повышенной мощности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(ГПМ)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проектируются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отдельных случаях для переработки не менее 5500 вагонов в среднем в сутки или при числе путей в сортировочном парке более 40.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Сортировочные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горки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 мощности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(ГБМ)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проектируются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переработки, в зависимости от структуры вагонопотока, от 3500 до 5500 вагонов в среднем в сутки или при числе путей в сортировочном парке от 30    до 40.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433" y="854968"/>
            <a:ext cx="8172400" cy="40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232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581128"/>
            <a:ext cx="9141267" cy="227687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Сортировочные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горки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 мощности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(ГСМ)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проектируют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переработки в зависимости от структуры вагонопотока от 1500 до 3500 вагонов в среднем в сутки или при числе путей в сортировочном парке от 17    до 29.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Горки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малой мощности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(ГММ)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проектируются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структуры вагонопотока и трудоемкости маневровых операций для переработки от 250    до 1500 вагонов в среднем в сутки при числе путей в сортировочном парке (группировочном, сортировочно-группировочном) от 4 до 16 (включительно).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9614" b="5827"/>
          <a:stretch/>
        </p:blipFill>
        <p:spPr>
          <a:xfrm>
            <a:off x="827584" y="764703"/>
            <a:ext cx="7416824" cy="389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2664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260229"/>
            <a:ext cx="9141267" cy="26251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Современные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сортировочные горки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оборудуют: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вагонными замедлителями; устройствами горочной автоматической централизации (ГАЦ), автоматического   регулирования    скорости    скатывания    отцепом    (АРС)    в комплексе с  системой  автоматического  задания  скорости  роспуска  (АЗСР) и телеуправления горочными локомотивами (ТГЛ); контроля заполнения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подгорочных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путей; контроля и диагностики технических средств; сопряжения средств горочной автоматики с автоматизированной системой управления сортировочной станцией (АСУ СС).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796240"/>
            <a:ext cx="3116556" cy="350554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2133"/>
          <a:stretch/>
        </p:blipFill>
        <p:spPr>
          <a:xfrm>
            <a:off x="5937467" y="764704"/>
            <a:ext cx="3203800" cy="35268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30013" r="12077" b="5973"/>
          <a:stretch/>
        </p:blipFill>
        <p:spPr>
          <a:xfrm>
            <a:off x="3059832" y="782531"/>
            <a:ext cx="3240360" cy="351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169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869160"/>
            <a:ext cx="9141267" cy="183306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устройства, места выполнения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приема к перевозке, сортировки и выдачи грузов на железнодорожных станциях и железнодорожных путях необщего пользования, предназначенные для выполнения грузовых операций, должны быть в состоянии, обеспечивающем сохранность грузов, железнодорожного подвижного состава и безопасное выполнение грузовых операций.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6712"/>
            <a:ext cx="9144000" cy="395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2859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293096"/>
            <a:ext cx="9141267" cy="25922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работников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транспорта, обслуживающих   грузоотправителей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грузополучателей должны быть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состоянии, обеспечивающем выполнение операций по приему к перевозке, сортировке и выдаче грузов.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в местах выполнения грузовой работы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оборудуются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устройствами  посекционного отключения напряжения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контактной сети железнодорожного пути для проведения осмотра грузовых поездов в коммерческом отношении.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4802" r="32663" b="15233"/>
          <a:stretch/>
        </p:blipFill>
        <p:spPr>
          <a:xfrm>
            <a:off x="4726202" y="874871"/>
            <a:ext cx="4372570" cy="35283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92" y="874871"/>
            <a:ext cx="4500618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1910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502" y="5157192"/>
            <a:ext cx="9141267" cy="16561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Вагонные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(автоматического и неавтоматического действия)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автоматического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выявления непригодных в коммерческом отношении вагонов и поездов могут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устанавливаться в местах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определяемых локальным нормативным актом владельца инфраструктуры (владельца железнодорожных путей необщего пользования).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23" y="740887"/>
            <a:ext cx="8485780" cy="4416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3412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764285"/>
            <a:ext cx="9141267" cy="212109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коммерческого осмотра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(вагонные весы, автоматизированные системы коммерческого осмотра поездов и вагонов, посты автоматизированного приема и диагностики подвижного состава на сортировочных станциях), установленные на железнодорожных путях общего пользования,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быть подключены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автоматизированным системам владельца инфраструктуры с целью организации передачи и хранения информации в базе данных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9912"/>
          <a:stretch/>
        </p:blipFill>
        <p:spPr>
          <a:xfrm>
            <a:off x="1115616" y="719147"/>
            <a:ext cx="6544373" cy="416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8223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444474"/>
            <a:ext cx="9141267" cy="240913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Кабельные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линии связи и системы железнодорожной автоматики и телемеханики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принадлежащие владельцу инфраструктуры (владельцу железнодорожных путей необщего пользования) и используемые в перевозочном процессе,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прокладываются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границах полосы отвода железных дорог (далее – полоса отвода), вне пределов земляного полотна. Порядок прокладки кабельных линий связи в переделах земляного полотна устанавливается локальным нормативным актом владельца инфраструктуры (владельца железнодорожных путей необщего пользования).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2638" b="11431"/>
          <a:stretch/>
        </p:blipFill>
        <p:spPr>
          <a:xfrm>
            <a:off x="1251073" y="836712"/>
            <a:ext cx="6639119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948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8454" y="1036849"/>
            <a:ext cx="90138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III Организация эксплуатации технологических систем, п.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23-38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108" y="2924944"/>
            <a:ext cx="901386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 indent="-95250" algn="just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Требования к путевому развитию и техническому оснащению железнодорожных станций, к пассажирским и грузовым устройствам, оборудованию и устройству служебных зданий и помещений.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Освещение станционных устройств. </a:t>
            </a:r>
          </a:p>
          <a:p>
            <a:pPr marL="177800" indent="-177800" algn="just">
              <a:buFont typeface="+mj-lt"/>
              <a:buAutoNum type="arabicPeriod"/>
              <a:tabLst>
                <a:tab pos="0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сооружениям локомотивного и вагонного хозяйств, водоснабжения и канализации. </a:t>
            </a:r>
          </a:p>
          <a:p>
            <a:pPr marL="177800" indent="-177800" algn="just">
              <a:buFont typeface="+mj-lt"/>
              <a:buAutoNum type="arabicPeriod"/>
              <a:tabLst>
                <a:tab pos="95250" algn="l"/>
                <a:tab pos="177800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Требования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оборудованию станционных постов централизации, стрелочных постов, сортировочных горок. </a:t>
            </a:r>
          </a:p>
          <a:p>
            <a:pPr algn="just">
              <a:buFont typeface="+mj-lt"/>
              <a:buAutoNum type="arabicPeriod"/>
              <a:tabLst>
                <a:tab pos="180975" algn="l"/>
                <a:tab pos="265113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Оборудование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железнодорожных станций средствами связи, автоматизированными системами управления, средствами связи с информационно-вычислительной сетью железной дороги, устройствами для приема и транспортировки перевозочных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документов. 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258" t="78632" r="2605"/>
          <a:stretch/>
        </p:blipFill>
        <p:spPr>
          <a:xfrm>
            <a:off x="141351" y="1700808"/>
            <a:ext cx="8664898" cy="110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8570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502" y="4941168"/>
            <a:ext cx="9141267" cy="16561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Допускается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подвеску линий связи на основе волоконно- оптических кабелей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принадлежащих владельцу инфраструктуры (владельцу железнодорожных путей необщего пользования) и используемых в перевозочном процессе,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опорах контактной сети или линий электропередачи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высоте, установленной проектной, ремонтной или эксплуатационной документацией.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1751"/>
          <a:stretch/>
        </p:blipFill>
        <p:spPr>
          <a:xfrm>
            <a:off x="174690" y="875424"/>
            <a:ext cx="5096030" cy="38497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20736" r="17527"/>
          <a:stretch/>
        </p:blipFill>
        <p:spPr>
          <a:xfrm>
            <a:off x="5414059" y="874871"/>
            <a:ext cx="3549093" cy="3850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9969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9245" y="4952876"/>
            <a:ext cx="9141267" cy="17281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Линии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автоматики и телемеханики, технологической железнодорожной электросвязи, управления объектами железнодорожного электроснабжения и другие линии, за исключением линий электропередачи напряжением выше 1000 В,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пересечении электрифицированных железнодорожных путей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выполняются только в кабельном исполнении.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64" y="874871"/>
            <a:ext cx="9006951" cy="392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4327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136" y="779907"/>
            <a:ext cx="6516216" cy="3945237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581128"/>
            <a:ext cx="9141267" cy="227687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эксплуатация воздушных линий связи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максимальной стреле провеса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высоте не менее: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- 2,5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 – от земли в ненаселенной местности; 3 м – от земли в населенной местности;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- 5,5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 – от полотна пересекаемых автомобильных дорог;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- 7,5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 – от верха головки рельса пересекаемых неэлектрифицированных железнодорожных путей.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9254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33" y="4869160"/>
            <a:ext cx="9141267" cy="201622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  устройства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линий   железнодорожной   автоматики   и телемеханики, технологической железнодорожной электросвязи, управления объектами электроснабжения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защищаются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электромагнитных помех и опасного влияния тягового тока, линий электропередачи, атмосферных и коммутационных перенапряжений и повышенных токов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устройствами защиты с параметрами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соответствующими проектной, ремонтной или эксплуатационной документации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008" y="751041"/>
            <a:ext cx="4286250" cy="40862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88" t="15351" r="36613" b="2750"/>
          <a:stretch/>
        </p:blipFill>
        <p:spPr>
          <a:xfrm>
            <a:off x="262570" y="874871"/>
            <a:ext cx="4165414" cy="396204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16016" y="764704"/>
            <a:ext cx="792088" cy="229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3832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692277"/>
            <a:ext cx="9141267" cy="212109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Внешняя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молниезащиты объекта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обеспечивать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защиту от прямого удара молнии, а также частичное снижение импульсных перенапряжений.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Составными частями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внешней системы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молниезащиты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молниеприемники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токоотводы и заземлители.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Внутренняя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молниезащиты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должна обеспечивать снижение импульсных перенапряжений, уравнивание потенциалов и ослабление электромагнитных помех, которыми сопровождаются молниевые разряды.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0717" y="856186"/>
            <a:ext cx="5646166" cy="396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6773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085184"/>
            <a:ext cx="9141267" cy="17281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технических средств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инфраструктуры, систем интервального регулирования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ввода их в постоянную эксплуатацию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меры, обеспечивающие безопасность движения поездов, устанавливаются локальным нормативным актом владельца инфраструктуры (владельца железнодорожных путей необщего пользования).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881" r="1176" b="4002"/>
          <a:stretch/>
        </p:blipFill>
        <p:spPr>
          <a:xfrm>
            <a:off x="2486169" y="777929"/>
            <a:ext cx="6622335" cy="43799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7347" r="6178"/>
          <a:stretch/>
        </p:blipFill>
        <p:spPr>
          <a:xfrm>
            <a:off x="16979" y="874871"/>
            <a:ext cx="2448273" cy="400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2926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797152"/>
            <a:ext cx="9141267" cy="183306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служебных помещениях дежурных по железнодорожным станциям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устанавливаются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приборы управления и контроля устройствами железнодорожной автоматики и телемеханики, технологической электросвязи, пульты управления секционными разъединителями, дистанционного включения наружного освещения и аппаратура автоматизированного рабочего места, относящаяся к работе дежурного по железнодорожной станции.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5" y="1222861"/>
            <a:ext cx="9144000" cy="324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2350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0694" y="4981506"/>
            <a:ext cx="9016988" cy="158997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Здания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платформы и другие сооружения и устройства,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предназначенные для обслуживания пассажиров,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обеспечивать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безопасное выполнение операций, связанных с перевозками и обслуживанием пассажиров и других лиц. Для прохода на пассажирские платформы в необходимых случаях должны быть пешеходные тоннели или мосты. 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508" y="5949280"/>
            <a:ext cx="84840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       </a:t>
            </a:r>
            <a:r>
              <a:rPr lang="ru-RU" b="1" dirty="0" smtClean="0"/>
              <a:t>                        </a:t>
            </a:r>
            <a:endParaRPr lang="ru-RU" sz="1200" dirty="0"/>
          </a:p>
        </p:txBody>
      </p:sp>
      <p:pic>
        <p:nvPicPr>
          <p:cNvPr id="11270" name="Picture 6" descr="https://im.kommersant.ru/Issues.photo/CORP/2013/11/15/KMO_138621_00004_1_t218_2242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27" y="854953"/>
            <a:ext cx="8910969" cy="4014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86000" y="213633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99136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6305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869160"/>
            <a:ext cx="9141267" cy="183306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устройства и объекты инфраструктуры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предназначенные для обслуживания пассажиров и других пользователей услугами железнодорожного транспорта, в том числе маломобильных граждан,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обеспечивать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беспрепятственный доступ к ним и пользования ими в соответствии со статьей 15 Федерального закона от 24 ноября 1995г. № 181-ФЗ «О социальной защите инвалидов в Российской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5948"/>
          <a:stretch/>
        </p:blipFill>
        <p:spPr>
          <a:xfrm>
            <a:off x="1691680" y="840740"/>
            <a:ext cx="6184897" cy="386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441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33" y="5085184"/>
            <a:ext cx="9141267" cy="16561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Помещения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предназначенные для обслуживания пассажиров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других пользователей услугами железнодорожного транспорта, для мероприятий, относящихся к оказанию дополнительных услуг для пассажиров и других пользователей услугами железнодорожного транспорта,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допускается занимать для других целей.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821709"/>
            <a:ext cx="6228184" cy="426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796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5496" y="4694549"/>
            <a:ext cx="9016872" cy="216345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Путевое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 техническое оснащение железнодорожной станции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таким образом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чтобы обеспечивалось движение поездов, выполнение норм времени на операции по приему и отправлению поездов, посадке и высадке пассажиров, погрузке, выгрузке грузов, багажа и грузобагажа, техническому обслуживанию и осмотру железнодорожных составов и вагонов, безопасность движения и эксплуатации железнодорожного транспорта, пожарную безопасность, безопасные условия труда.</a:t>
            </a:r>
          </a:p>
        </p:txBody>
      </p:sp>
      <p:pic>
        <p:nvPicPr>
          <p:cNvPr id="10" name="Picture 2" descr="https://umoloda.kyiv.ua/img/content/i130/13038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29" y="795261"/>
            <a:ext cx="7773811" cy="4001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64689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9508" y="3895051"/>
            <a:ext cx="8725903" cy="306535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600" dirty="0" smtClean="0"/>
          </a:p>
          <a:p>
            <a:pPr marL="0" indent="0">
              <a:buNone/>
            </a:pPr>
            <a:endParaRPr lang="ru-RU" sz="2600" dirty="0"/>
          </a:p>
          <a:p>
            <a:pPr marL="0" indent="0">
              <a:buNone/>
            </a:pPr>
            <a:endParaRPr lang="ru-RU" sz="2600" dirty="0" smtClean="0"/>
          </a:p>
          <a:p>
            <a:pPr marL="0" indent="0">
              <a:buNone/>
            </a:pPr>
            <a:endParaRPr lang="ru-RU" sz="26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9508" y="5949280"/>
            <a:ext cx="84840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       </a:t>
            </a:r>
            <a:r>
              <a:rPr lang="ru-RU" b="1" dirty="0" smtClean="0"/>
              <a:t>                        </a:t>
            </a:r>
            <a:endParaRPr lang="ru-RU" sz="1200" dirty="0"/>
          </a:p>
        </p:txBody>
      </p:sp>
      <p:pic>
        <p:nvPicPr>
          <p:cNvPr id="12290" name="Picture 2" descr="https://mymsk.online/uploads/prew/inner/w36ky9jrvtrqvd4w4mu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47069"/>
            <a:ext cx="8493891" cy="4142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9486" y="5109591"/>
            <a:ext cx="915348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Пассажирские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остановочные пункты на перегонах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иметь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пассажирские платформы с навесами или павильонами, а в зависимости от количества обслуживаемых пассажиров - билетные кассы.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пассажирских остановочных пунктах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освещаться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 посадки пассажиров в вагоны и высадки из вагонов и помещения для пассажиров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9744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2000"/>
          <a:stretch/>
        </p:blipFill>
        <p:spPr>
          <a:xfrm>
            <a:off x="323528" y="781148"/>
            <a:ext cx="8396672" cy="3828162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536504"/>
            <a:ext cx="9141267" cy="22768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инфраструктуре, железнодорожных путях необщего пользования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пешеходные переходы в одном уровне с железнодорожными путями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оборудуются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пешеходными настилами, указателями и предупредительными надписями. Владелец инфраструктуры (владелец железнодорожных путей необщего пользования) локальным нормативным актом определяет перечень пешеходных переходов, которые дополнительно к указанным устройствам оборудуются автоматической сигнализацией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9919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094348"/>
            <a:ext cx="9141267" cy="17281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объектов железнодорожного транспорта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принадлежащих владельцу инфраструктуры (владельцу железнодорожных путей необщего пользования), подлежащих оборудованию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системами и устройствами отображения времени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устанавливается локальным нормативным актом владельца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6003" b="21664"/>
          <a:stretch/>
        </p:blipFill>
        <p:spPr>
          <a:xfrm>
            <a:off x="707314" y="799417"/>
            <a:ext cx="7726637" cy="4294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8575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3769" y="4869161"/>
            <a:ext cx="9141267" cy="19442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Информационно-вычислительные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контроля и управления объектами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инфраструктуры, железнодорожных путей необщего пользования или железнодорожным подвижным составом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оборудуются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комплексом технических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 и кабельных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обеспечивают выдачу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корректировку 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демонстрацию точного времени, синхронизированного с эталонными сигналами точного времени Российской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630" y="869149"/>
            <a:ext cx="7370170" cy="4072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6393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869160"/>
            <a:ext cx="9141267" cy="19888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Погрешность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 отображения времени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 учетом регионального (часового пояса) времени по сравнению с эталонными сигналами синхронизации Российской Федерации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±5 с.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Погрешность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 учета времени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информационно-управляющих системах, с учетом регионального (часового пояса) времени по сравнению с эталонными сигналами синхронизации Российской Федерации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±1 с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7630"/>
          <a:stretch/>
        </p:blipFill>
        <p:spPr>
          <a:xfrm>
            <a:off x="1115616" y="887250"/>
            <a:ext cx="7308304" cy="414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3390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869161"/>
            <a:ext cx="9141267" cy="1368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Движение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на сети железных дорог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на основании сводного графика движения поездов (п. 1 статьи 18 Федерального закона от 10 января 2003 г. № 17-ФЗ «О железнодорожном транспорте») по московскому времени.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5750"/>
          <a:stretch/>
        </p:blipFill>
        <p:spPr>
          <a:xfrm>
            <a:off x="2682422" y="874872"/>
            <a:ext cx="6308464" cy="38759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02" y="874871"/>
            <a:ext cx="2717898" cy="3874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640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157192"/>
            <a:ext cx="9141267" cy="1368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инновационных автоматизированных систем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поддержки организации перевозочного процесса вызывает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объединения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таких систем в единую систему точного времени для исключения ошибок, связанных с погрешностью времени в различных устройствах.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7499"/>
          <a:stretch/>
        </p:blipFill>
        <p:spPr>
          <a:xfrm>
            <a:off x="460375" y="874871"/>
            <a:ext cx="8172400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8862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429000"/>
            <a:ext cx="9141267" cy="34563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Применяемые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железнодорожном транспорте автоматизированные системы управления оборудованием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(исполнительными устройствами), технологическими процессами управления, контроля и обеспечения безопасности движения поездов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соответствовать требованиям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и     информационной безопасности и Требованиям к обеспечению защиты информации в автоматизированных системах управления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производственными  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технологическими процессами на критически важных объектах, потенциально опасных объектах, а также объектах, представляющих повышенную опасность для жизни и здоровья людей и для окружающей природной среды, утвержденным приказом Федеральной службы по техническому и экспортному контролю от 14 марта 2014 г. № 31.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0602" y="836712"/>
            <a:ext cx="5826395" cy="272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7259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077072"/>
            <a:ext cx="9141267" cy="27809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управления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используемые на железнодорожном транспорте,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содержаться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работоспособном состоянии и обеспечивают возможность: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ввода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передачи, обработки и хранения, архивирования и резервирования данных;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выдачи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 расчетов потребителям в установленные сроки;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решения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 планирования, оперативного управления, учета, статистики во всех хозяйствах железнодорожного транспорта.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795326"/>
            <a:ext cx="4271439" cy="33461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53937" t="10101" r="2751" b="51050"/>
          <a:stretch/>
        </p:blipFill>
        <p:spPr>
          <a:xfrm>
            <a:off x="4306934" y="836712"/>
            <a:ext cx="4816751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1692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365104"/>
            <a:ext cx="9104755" cy="19888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водоснабжения и водообработки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владельца инфраструктуры (владельца железнодорожных путей необщего пользования)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обеспечивать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бесперебойное снабжение водой локомотивов, поездов, железнодорожных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станций и другие хозяйственные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противопожарные и питьевые потребности для обеспечения технологической работы железнодорожного транспорта.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17549"/>
          <a:stretch/>
        </p:blipFill>
        <p:spPr>
          <a:xfrm>
            <a:off x="155575" y="901809"/>
            <a:ext cx="3923928" cy="31603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0572" y="907561"/>
            <a:ext cx="4761121" cy="315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940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07557" y="4536504"/>
            <a:ext cx="9000947" cy="22768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техническое оснащение эксплуатационных и ремонтных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локомотивных депо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ПТО,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мастерских, экипировочных устройств и других сооружений и устройств, предназначенных для обслуживания локомотивов,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МВПС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установленные размеры движения поездов, эффективное использование локомотивов,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МВПС,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качественный ремонт и техническое обслуживание, рациональное использование материальных ресурсов, экологическую безопасность и безопасные условия труда.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http://zaleskiy.com/wp-content/gallery/2018/11/img_3201_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1" y="836712"/>
            <a:ext cx="6624736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6856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869161"/>
            <a:ext cx="9141267" cy="11521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Владелец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 и владелец железнодорожных путей необщего пользования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содержать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очистные сооружения в технически исправном состоянии.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12" y="1159919"/>
            <a:ext cx="8999984" cy="326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9954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62074"/>
          </a:xfrm>
        </p:spPr>
        <p:txBody>
          <a:bodyPr>
            <a:norm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Опережающее задание по следующей теме: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47664" y="512102"/>
            <a:ext cx="63624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Восстановительные и пожарные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поезда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0" y="1445873"/>
            <a:ext cx="9144000" cy="28472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Организация эксплуатации технологических систем, п.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39-40</a:t>
            </a:r>
          </a:p>
          <a:p>
            <a:pPr marL="457200" indent="-1016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Восстановительные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поезда, специальные автомотрисы, дрезины и автомобили для восстановления пути и устройств технологического электроснабжения, вагоны и автомобили ремонтно-восстановительных летучек связи, аварийно- полевые команды.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635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Пожарные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поезда и пожарные команды.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635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Размещение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железнодорожных станциях восстановительных и пожарных поездов.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542456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5516" y="4608956"/>
            <a:ext cx="87129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домашнего задания: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III Организация эксплуатации технологических систем, п. 23-38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Проработка конспекта занятия и специальной технической литературы.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реферат по теме: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Требования к техническому оснащению железнодорожных станций.</a:t>
            </a:r>
          </a:p>
        </p:txBody>
      </p:sp>
    </p:spTree>
    <p:extLst>
      <p:ext uri="{BB962C8B-B14F-4D97-AF65-F5344CB8AC3E}">
        <p14:creationId xmlns:p14="http://schemas.microsoft.com/office/powerpoint/2010/main" val="3615256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697760"/>
            <a:ext cx="9144000" cy="21602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оборудуются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железнодорожной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электросвязью.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зависимости от объема работы железнодорожные станции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оборудуются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автоматизированными системами управления,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информационно-вычислительной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сетью инфраструктуры, устройствами для приема и транспортировки перевозочных документов и централизованного ограждения составов поездов, проходящих техническое обслуживание, осмотр и ремонт вагонов.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3626"/>
          <a:stretch/>
        </p:blipFill>
        <p:spPr>
          <a:xfrm>
            <a:off x="1241884" y="804524"/>
            <a:ext cx="6660232" cy="3923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425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221088"/>
            <a:ext cx="9144000" cy="26642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железнодорожных станциях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освещаться: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*здания и сооружения, предназначенные для обслуживания пассажиров; *железнодорожные пути и парки приема и отправления поездов, производства погрузочно-выгрузочной, 	маневровой	работы, экипировки, технического обслуживания и ремонта железнодорожного подвижного состава; 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*территории грузовых районов, контейнерные площадки, сортировочные платформы, вагонные весы, смотровые вышки, габаритные ворота, устройства автоматического выявления коммерческих неисправностей поездов и вагонов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1559"/>
          <a:stretch/>
        </p:blipFill>
        <p:spPr>
          <a:xfrm>
            <a:off x="569629" y="874871"/>
            <a:ext cx="8004742" cy="337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863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5496" y="3684165"/>
            <a:ext cx="9016872" cy="32012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железнодорожных станциях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освещаться: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сбрасывающие башмаки, сбрасывающие остряки, сбрасывающие стрелки, стационарные устройства для закрепления вагонов;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*места встречи поездов работниками железнодорожного транспорта; *стрелочные горловины, склады, пешеходные переходы;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*указатели устройств сбрасывания, путевого заграждения, стационарных устройств для закрепления вагонов, гидравлических колонок;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*сигнальные приборы на железнодорожных путях локомотивного, вагонного, путевого и других хозяйств.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40554"/>
          <a:stretch/>
        </p:blipFill>
        <p:spPr>
          <a:xfrm>
            <a:off x="915900" y="837611"/>
            <a:ext cx="7256064" cy="287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310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33" y="4221088"/>
            <a:ext cx="9141267" cy="259228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Железнодорожные переезды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освещаться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станциях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 перегонах.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Освещение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обеспечения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 движения поездов и маневровых передвижений, безопасности пассажиров при посадке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высадке из вагонов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бесперебойной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безопасной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обслуживающего персонала, охраны грузов, багажа и грузобагажа.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Наружное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освещение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должно влиять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отчетливую видимость сигнальных огней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8417"/>
          <a:stretch/>
        </p:blipFill>
        <p:spPr>
          <a:xfrm>
            <a:off x="755576" y="836712"/>
            <a:ext cx="7815749" cy="342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445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7128" y="11261"/>
            <a:ext cx="869334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станционного, локомотивного и вагонного хозяйств, водоснабжения и канализации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5496" y="4869160"/>
            <a:ext cx="9108504" cy="19888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Горки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сортировочной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оборудуются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светофорной сигнализацией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станционной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радиосвязью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устройствами двусторонней парковой связи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железнодорожных станциях с автоматизированными и механизированными   горками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быть оборудованы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мастерские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механизированные площадки для технического обслуживания и ремонта горочного оборудования.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589" y="850397"/>
            <a:ext cx="7346317" cy="409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5250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2680</TotalTime>
  <Words>2673</Words>
  <Application>Microsoft Office PowerPoint</Application>
  <PresentationFormat>Экран (4:3)</PresentationFormat>
  <Paragraphs>122</Paragraphs>
  <Slides>41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5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Натали</dc:creator>
  <cp:lastModifiedBy>Ли Н.Г.</cp:lastModifiedBy>
  <cp:revision>325</cp:revision>
  <cp:lastPrinted>2020-09-23T06:53:22Z</cp:lastPrinted>
  <dcterms:created xsi:type="dcterms:W3CDTF">2019-04-21T18:59:03Z</dcterms:created>
  <dcterms:modified xsi:type="dcterms:W3CDTF">2024-08-16T11:06:35Z</dcterms:modified>
</cp:coreProperties>
</file>