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1"/>
  </p:notesMasterIdLst>
  <p:sldIdLst>
    <p:sldId id="309" r:id="rId2"/>
    <p:sldId id="305" r:id="rId3"/>
    <p:sldId id="302" r:id="rId4"/>
    <p:sldId id="324" r:id="rId5"/>
    <p:sldId id="323" r:id="rId6"/>
    <p:sldId id="325" r:id="rId7"/>
    <p:sldId id="322" r:id="rId8"/>
    <p:sldId id="321" r:id="rId9"/>
    <p:sldId id="320" r:id="rId10"/>
    <p:sldId id="319" r:id="rId11"/>
    <p:sldId id="318" r:id="rId12"/>
    <p:sldId id="317" r:id="rId13"/>
    <p:sldId id="348" r:id="rId14"/>
    <p:sldId id="347" r:id="rId15"/>
    <p:sldId id="351" r:id="rId16"/>
    <p:sldId id="350" r:id="rId17"/>
    <p:sldId id="352" r:id="rId18"/>
    <p:sldId id="349" r:id="rId19"/>
    <p:sldId id="316" r:id="rId20"/>
    <p:sldId id="312" r:id="rId21"/>
    <p:sldId id="315" r:id="rId22"/>
    <p:sldId id="313" r:id="rId23"/>
    <p:sldId id="314" r:id="rId24"/>
    <p:sldId id="310" r:id="rId25"/>
    <p:sldId id="338" r:id="rId26"/>
    <p:sldId id="337" r:id="rId27"/>
    <p:sldId id="336" r:id="rId28"/>
    <p:sldId id="335" r:id="rId29"/>
    <p:sldId id="334" r:id="rId30"/>
    <p:sldId id="333" r:id="rId31"/>
    <p:sldId id="332" r:id="rId32"/>
    <p:sldId id="342" r:id="rId33"/>
    <p:sldId id="341" r:id="rId34"/>
    <p:sldId id="340" r:id="rId35"/>
    <p:sldId id="330" r:id="rId36"/>
    <p:sldId id="343" r:id="rId37"/>
    <p:sldId id="344" r:id="rId38"/>
    <p:sldId id="329" r:id="rId39"/>
    <p:sldId id="331" r:id="rId40"/>
    <p:sldId id="328" r:id="rId41"/>
    <p:sldId id="345" r:id="rId42"/>
    <p:sldId id="346" r:id="rId43"/>
    <p:sldId id="327" r:id="rId44"/>
    <p:sldId id="326" r:id="rId45"/>
    <p:sldId id="354" r:id="rId46"/>
    <p:sldId id="306" r:id="rId47"/>
    <p:sldId id="307" r:id="rId48"/>
    <p:sldId id="355" r:id="rId49"/>
    <p:sldId id="308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D4FEED"/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1" autoAdjust="0"/>
    <p:restoredTop sz="94434" autoAdjust="0"/>
  </p:normalViewPr>
  <p:slideViewPr>
    <p:cSldViewPr snapToGrid="0">
      <p:cViewPr varScale="1">
        <p:scale>
          <a:sx n="84" d="100"/>
          <a:sy n="84" d="100"/>
        </p:scale>
        <p:origin x="1363" y="9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305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>
            <a:alpha val="3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0" y="5339933"/>
            <a:ext cx="9144000" cy="804835"/>
          </a:xfr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  <p:pic>
        <p:nvPicPr>
          <p:cNvPr id="5" name="Рисунок 4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5917">
            <a:off x="5054473" y="2595630"/>
            <a:ext cx="1723390" cy="23869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2654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293" y="5879592"/>
            <a:ext cx="9031986" cy="9784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предельных сроков проверки продольных профилей указанных путей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оставление железнодорожного подвижного состава на этих путях без локомотива.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43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75" y="484287"/>
            <a:ext cx="8259953" cy="545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57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24044"/>
            <a:ext cx="9079992" cy="193395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Продольный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 железнодорожных путей (участков железнодорожных путей), на которых производится реконструкция и ремонт, вызывающие изменение продольного профиля, проверяется после окончания этих работ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Участки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пути, на которых производятся работы с изменением плана и профиля, проверяются после их окончания с представлением владельцу инфраструктуры документации, в соответствии с инструктивными указаниями о ведении учетных  и отчетных форм.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43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" t="22653" r="1602" b="2147"/>
          <a:stretch/>
        </p:blipFill>
        <p:spPr bwMode="auto">
          <a:xfrm>
            <a:off x="784098" y="496328"/>
            <a:ext cx="7511796" cy="4385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67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34840"/>
            <a:ext cx="9144000" cy="234086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Комиссионный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месячный осмотр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сооружений, устройств и служебно-технических зданий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станций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 соответствия данной инфраструктуры требованиям действующих нормативных правовых актов федеральных органов исполнительной власти в области железнодорожного транспорта, нормативных документов ОАО «РЖД», нормативно-технической документации по стандартизации и иных документов по обеспечению безопасности движения, выявления конкретных несоответствий в содержании инфраструктуры и устранения выявленных несоответствий в установленные сроки.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9" t="14696" r="2485"/>
          <a:stretch/>
        </p:blipFill>
        <p:spPr bwMode="auto">
          <a:xfrm>
            <a:off x="1175592" y="538006"/>
            <a:ext cx="6569376" cy="389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12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56048"/>
            <a:ext cx="9144000" cy="19019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Осмотр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проводится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раз в месяц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назначается начальником станции в период с 1 по 15 число каждого месяца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станциях участков скоростного и высокоскоростного движения осмотр станции проводится два раза в месяц: в период с 1 по 10 число и дополнительно в период с 20 по 30 число по маршрутам пропуска скоростных и высокоскоростных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39"/>
          <a:stretch/>
        </p:blipFill>
        <p:spPr bwMode="auto">
          <a:xfrm>
            <a:off x="958386" y="576072"/>
            <a:ext cx="7227228" cy="437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86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286" y="4636008"/>
            <a:ext cx="9144000" cy="22219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осмотра проверяется техническое состояние путей, стрелочных переводов, устройств сигнализации, централизации и блокировки, связи и контактной сети.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Постоянными членами комиссии являются: дорожный мастер; старший электромеханик СЦБ; старший электромеханик связи; руководитель (электромеханик) района контактной сети (на электрифицированных линиях); представитель района электроснабжения; руководитель вокзала; инспектор по содержанию зданий и сооружений дистанции гражданских сооружений.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2" b="6469"/>
          <a:stretch/>
        </p:blipFill>
        <p:spPr bwMode="auto">
          <a:xfrm>
            <a:off x="758952" y="493724"/>
            <a:ext cx="7851330" cy="4142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84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" y="5056632"/>
            <a:ext cx="9144000" cy="18013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Перед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выходом на железнодорожные пути председатель комиссии (начальник, главный инженер, заместитель начальника железнодорожной станции)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 запись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журнал осмотра путей, стрелочных переводов, устройств СЦБ, связи и контактной сети формы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ДУ-46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проведении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осмотра.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члены комиссии должны быть одеты поверх одежды в сигнальные жилеты со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световозвращающими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вставками. Сигнальные жилеты должны быть застегнуты.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51"/>
          <a:stretch/>
        </p:blipFill>
        <p:spPr bwMode="auto">
          <a:xfrm>
            <a:off x="294865" y="484632"/>
            <a:ext cx="8558841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3" t="9151" r="10186" b="8489"/>
          <a:stretch/>
        </p:blipFill>
        <p:spPr bwMode="auto">
          <a:xfrm>
            <a:off x="7189475" y="2602532"/>
            <a:ext cx="1810521" cy="252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80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" y="3300984"/>
            <a:ext cx="9144000" cy="355701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осмотре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проверяется: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главных, приемоотправочных, сортировочно-отправочных путей, стрелочных переводов, указанных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промером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шаблону и уровню, и другие устройства на главных и приемоотправочных путях; состояние предохранительных тупиков и путей для отстоя вагонов с опасными грузами, пассажирских платформ,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отведенных для ликвидации аварийных ситуаций и выполнения мероприятий, указанных в аварийных карточках, а также маршруты следования подвижного состава к данным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путям; исправность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наружных устройств освещения; устройства сигнализации, централизации и блокировки, связи, контактной сети на главных и приемоотправочных путях, сортировочных горках; технические средства сортировочных горок; работоспособность напольного оборудования автоматизированной системы коммерческого осмотра поездов и вагонов, состояние вагонных весов и железнодорожных путей, примыкающих к ним; служебные проходы и пешеходные переходы.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90"/>
          <a:stretch/>
        </p:blipFill>
        <p:spPr bwMode="auto">
          <a:xfrm>
            <a:off x="978408" y="456027"/>
            <a:ext cx="7079491" cy="284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61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" y="4837176"/>
            <a:ext cx="9144000" cy="2359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осмотре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проверяется: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переводы примыкания путей необщего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примыкания строящихся путей (в том числе необщего пользования), если пути уложены в действующие вышеперечисленные пути общего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пользования,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по ним, согласно записям в ДУ-46, открыто движение. Выявленные замечания для устранения относятся на соответствующие подразделения причастных региональных дирекций, центров, филиалов ДО. Не подлежат осмотру закрытые на консервацию устройства.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463" y="493776"/>
            <a:ext cx="694944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0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47488"/>
            <a:ext cx="9144000" cy="18105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осмотров станционных объектов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оформляются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электронным актом осмотра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внесением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журналы комиссионных осмотров станции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автоматизированную систему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ведения актов комиссионных месячных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осмотров АС КМО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основе акта осмотра станции в АС КМО формируются выписки по выявленным неисправностям технических устройств станции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устранения выявленных неисправностей. 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4" b="6081"/>
          <a:stretch/>
        </p:blipFill>
        <p:spPr bwMode="auto">
          <a:xfrm>
            <a:off x="1000808" y="417806"/>
            <a:ext cx="7823152" cy="4703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3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" y="4517136"/>
            <a:ext cx="9144000" cy="23408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Техническое обслуживание и ремонт всех элементов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инфраструктуры: железнодорожного пути,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электроснабжения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телемеханики, железнодорожной технологической электросвязи, станционных зданий, сооружений (за исключением мостов) и устройств инфраструктуры, эксплуатируемых на железнодорожных участках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номинальным размером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ширины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колеи 1435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мм на территории Российской Федерации, выполняется в соответствии с порядком, устанавливаемым локальным нормативным актом владельца инфраструктуры.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44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928"/>
            <a:ext cx="2894111" cy="395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551" y="566928"/>
            <a:ext cx="2955249" cy="395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829"/>
          <a:stretch/>
        </p:blipFill>
        <p:spPr bwMode="auto">
          <a:xfrm>
            <a:off x="6032240" y="566928"/>
            <a:ext cx="2992888" cy="395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19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2"/>
          <p:cNvSpPr txBox="1">
            <a:spLocks/>
          </p:cNvSpPr>
          <p:nvPr/>
        </p:nvSpPr>
        <p:spPr>
          <a:xfrm>
            <a:off x="146304" y="539497"/>
            <a:ext cx="8860536" cy="1234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п.41-44 Обслуживание сооружений и устройств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ж.-д. транспорта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ИДП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№13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п.1-7 Порядок организации движения хозяйственных поездов при производстве ремонтных и строительных работ на железнодорожной инфраструктуре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576" y="4678044"/>
            <a:ext cx="90754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Периодичность осмотра стрелочных переводов на главных и приемоотправочных железнодорожных путях железнодорожных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станций.</a:t>
            </a: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Журнала осмотра путей, стрелочных переводов, устройств СЦБ, связи и контактной сети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/>
          <p:cNvSpPr>
            <a:spLocks noGrp="1"/>
          </p:cNvSpPr>
          <p:nvPr>
            <p:ph sz="half" idx="1"/>
          </p:nvPr>
        </p:nvSpPr>
        <p:spPr>
          <a:xfrm>
            <a:off x="2286" y="-18450"/>
            <a:ext cx="9144000" cy="436256"/>
          </a:xfr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48" y="1840762"/>
            <a:ext cx="4370832" cy="290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726" y="1840762"/>
            <a:ext cx="4362887" cy="290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14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293" y="4562856"/>
            <a:ext cx="9031986" cy="2295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Текущая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эксплуатация 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вид работ по обслуживанию пути с применением ручного инструмента или машинизированных комплексов, включающий в себя планово-предупредительный ремонт пути, планово-предупредительный ремонт стрелочных переводов, устранение локальных выплесков, приведение кривых в проектное положение, проведение аварийно-восстановительных работ при нарушении целостности пути, устранение замечаний при проведении весеннего и осеннего осмотра объектов инфраструктуры, а также при проведении осмотра пути руководством железных дорог и дирекций инфраструктуры.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20456" y="6556248"/>
            <a:ext cx="92354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ИДП п. 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992" y="478108"/>
            <a:ext cx="7315200" cy="417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09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" y="4966266"/>
            <a:ext cx="9144000" cy="14904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Для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работ по техническому обслуживанию и ремонту устройств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железнодорожной автоматики и телемеханики должно предоставляться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течение которого прекращается движение поездов по перегону, отдельным железнодорожным путям перегона или железнодорожной станции для производства ремонтных и строительных работ (далее 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«окно»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20456" y="6556248"/>
            <a:ext cx="92354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ИДП п. 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slide-share.ru/slide/712659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" t="9592" b="11324"/>
          <a:stretch/>
        </p:blipFill>
        <p:spPr bwMode="auto">
          <a:xfrm>
            <a:off x="249174" y="520051"/>
            <a:ext cx="8757666" cy="444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42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160520"/>
            <a:ext cx="9144000" cy="26974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графике движения поездов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работ по текущему содержанию железнодорожного пути, искусственных сооружений, контактной сети, устройств СЦБ, технологической электросвязи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предусматриваются технологические «окна»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порядок и периодичность (дни недели, месяца и т.п.) предоставления которых устанавливается распоряжением ОАО «РЖД» от 25 февраля 2019 г. №348/р, а также местными инструкциями, разрабатываемыми Технологическими службами железных дорог и утверждаемыми приказами начальников железных дорог, конкретизирующими порядок применения указанной Инструкции с учетом местных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20456" y="6556248"/>
            <a:ext cx="92354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ИДП п. 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https://cdn.fishki.net/upload/post/201407/05/1283125/5bc49045184f690b87ca125cec410a9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869" y="501763"/>
            <a:ext cx="6660262" cy="372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748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64" y="4265676"/>
            <a:ext cx="9031986" cy="244144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 ремонтных и строительных работ, требующих по своему характеру закрытия перегона, главного железнодорожного пути перегона или железнодорожной станции, а также приемоотправочного железнодорожного пути железнодорожной станции, должно быть получено разрешение владельца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работ на железнодорожных путях должны соблюдаться требования Инструкции по обеспечению безопасности движения поездов при производстве путевых работ, утвержденной распоряжением ОАО «РЖД» от 14 декабря 2016 г. № 2540р.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20456" y="6556248"/>
            <a:ext cx="92354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ИДП п. 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288" y="572026"/>
            <a:ext cx="9108504" cy="35394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 smtClean="0"/>
              <a:t>                                                      </a:t>
            </a:r>
            <a:r>
              <a:rPr lang="ru-RU" sz="1600" b="1" u="sng" dirty="0" smtClean="0"/>
              <a:t>ОБРАЗЕЦ </a:t>
            </a:r>
            <a:r>
              <a:rPr lang="ru-RU" sz="1600" b="1" u="sng" dirty="0"/>
              <a:t>ТЕЛЕГРАММЫ</a:t>
            </a:r>
          </a:p>
          <a:p>
            <a:r>
              <a:rPr lang="ru-RU" sz="1600" dirty="0" smtClean="0"/>
              <a:t>Дата  25 февраля 2020 г.</a:t>
            </a:r>
            <a:endParaRPr lang="ru-RU" sz="1600" dirty="0"/>
          </a:p>
          <a:p>
            <a:r>
              <a:rPr lang="ru-RU" sz="1600" dirty="0" smtClean="0"/>
              <a:t>Из Саратова Управление Приволжской железной дороги</a:t>
            </a:r>
            <a:endParaRPr lang="ru-RU" sz="1600" dirty="0"/>
          </a:p>
          <a:p>
            <a:r>
              <a:rPr lang="ru-RU" sz="1600" dirty="0" smtClean="0"/>
              <a:t>НЗрег-4, </a:t>
            </a:r>
            <a:r>
              <a:rPr lang="ru-RU" sz="1600" dirty="0"/>
              <a:t>ДЦУП, НКИ, НДОП, ДРП, </a:t>
            </a:r>
            <a:r>
              <a:rPr lang="ru-RU" sz="1600" dirty="0" smtClean="0"/>
              <a:t>ДЦС-4, ТНЦ-2,4, ДНЦ-1,3, ЭЧЦ-11,14, ЭЧК-8, ЛВОК-3, </a:t>
            </a:r>
            <a:r>
              <a:rPr lang="ru-RU" sz="1600" dirty="0"/>
              <a:t>Л, В, Т, Э, Ш, П, Д, НС, </a:t>
            </a:r>
            <a:r>
              <a:rPr lang="ru-RU" sz="1600" dirty="0" smtClean="0"/>
              <a:t>ТЧ-11,12, ЭЧ-8, ШЧ-15, ПЧ-7,9, ПМС-152, </a:t>
            </a:r>
            <a:r>
              <a:rPr lang="ru-RU" sz="1600" dirty="0"/>
              <a:t>ВЧД </a:t>
            </a:r>
            <a:r>
              <a:rPr lang="ru-RU" sz="1600" dirty="0" err="1"/>
              <a:t>гр</a:t>
            </a:r>
            <a:r>
              <a:rPr lang="ru-RU" sz="1600" dirty="0"/>
              <a:t>, ТЧ, </a:t>
            </a:r>
            <a:r>
              <a:rPr lang="ru-RU" sz="1600" dirty="0" smtClean="0"/>
              <a:t>РЦС-4, </a:t>
            </a:r>
            <a:r>
              <a:rPr lang="ru-RU" sz="1600" dirty="0"/>
              <a:t>ОРС, </a:t>
            </a:r>
            <a:r>
              <a:rPr lang="ru-RU" sz="1600" dirty="0" smtClean="0"/>
              <a:t>ДС- </a:t>
            </a:r>
            <a:r>
              <a:rPr lang="ru-RU" sz="1600" dirty="0" err="1" smtClean="0"/>
              <a:t>Срт</a:t>
            </a:r>
            <a:r>
              <a:rPr lang="ru-RU" sz="1600" dirty="0" smtClean="0"/>
              <a:t>, </a:t>
            </a:r>
            <a:r>
              <a:rPr lang="ru-RU" sz="1600" dirty="0"/>
              <a:t>всем ДС.</a:t>
            </a:r>
          </a:p>
          <a:p>
            <a:pPr algn="just"/>
            <a:r>
              <a:rPr lang="ru-RU" sz="1600" b="1" i="1" dirty="0" smtClean="0"/>
              <a:t>28 февраля 2020 года </a:t>
            </a:r>
            <a:r>
              <a:rPr lang="ru-RU" sz="1600" b="1" dirty="0"/>
              <a:t>разрешаю </a:t>
            </a:r>
            <a:r>
              <a:rPr lang="ru-RU" sz="1600" b="1" dirty="0" smtClean="0"/>
              <a:t>«окно» </a:t>
            </a:r>
            <a:r>
              <a:rPr lang="ru-RU" sz="1600" b="1" i="1" dirty="0"/>
              <a:t>с </a:t>
            </a:r>
            <a:r>
              <a:rPr lang="ru-RU" sz="1600" b="1" i="1" dirty="0" smtClean="0"/>
              <a:t>10 час 15  мин до 13 час 45 мин </a:t>
            </a:r>
            <a:r>
              <a:rPr lang="ru-RU" sz="1600" dirty="0"/>
              <a:t>для </a:t>
            </a:r>
            <a:r>
              <a:rPr lang="ru-RU" sz="1600" dirty="0" smtClean="0"/>
              <a:t>производства работ по </a:t>
            </a:r>
            <a:r>
              <a:rPr lang="ru-RU" sz="1600" i="1" dirty="0" err="1" smtClean="0"/>
              <a:t>алюмотермитной</a:t>
            </a:r>
            <a:r>
              <a:rPr lang="ru-RU" sz="1600" i="1" dirty="0" smtClean="0"/>
              <a:t> сварки (АЛСТ</a:t>
            </a:r>
            <a:r>
              <a:rPr lang="ru-RU" sz="1600" dirty="0" smtClean="0"/>
              <a:t>) </a:t>
            </a:r>
            <a:r>
              <a:rPr lang="ru-RU" sz="1600" i="1" dirty="0" smtClean="0"/>
              <a:t>четный путь </a:t>
            </a:r>
            <a:r>
              <a:rPr lang="ru-RU" sz="1600" i="1" dirty="0"/>
              <a:t>перегона </a:t>
            </a:r>
            <a:r>
              <a:rPr lang="ru-RU" sz="1600" i="1" dirty="0" err="1" smtClean="0"/>
              <a:t>Багаевка</a:t>
            </a:r>
            <a:r>
              <a:rPr lang="ru-RU" sz="1600" i="1" dirty="0" smtClean="0"/>
              <a:t> - </a:t>
            </a:r>
            <a:r>
              <a:rPr lang="ru-RU" sz="1600" i="1" dirty="0" err="1" smtClean="0"/>
              <a:t>Буркин</a:t>
            </a:r>
            <a:r>
              <a:rPr lang="ru-RU" sz="1600" i="1" dirty="0" smtClean="0"/>
              <a:t> </a:t>
            </a:r>
            <a:r>
              <a:rPr lang="ru-RU" sz="1600" i="1" dirty="0"/>
              <a:t>на </a:t>
            </a:r>
            <a:r>
              <a:rPr lang="ru-RU" sz="1600" i="1" dirty="0" smtClean="0"/>
              <a:t>19 </a:t>
            </a:r>
            <a:r>
              <a:rPr lang="ru-RU" sz="1600" i="1" dirty="0"/>
              <a:t>км </a:t>
            </a:r>
            <a:r>
              <a:rPr lang="ru-RU" sz="1600" dirty="0"/>
              <a:t>с применением машин: </a:t>
            </a:r>
            <a:r>
              <a:rPr lang="ru-RU" sz="1600" dirty="0" smtClean="0"/>
              <a:t>__</a:t>
            </a:r>
            <a:r>
              <a:rPr lang="ru-RU" sz="1600" i="1" dirty="0" smtClean="0"/>
              <a:t>локомотив </a:t>
            </a:r>
            <a:r>
              <a:rPr lang="ru-RU" sz="1600" dirty="0" smtClean="0"/>
              <a:t>___наименования </a:t>
            </a:r>
            <a:r>
              <a:rPr lang="ru-RU" sz="1600" dirty="0"/>
              <a:t>используемых машин, указать необходимо ли снятие напряжения в к/с и на какое время).</a:t>
            </a:r>
          </a:p>
          <a:p>
            <a:pPr algn="just"/>
            <a:r>
              <a:rPr lang="ru-RU" sz="1600" dirty="0"/>
              <a:t>Назначить</a:t>
            </a:r>
            <a:r>
              <a:rPr lang="ru-RU" sz="1600" dirty="0" smtClean="0"/>
              <a:t>: </a:t>
            </a:r>
            <a:r>
              <a:rPr lang="ru-RU" sz="1600" b="1" dirty="0" smtClean="0"/>
              <a:t>Руководителя </a:t>
            </a:r>
            <a:r>
              <a:rPr lang="ru-RU" sz="1600" b="1" dirty="0"/>
              <a:t>работ </a:t>
            </a:r>
            <a:r>
              <a:rPr lang="ru-RU" sz="1600" dirty="0" smtClean="0"/>
              <a:t>– ПЧМБ Иванов </a:t>
            </a:r>
            <a:r>
              <a:rPr lang="ru-RU" sz="1600" dirty="0"/>
              <a:t>ответственным за безопасное производство работ, ограждение места работ, охрану труда и своевременное открытие перегона.</a:t>
            </a:r>
          </a:p>
          <a:p>
            <a:pPr algn="just"/>
            <a:r>
              <a:rPr lang="ru-RU" sz="1600" dirty="0" smtClean="0"/>
              <a:t>ПЧ </a:t>
            </a:r>
            <a:r>
              <a:rPr lang="ru-RU" sz="1600" dirty="0"/>
              <a:t>- </a:t>
            </a:r>
            <a:r>
              <a:rPr lang="ru-RU" sz="1600" dirty="0" smtClean="0"/>
              <a:t>Сидоров </a:t>
            </a:r>
            <a:r>
              <a:rPr lang="ru-RU" sz="1600" dirty="0"/>
              <a:t>- </a:t>
            </a:r>
            <a:r>
              <a:rPr lang="ru-RU" sz="1600" b="1" dirty="0"/>
              <a:t>ответственным за безопасность движения поездов</a:t>
            </a:r>
            <a:r>
              <a:rPr lang="ru-RU" sz="1600" dirty="0"/>
              <a:t>, своевременную подачу уведомления о возможности открытия пути для движения, проверку габарита и ограждение места работ</a:t>
            </a:r>
            <a:r>
              <a:rPr lang="ru-RU" sz="1600" dirty="0" smtClean="0"/>
              <a:t>. ……………………………  </a:t>
            </a:r>
            <a:r>
              <a:rPr lang="ru-RU" sz="1600" b="1" dirty="0" smtClean="0"/>
              <a:t>НЗ-1    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74960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89704"/>
            <a:ext cx="9144000" cy="236829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работам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выполнения которых требуется предоставление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технологических «окон»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относятся:</a:t>
            </a:r>
          </a:p>
          <a:p>
            <a:pPr algn="just">
              <a:buFont typeface="Wingdings" panose="05000000000000000000" pitchFamily="2" charset="2"/>
              <a:buChar char="Ø"/>
              <a:tabLst>
                <a:tab pos="92075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существующих и строительство новых объектов инфраструктуры, зданий и сооружений, в том числе пассажирских платформ, электрификация железных дорог, строительство линий связи, устройств СЦБ и других обустройств железнодорожного транспорта;</a:t>
            </a:r>
          </a:p>
          <a:p>
            <a:pPr algn="just">
              <a:buFont typeface="Wingdings" panose="05000000000000000000" pitchFamily="2" charset="2"/>
              <a:buChar char="Ø"/>
              <a:tabLst>
                <a:tab pos="92075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пути;</a:t>
            </a:r>
          </a:p>
          <a:p>
            <a:pPr algn="just">
              <a:buFont typeface="Wingdings" panose="05000000000000000000" pitchFamily="2" charset="2"/>
              <a:buChar char="Ø"/>
              <a:tabLst>
                <a:tab pos="92075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пути (всех видов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20456" y="6556248"/>
            <a:ext cx="92354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ИДП п. 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8"/>
          <a:stretch/>
        </p:blipFill>
        <p:spPr bwMode="auto">
          <a:xfrm>
            <a:off x="1263542" y="497882"/>
            <a:ext cx="6443981" cy="4028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6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" y="4809744"/>
            <a:ext cx="9144000" cy="20482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работам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выполнения которых требуется предоставление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технологических «окон»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относятся:</a:t>
            </a:r>
          </a:p>
          <a:p>
            <a:pPr algn="just">
              <a:buFont typeface="Wingdings" panose="05000000000000000000" pitchFamily="2" charset="2"/>
              <a:buChar char="Ø"/>
              <a:tabLst>
                <a:tab pos="92075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мостов, тоннелей, водоотводных сооружений, пассажирских платформ, мостов, водопропускных труб, других искусственных сооружений;</a:t>
            </a:r>
          </a:p>
          <a:p>
            <a:pPr algn="just">
              <a:buFont typeface="Wingdings" panose="05000000000000000000" pitchFamily="2" charset="2"/>
              <a:buChar char="Ø"/>
              <a:tabLst>
                <a:tab pos="92075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рельсов, в том числе - сопровождаемая работами в объеме среднего ремонта пути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20456" y="6556248"/>
            <a:ext cx="92354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ИДП п. 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20"/>
          <a:stretch/>
        </p:blipFill>
        <p:spPr bwMode="auto">
          <a:xfrm>
            <a:off x="675831" y="482517"/>
            <a:ext cx="7796910" cy="4299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41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" y="5093208"/>
            <a:ext cx="9144000" cy="17647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работам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выполнения которых требуется предоставление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технологических «окон»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укладка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плетей бесстыкового пути;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текущее содержание пути, контактной сети, линий связи, устройств СЦБ, механизированных и автоматизированных горок;</a:t>
            </a:r>
          </a:p>
          <a:p>
            <a:pPr marL="0" indent="0" algn="just">
              <a:buNone/>
            </a:pP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20456" y="6556248"/>
            <a:ext cx="92354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ИДП п. 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42" y="468745"/>
            <a:ext cx="8836552" cy="462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5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" y="4645152"/>
            <a:ext cx="9144000" cy="22128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работам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выполнения которых требуется предоставление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технологических «окон»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стрелочных переводов, в том числе замена металлических частей стрелочных переводов или сплошная замена брусьев;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планово-предупредительная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выправка пути;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дефектов земляного полотна;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20456" y="6556248"/>
            <a:ext cx="92354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ИДП п. 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12600" r="11113" b="15502"/>
          <a:stretch/>
        </p:blipFill>
        <p:spPr>
          <a:xfrm>
            <a:off x="1070312" y="472670"/>
            <a:ext cx="7214152" cy="422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94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" y="4654296"/>
            <a:ext cx="9144000" cy="22037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работам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выполнения которых требуется предоставление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технологических «окон»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сварка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рельсовых стыков;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выгрузка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уборка материалов верхнего строения пути, рельсов и рельсовых плетей, других материалов и элементов объектов инфраструктуры;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снегоуборочной техники;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20456" y="6556248"/>
            <a:ext cx="92354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ИДП п. 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92" y="504412"/>
            <a:ext cx="7534048" cy="4233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253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" y="4352544"/>
            <a:ext cx="9144000" cy="24323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работам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выполнения которых требуется предоставление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технологических «окон»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восстановительных работ и устранение повреждений устройств пути, контактной сети, линий связи, электроснабжения, СЦБ, сооружений;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ликвидация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последствий пожаров;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работы, требующие для своего производства прекращения движения поездов, в том числе - выполняемые сторонними организациями.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20456" y="6556248"/>
            <a:ext cx="92354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ИДП п. 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6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1"/>
          <a:stretch/>
        </p:blipFill>
        <p:spPr bwMode="auto">
          <a:xfrm>
            <a:off x="0" y="720019"/>
            <a:ext cx="5550662" cy="3559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11335" b="7183"/>
          <a:stretch/>
        </p:blipFill>
        <p:spPr>
          <a:xfrm>
            <a:off x="4370260" y="543819"/>
            <a:ext cx="4657725" cy="251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73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62" y="3950208"/>
            <a:ext cx="9031986" cy="28437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Владелец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содержать все элементы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электроснабжения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телемеханики,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электросвязи, станционные здания, сооружения и устройства инфраструктуры,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 в исправном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работоспособном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техническом состоянии, обеспечивающем безопасное движение поездов и маневровой работы, выполнение заданных размеров движения поездов с установленными скоростями в соответствии с графиком движения поездов, требования по охране труда, промышленной и транспортной безопасности, санитарно-эпидемиологических норм в соответствии с проектной, ремонтной или эксплуатационной документацией.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41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99" b="17543"/>
          <a:stretch/>
        </p:blipFill>
        <p:spPr bwMode="auto">
          <a:xfrm>
            <a:off x="764286" y="475488"/>
            <a:ext cx="7620000" cy="3517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99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" y="5038344"/>
            <a:ext cx="9144000" cy="18196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разрешении на производство работ указываются: виды работ, время, на которое согласовано закрытие перегона или отдельного железнодорожного пути (одного из железнодорожных путей многопутного перегона), должность и фамилия лица, осуществляющего руководство этими работами. Фамилию и должность руководителя работ диспетчер поездной обязан сообщить дежурным по железнодорожным станциям, ограничивающим перегон.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20456" y="6556248"/>
            <a:ext cx="92354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ИДП п. 2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7432" y="572026"/>
            <a:ext cx="9108504" cy="452431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/>
              <a:t>                                                      </a:t>
            </a:r>
            <a:r>
              <a:rPr lang="ru-RU" b="1" u="sng" dirty="0" smtClean="0"/>
              <a:t>ОБРАЗЕЦ </a:t>
            </a:r>
            <a:r>
              <a:rPr lang="ru-RU" b="1" u="sng" dirty="0"/>
              <a:t>ТЕЛЕГРАММЫ</a:t>
            </a:r>
          </a:p>
          <a:p>
            <a:r>
              <a:rPr lang="ru-RU" dirty="0" smtClean="0"/>
              <a:t>Дата  25 февраля 2020 г.</a:t>
            </a:r>
            <a:endParaRPr lang="ru-RU" dirty="0"/>
          </a:p>
          <a:p>
            <a:r>
              <a:rPr lang="ru-RU" dirty="0" smtClean="0"/>
              <a:t>Из Саратова Управление Приволжской железной дороги</a:t>
            </a:r>
            <a:endParaRPr lang="ru-RU" dirty="0"/>
          </a:p>
          <a:p>
            <a:r>
              <a:rPr lang="ru-RU" dirty="0" smtClean="0"/>
              <a:t>НЗрег-4, </a:t>
            </a:r>
            <a:r>
              <a:rPr lang="ru-RU" dirty="0"/>
              <a:t>ДЦУП, НКИ, НДОП, ДРП, </a:t>
            </a:r>
            <a:r>
              <a:rPr lang="ru-RU" dirty="0" smtClean="0"/>
              <a:t>ДЦС-4, ТНЦ-2,4, ДНЦ-1,3, ЭЧЦ-11,14, ЭЧК-8, ЛВОК-3, </a:t>
            </a:r>
            <a:r>
              <a:rPr lang="ru-RU" dirty="0"/>
              <a:t>Л, В, Т, Э, Ш, П, Д, НС, </a:t>
            </a:r>
            <a:r>
              <a:rPr lang="ru-RU" dirty="0" smtClean="0"/>
              <a:t>ТЧ-11,12, ЭЧ-8, ШЧ-15, ПЧ-7,9, ПМС-152, </a:t>
            </a:r>
            <a:r>
              <a:rPr lang="ru-RU" dirty="0"/>
              <a:t>ВЧД </a:t>
            </a:r>
            <a:r>
              <a:rPr lang="ru-RU" dirty="0" err="1"/>
              <a:t>гр</a:t>
            </a:r>
            <a:r>
              <a:rPr lang="ru-RU" dirty="0"/>
              <a:t>, ТЧ, </a:t>
            </a:r>
            <a:r>
              <a:rPr lang="ru-RU" dirty="0" smtClean="0"/>
              <a:t>РЦС-4, </a:t>
            </a:r>
            <a:r>
              <a:rPr lang="ru-RU" dirty="0"/>
              <a:t>ОРС, </a:t>
            </a:r>
            <a:r>
              <a:rPr lang="ru-RU" dirty="0" smtClean="0"/>
              <a:t>ДС- </a:t>
            </a:r>
            <a:r>
              <a:rPr lang="ru-RU" dirty="0" err="1" smtClean="0"/>
              <a:t>Срт</a:t>
            </a:r>
            <a:r>
              <a:rPr lang="ru-RU" dirty="0" smtClean="0"/>
              <a:t>, </a:t>
            </a:r>
            <a:r>
              <a:rPr lang="ru-RU" dirty="0"/>
              <a:t>всем ДС.</a:t>
            </a:r>
          </a:p>
          <a:p>
            <a:pPr algn="just"/>
            <a:r>
              <a:rPr lang="ru-RU" b="1" i="1" dirty="0" smtClean="0"/>
              <a:t>28 февраля 2020 года </a:t>
            </a:r>
            <a:r>
              <a:rPr lang="ru-RU" b="1" dirty="0"/>
              <a:t>разрешаю </a:t>
            </a:r>
            <a:r>
              <a:rPr lang="ru-RU" b="1" dirty="0" smtClean="0"/>
              <a:t>«окно» </a:t>
            </a:r>
            <a:r>
              <a:rPr lang="ru-RU" b="1" i="1" dirty="0"/>
              <a:t>с </a:t>
            </a:r>
            <a:r>
              <a:rPr lang="ru-RU" b="1" i="1" dirty="0" smtClean="0"/>
              <a:t>10 час 15  мин до 13 час 45 мин </a:t>
            </a:r>
            <a:r>
              <a:rPr lang="ru-RU" dirty="0"/>
              <a:t>для </a:t>
            </a:r>
            <a:r>
              <a:rPr lang="ru-RU" dirty="0" smtClean="0"/>
              <a:t>производства работ по </a:t>
            </a:r>
            <a:r>
              <a:rPr lang="ru-RU" i="1" dirty="0" err="1" smtClean="0"/>
              <a:t>алюмотермитной</a:t>
            </a:r>
            <a:r>
              <a:rPr lang="ru-RU" i="1" dirty="0" smtClean="0"/>
              <a:t> сварки (АЛСТ</a:t>
            </a:r>
            <a:r>
              <a:rPr lang="ru-RU" dirty="0" smtClean="0"/>
              <a:t>) </a:t>
            </a:r>
            <a:r>
              <a:rPr lang="ru-RU" i="1" dirty="0" smtClean="0"/>
              <a:t>четный путь </a:t>
            </a:r>
            <a:r>
              <a:rPr lang="ru-RU" i="1" dirty="0"/>
              <a:t>перегона </a:t>
            </a:r>
            <a:r>
              <a:rPr lang="ru-RU" i="1" dirty="0" err="1" smtClean="0"/>
              <a:t>Багаевка</a:t>
            </a:r>
            <a:r>
              <a:rPr lang="ru-RU" i="1" dirty="0" smtClean="0"/>
              <a:t> - </a:t>
            </a:r>
            <a:r>
              <a:rPr lang="ru-RU" i="1" dirty="0" err="1" smtClean="0"/>
              <a:t>Буркин</a:t>
            </a:r>
            <a:r>
              <a:rPr lang="ru-RU" i="1" dirty="0" smtClean="0"/>
              <a:t> </a:t>
            </a:r>
            <a:r>
              <a:rPr lang="ru-RU" i="1" dirty="0"/>
              <a:t>на </a:t>
            </a:r>
            <a:r>
              <a:rPr lang="ru-RU" i="1" dirty="0" smtClean="0"/>
              <a:t>19 </a:t>
            </a:r>
            <a:r>
              <a:rPr lang="ru-RU" i="1" dirty="0"/>
              <a:t>км </a:t>
            </a:r>
            <a:r>
              <a:rPr lang="ru-RU" dirty="0"/>
              <a:t>с применением машин: </a:t>
            </a:r>
            <a:r>
              <a:rPr lang="ru-RU" dirty="0" smtClean="0"/>
              <a:t>__</a:t>
            </a:r>
            <a:r>
              <a:rPr lang="ru-RU" i="1" dirty="0" smtClean="0"/>
              <a:t>локомотив </a:t>
            </a:r>
            <a:r>
              <a:rPr lang="ru-RU" dirty="0" smtClean="0"/>
              <a:t>___наименования </a:t>
            </a:r>
            <a:r>
              <a:rPr lang="ru-RU" dirty="0"/>
              <a:t>используемых машин, указать необходимо ли снятие напряжения в к/с и на какое время).</a:t>
            </a:r>
          </a:p>
          <a:p>
            <a:pPr algn="just"/>
            <a:r>
              <a:rPr lang="ru-RU" dirty="0"/>
              <a:t>Назначить</a:t>
            </a:r>
            <a:r>
              <a:rPr lang="ru-RU" dirty="0" smtClean="0"/>
              <a:t>: </a:t>
            </a:r>
            <a:r>
              <a:rPr lang="ru-RU" b="1" dirty="0" smtClean="0"/>
              <a:t>Руководителя </a:t>
            </a:r>
            <a:r>
              <a:rPr lang="ru-RU" b="1" dirty="0"/>
              <a:t>работ </a:t>
            </a:r>
            <a:r>
              <a:rPr lang="ru-RU" dirty="0" smtClean="0"/>
              <a:t>– ПЧМБ Иванов </a:t>
            </a:r>
            <a:r>
              <a:rPr lang="ru-RU" dirty="0"/>
              <a:t>ответственным за безопасное производство работ, ограждение места работ, охрану труда и своевременное открытие перегона.</a:t>
            </a:r>
          </a:p>
          <a:p>
            <a:pPr algn="just"/>
            <a:r>
              <a:rPr lang="ru-RU" dirty="0" smtClean="0"/>
              <a:t>ПЧ </a:t>
            </a:r>
            <a:r>
              <a:rPr lang="ru-RU" dirty="0"/>
              <a:t>- </a:t>
            </a:r>
            <a:r>
              <a:rPr lang="ru-RU" dirty="0" smtClean="0"/>
              <a:t>Сидоров </a:t>
            </a:r>
            <a:r>
              <a:rPr lang="ru-RU" dirty="0"/>
              <a:t>- </a:t>
            </a:r>
            <a:r>
              <a:rPr lang="ru-RU" b="1" dirty="0"/>
              <a:t>ответственным за безопасность движения поездов</a:t>
            </a:r>
            <a:r>
              <a:rPr lang="ru-RU" dirty="0"/>
              <a:t>, своевременную подачу уведомления о возможности открытия пути для движения, проверку габарита и ограждение места работ</a:t>
            </a:r>
            <a:r>
              <a:rPr lang="ru-RU" dirty="0" smtClean="0"/>
              <a:t>. ……………………………  </a:t>
            </a:r>
            <a:r>
              <a:rPr lang="ru-RU" b="1" dirty="0" smtClean="0"/>
              <a:t>НЗ-1    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4840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632704"/>
            <a:ext cx="9144000" cy="12252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«окна» для производства работ на перегоне и железнодорожной станции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руководителя данных работ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указанного в разрешении владельца инфраструктуры (владельца железнодорожных путей необщего пользования).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20456" y="6556248"/>
            <a:ext cx="92354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ИДП п. 2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89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04" y="497778"/>
            <a:ext cx="7828072" cy="5218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05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" y="5166360"/>
            <a:ext cx="9144000" cy="16916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ответственное лицо, на которое возложено руководство ремонтно-строительными работами на эксплуатируемых железнодорожных путях, сооружениях и устройствах инфраструктуры.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Руководитель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 обеспечивает постоянный контроль соблюдения правил производства работ и несет ответственность за безопасность движения поездов.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20456" y="6556248"/>
            <a:ext cx="92354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ИДП п. 2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916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272" y="459800"/>
            <a:ext cx="7348488" cy="475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18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" y="4818888"/>
            <a:ext cx="9144000" cy="20391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Руководитель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 постоянную связь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диспетчером поездным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регистрируемых видов (каналов) связи в порядке, установленном локальным нормативным актом владельца инфраструктуры (владельца железнодорожных путей необщего пользования), на время производства работ, вызывающих перерыв движения, для производства которых в графике движения предусмотрены «окна», а также организовать освещение места производства работ в случае проведения их в темное время суток.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20456" y="6556248"/>
            <a:ext cx="92354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ИДП п. 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53" b="5614"/>
          <a:stretch/>
        </p:blipFill>
        <p:spPr bwMode="auto">
          <a:xfrm>
            <a:off x="2286" y="530352"/>
            <a:ext cx="9144000" cy="428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83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62272"/>
            <a:ext cx="9144000" cy="23957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работ по текущему содержанию элементов железнодорожной инфраструктуры должны предоставляться предусматриваемые в графике движения поездов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технологические окна продолжительностью от 1,5 до 2 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при производстве этих работ комплексами машин, специализированными бригадами и механизированными колоннами –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продолжительностью от 3 до 4 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Технологические «окна» предоставляются с периодичностью и в соответствии с порядком, установленным локальным нормативным актом владельца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20456" y="6556248"/>
            <a:ext cx="92354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ИДП п. 5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938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9" t="23946" r="10961" b="15215"/>
          <a:stretch/>
        </p:blipFill>
        <p:spPr bwMode="auto">
          <a:xfrm>
            <a:off x="73152" y="556375"/>
            <a:ext cx="8997696" cy="376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79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" y="4782312"/>
            <a:ext cx="9144000" cy="20756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осмотра ДУ-46 предназначен: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записей в него обо всех возникающих на станции и прилегающих к станции перегонах (обратите на этот момент внимание – на станции и прилегающих к станции перегонах) неисправностей устройств СЦБ, пути, контактной сети и других в хронологическом порядке;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записей о результатах периодических осмотров устройств на станции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17" b="1545"/>
          <a:stretch/>
        </p:blipFill>
        <p:spPr bwMode="auto">
          <a:xfrm>
            <a:off x="715518" y="502920"/>
            <a:ext cx="7895446" cy="432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37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718" y="5074920"/>
            <a:ext cx="9144000" cy="16459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осмотра ДУ-46 предназначен: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 в нём в хронологическом порядке всех выполняемых на станции (обратите внимание – здесь только на станции) работ по техническому обслуживанию, устранению неисправностей, ремонту, строительству, реконструкции устройств СЦБ, пути и контактной сети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62" y="507809"/>
            <a:ext cx="8879452" cy="438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418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" y="4507992"/>
            <a:ext cx="9144000" cy="235000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осмотра ДУ-46 предназначен: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записей в обязательном порядке о производстве путевых работ на станционных путях и перегонах вблизи станции (1-х участков удаления), требующих ограждения сигналами остановки или уменьшения скорости, о снятии напряжения и подаче его в контактную сеть станции, об открытии и закрытии движения по путям и стрелочным переводам и др.;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записей о производстве работ, связанных с выключением устройств СЦБ из централизации.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0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4" b="4352"/>
          <a:stretch/>
        </p:blipFill>
        <p:spPr bwMode="auto">
          <a:xfrm>
            <a:off x="3174915" y="518390"/>
            <a:ext cx="5730431" cy="405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3" t="9151" r="10186" b="8489"/>
          <a:stretch/>
        </p:blipFill>
        <p:spPr bwMode="auto">
          <a:xfrm>
            <a:off x="130307" y="573809"/>
            <a:ext cx="2803668" cy="390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234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37176"/>
            <a:ext cx="9144000" cy="20208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станционных путях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производить путевые работы,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согласия дежурного по 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работника, на которого возложены функции по приему и отправлению поездов, производству маневров, и без предварительной записи руководителем работ в Журнале осмотра путей, стрелочных переводов, устройств СЦБ, связи и контактной сети формы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ДУ-46.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участках, оборудованных диспетчерской централизацией, такие работы должны выполняться с согласия диспетчера поездного.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6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557" y="567995"/>
            <a:ext cx="7473826" cy="419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" y="567995"/>
            <a:ext cx="2789681" cy="241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pultneva.ru/_fr/2/4434258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3" t="9332" r="9003" b="8232"/>
          <a:stretch/>
        </p:blipFill>
        <p:spPr bwMode="auto">
          <a:xfrm>
            <a:off x="64135" y="2819995"/>
            <a:ext cx="1699423" cy="198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32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" y="4215384"/>
            <a:ext cx="9144000" cy="18013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станции места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внезапно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возникшего препятствия или неисправности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угрожающей безопасности движения, дорожный мастер (или бригадир пути)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ограждает место сигналами остановки или сигналами уменьшения скорости и сообщает ДНЦ. В Журнале осмотра формы ДУ-46 делается запись о немедленном закрытии движения по месту препятствия или ограничению скорости по неисправности пути или стрелочных переводов.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070" y="573809"/>
            <a:ext cx="6300191" cy="3300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3" t="9151" r="10186" b="8489"/>
          <a:stretch/>
        </p:blipFill>
        <p:spPr bwMode="auto">
          <a:xfrm>
            <a:off x="207055" y="573809"/>
            <a:ext cx="2370304" cy="3300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06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293" y="4727448"/>
            <a:ext cx="9031986" cy="20482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и выполнения работ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связанных с эксплуатацией всех элементов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электроснабжения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телемеханики,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электросвязи, станционных зданий, сооружений (за исключением искусственных сооружений) и устройств инфраструктуры общего и необщего пользования, устанавливается локальным нормативным актом владельца инфраструктуры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основании проектной, ремонтной или эксплуатационной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документации.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42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://festu.online/festu/gui/upload/festu/ade0daf6-a860-4fb8-a45a-d8bf05a7665c/9fe8461395bc14c9fab64ab5cca0c464_1580-9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" t="440" r="-646" b="4307"/>
          <a:stretch/>
        </p:blipFill>
        <p:spPr bwMode="auto">
          <a:xfrm>
            <a:off x="468327" y="484632"/>
            <a:ext cx="8496944" cy="419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41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" y="4443984"/>
            <a:ext cx="9144000" cy="24140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правила ведения журнала: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Записи делает дежурный по станции (ДСП) или оператор под его наблюдением.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записи должны быть чёткими, произведены чернилами, без помарок и подчисток, в соответствии с наименованием граф и с соблюдением хронологической последовательности.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Неправильно сделанная запись должна быть зачёркнута, а рядом должна быть проставлена отметка «Недействительно» с росписью ДСП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69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82" b="9120"/>
          <a:stretch/>
        </p:blipFill>
        <p:spPr bwMode="auto">
          <a:xfrm>
            <a:off x="1234567" y="501511"/>
            <a:ext cx="7132193" cy="401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76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160520"/>
            <a:ext cx="9144000" cy="26974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правила ведения журнала: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графах 1–3 ДСП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записывает обо всех обнаруженных неисправностях станционных устройств, о срыве пломб с кнопок вспомогательных устройств СЦБ, а также о полученных в процессе дежурства заявлениях о неисправностях пути, контактной сети, сооружений и устройств.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графах 4–5 ДСП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указывает время извещения соответствующего работника дистанции об обнаруженной неисправности.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графе 6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этого работника и способ извещения (лично, по телефону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4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390" y="458422"/>
            <a:ext cx="7644258" cy="377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64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07408"/>
            <a:ext cx="9144000" cy="24505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правила ведения журнала: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графах 7–8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фиксируется время явки работников на станцию для устранения повреждений.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графе 9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соответствующий работник подтверждает это своей подписью.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графах 10–12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делают записи об окончании работы, открытии движения, включении устройств СЦБ в централизацию, об устранении неисправности и повреждений и о восстановлении нормальной работы устройств СЦБ.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54" y="490957"/>
            <a:ext cx="8147178" cy="402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2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" y="4562856"/>
            <a:ext cx="9144000" cy="229514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информации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«Человек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пути»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предупреждение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случаев травматизма по причине наезда подвижного состава на работающих и граждан, находящихся на железнодорожных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за соблюдением правил нахождения на железнодорожных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уменьшение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случаев, влияющих на ухудшение функционального состояния машиниста и снижение его работоспособности. 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7" t="6289" r="6474" b="6371"/>
          <a:stretch/>
        </p:blipFill>
        <p:spPr>
          <a:xfrm>
            <a:off x="104923" y="645048"/>
            <a:ext cx="2734056" cy="3721608"/>
          </a:xfrm>
          <a:prstGeom prst="rect">
            <a:avLst/>
          </a:prstGeom>
        </p:spPr>
      </p:pic>
      <p:pic>
        <p:nvPicPr>
          <p:cNvPr id="32770" name="Picture 2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12"/>
          <a:stretch/>
        </p:blipFill>
        <p:spPr bwMode="auto">
          <a:xfrm>
            <a:off x="2993447" y="645048"/>
            <a:ext cx="6059033" cy="372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08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" y="4526280"/>
            <a:ext cx="9144000" cy="233172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системе информации «Человек на пути»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автоматизированные системы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регистрации замечаний и расследования нарушений безопасности движения. Некоторые из них: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АСУТ НБД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региональная информационная сигнальная система учёта, анализа и расследования нарушений безопасности движения по замечаниям машинистов и расшифровки скоростемерных лент;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АСУТ НБД ЗМ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подсистема учёта замечаний машиниста, система информации «Работник на пути».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81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30" y="519531"/>
            <a:ext cx="8116015" cy="40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82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34" name="Rectangle 5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0" name="Группа 69"/>
          <p:cNvGrpSpPr/>
          <p:nvPr/>
        </p:nvGrpSpPr>
        <p:grpSpPr>
          <a:xfrm>
            <a:off x="170840" y="403087"/>
            <a:ext cx="8640960" cy="5616624"/>
            <a:chOff x="683568" y="1052736"/>
            <a:chExt cx="8094332" cy="5733256"/>
          </a:xfrm>
        </p:grpSpPr>
        <p:sp>
          <p:nvSpPr>
            <p:cNvPr id="96" name="AutoShape 22"/>
            <p:cNvSpPr>
              <a:spLocks noChangeArrowheads="1"/>
            </p:cNvSpPr>
            <p:nvPr/>
          </p:nvSpPr>
          <p:spPr bwMode="auto">
            <a:xfrm>
              <a:off x="2452418" y="6381328"/>
              <a:ext cx="6183337" cy="404664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Передача информации о применении экстренного торможения, при выявлении нарушении машинистом скоростного или в/скоростного поезда, нарушение работниками ДЗО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AutoShape 22"/>
            <p:cNvSpPr>
              <a:spLocks noChangeArrowheads="1"/>
            </p:cNvSpPr>
            <p:nvPr/>
          </p:nvSpPr>
          <p:spPr bwMode="auto">
            <a:xfrm>
              <a:off x="2452418" y="6093296"/>
              <a:ext cx="6325482" cy="144016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Передача информации о принятых мерах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AutoShape 22"/>
            <p:cNvSpPr>
              <a:spLocks noChangeArrowheads="1"/>
            </p:cNvSpPr>
            <p:nvPr/>
          </p:nvSpPr>
          <p:spPr bwMode="auto">
            <a:xfrm>
              <a:off x="2523172" y="5589240"/>
              <a:ext cx="4068960" cy="216024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Передача средствами голосовой связи (радиостанция</a:t>
              </a:r>
              <a:r>
                <a:rPr lang="ru-RU" sz="1000" dirty="0" smtClean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, телефон)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" name="AutoShape 22"/>
            <p:cNvSpPr>
              <a:spLocks noChangeArrowheads="1"/>
            </p:cNvSpPr>
            <p:nvPr/>
          </p:nvSpPr>
          <p:spPr bwMode="auto">
            <a:xfrm>
              <a:off x="2452418" y="5805264"/>
              <a:ext cx="3024336" cy="144016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Запись в журнале регистрации нарушений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17" name="AutoShape 33"/>
            <p:cNvSpPr>
              <a:spLocks noChangeArrowheads="1"/>
            </p:cNvSpPr>
            <p:nvPr/>
          </p:nvSpPr>
          <p:spPr bwMode="auto">
            <a:xfrm>
              <a:off x="5436096" y="1052736"/>
              <a:ext cx="2657475" cy="51435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200" dirty="0">
                  <a:solidFill>
                    <a:schemeClr val="tx1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Машинист встречного поезда (при необходимости</a:t>
              </a:r>
              <a:r>
                <a:rPr lang="ru-RU" sz="1200" dirty="0" smtClean="0">
                  <a:solidFill>
                    <a:schemeClr val="tx1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)</a:t>
              </a:r>
              <a:endParaRPr lang="ru-RU" sz="12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</p:txBody>
        </p:sp>
        <p:sp>
          <p:nvSpPr>
            <p:cNvPr id="89" name="AutoShape 32"/>
            <p:cNvSpPr>
              <a:spLocks noChangeShapeType="1"/>
            </p:cNvSpPr>
            <p:nvPr/>
          </p:nvSpPr>
          <p:spPr bwMode="auto">
            <a:xfrm flipV="1">
              <a:off x="1115616" y="5733256"/>
              <a:ext cx="1296144" cy="45720"/>
            </a:xfrm>
            <a:prstGeom prst="straightConnector1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1" name="AutoShape 30"/>
            <p:cNvSpPr>
              <a:spLocks noChangeShapeType="1"/>
            </p:cNvSpPr>
            <p:nvPr/>
          </p:nvSpPr>
          <p:spPr bwMode="auto">
            <a:xfrm flipV="1">
              <a:off x="1115616" y="5949280"/>
              <a:ext cx="1279311" cy="45719"/>
            </a:xfrm>
            <a:prstGeom prst="straightConnector1">
              <a:avLst/>
            </a:prstGeom>
            <a:noFill/>
            <a:ln w="25400">
              <a:solidFill>
                <a:srgbClr val="00B0F0"/>
              </a:solidFill>
              <a:prstDash val="dash"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7" name="AutoShape 11"/>
            <p:cNvSpPr>
              <a:spLocks noChangeShapeType="1"/>
            </p:cNvSpPr>
            <p:nvPr/>
          </p:nvSpPr>
          <p:spPr bwMode="auto">
            <a:xfrm flipV="1">
              <a:off x="1115616" y="6237311"/>
              <a:ext cx="1279311" cy="45719"/>
            </a:xfrm>
            <a:prstGeom prst="straightConnector1">
              <a:avLst/>
            </a:prstGeom>
            <a:noFill/>
            <a:ln w="25400">
              <a:solidFill>
                <a:srgbClr val="FFC000"/>
              </a:solidFill>
              <a:prstDash val="sysDot"/>
              <a:round/>
              <a:headEnd type="oval" w="med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" name="AutoShape 3"/>
            <p:cNvSpPr>
              <a:spLocks noChangeShapeType="1"/>
            </p:cNvSpPr>
            <p:nvPr/>
          </p:nvSpPr>
          <p:spPr bwMode="auto">
            <a:xfrm flipV="1">
              <a:off x="1115616" y="6525344"/>
              <a:ext cx="1279311" cy="72008"/>
            </a:xfrm>
            <a:prstGeom prst="straightConnector1">
              <a:avLst/>
            </a:prstGeom>
            <a:noFill/>
            <a:ln w="25400">
              <a:solidFill>
                <a:schemeClr val="accent6">
                  <a:lumMod val="50000"/>
                </a:schemeClr>
              </a:solidFill>
              <a:prstDash val="lgDashDot"/>
              <a:round/>
              <a:headEnd type="none" w="med" len="lg"/>
              <a:tailEnd type="triangle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020" name="AutoShape 36"/>
            <p:cNvSpPr>
              <a:spLocks noChangeArrowheads="1"/>
            </p:cNvSpPr>
            <p:nvPr/>
          </p:nvSpPr>
          <p:spPr bwMode="auto">
            <a:xfrm>
              <a:off x="841843" y="1196752"/>
              <a:ext cx="2883814" cy="489462"/>
            </a:xfrm>
            <a:prstGeom prst="roundRect">
              <a:avLst>
                <a:gd name="adj" fmla="val 0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000" dirty="0" smtClean="0">
                  <a:solidFill>
                    <a:schemeClr val="tx1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Л</a:t>
              </a:r>
              <a:r>
                <a: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окомотивная бригада, машинисты (водители) ССПС</a:t>
              </a: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18" name="AutoShape 34"/>
            <p:cNvSpPr>
              <a:spLocks noChangeShapeType="1"/>
            </p:cNvSpPr>
            <p:nvPr/>
          </p:nvSpPr>
          <p:spPr bwMode="auto">
            <a:xfrm flipH="1">
              <a:off x="2266318" y="1676418"/>
              <a:ext cx="10468" cy="23566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016" name="AutoShape 32"/>
            <p:cNvSpPr>
              <a:spLocks noChangeShapeType="1"/>
            </p:cNvSpPr>
            <p:nvPr/>
          </p:nvSpPr>
          <p:spPr bwMode="auto">
            <a:xfrm flipV="1">
              <a:off x="3769930" y="1338366"/>
              <a:ext cx="1666165" cy="6395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015" name="AutoShape 31"/>
            <p:cNvSpPr>
              <a:spLocks noChangeArrowheads="1"/>
            </p:cNvSpPr>
            <p:nvPr/>
          </p:nvSpPr>
          <p:spPr bwMode="auto">
            <a:xfrm>
              <a:off x="5292080" y="1621600"/>
              <a:ext cx="2952329" cy="75376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indent="0"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200" dirty="0">
                  <a:solidFill>
                    <a:schemeClr val="tx1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Дежурный (диспетчер) </a:t>
              </a:r>
              <a:r>
                <a:rPr lang="ru-RU" sz="1200" dirty="0" smtClean="0">
                  <a:solidFill>
                    <a:schemeClr val="tx1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депо </a:t>
              </a:r>
              <a:r>
                <a:rPr lang="ru-RU" sz="1200" dirty="0">
                  <a:solidFill>
                    <a:schemeClr val="tx1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(подразделения </a:t>
              </a:r>
              <a:r>
                <a:rPr lang="ru-RU" sz="1200" dirty="0" smtClean="0">
                  <a:solidFill>
                    <a:schemeClr val="tx1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 эксплуатирующего ССПС)</a:t>
              </a:r>
              <a:endParaRPr lang="ru-RU" sz="12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</p:txBody>
        </p:sp>
        <p:sp>
          <p:nvSpPr>
            <p:cNvPr id="42014" name="AutoShape 30"/>
            <p:cNvSpPr>
              <a:spLocks noChangeShapeType="1"/>
            </p:cNvSpPr>
            <p:nvPr/>
          </p:nvSpPr>
          <p:spPr bwMode="auto">
            <a:xfrm>
              <a:off x="3849068" y="1470847"/>
              <a:ext cx="1443012" cy="504792"/>
            </a:xfrm>
            <a:prstGeom prst="straightConnector1">
              <a:avLst/>
            </a:prstGeom>
            <a:noFill/>
            <a:ln w="25400">
              <a:solidFill>
                <a:srgbClr val="00B0F0"/>
              </a:solidFill>
              <a:prstDash val="dash"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013" name="AutoShape 29"/>
            <p:cNvSpPr>
              <a:spLocks noChangeArrowheads="1"/>
            </p:cNvSpPr>
            <p:nvPr/>
          </p:nvSpPr>
          <p:spPr bwMode="auto">
            <a:xfrm>
              <a:off x="1000118" y="2909846"/>
              <a:ext cx="2679826" cy="822285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Диспетчер  региональной дирекции ОАО«РЖД», ДЗО при выполнении работ на станции</a:t>
              </a: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10" name="AutoShape 26"/>
            <p:cNvSpPr>
              <a:spLocks noChangeArrowheads="1"/>
            </p:cNvSpPr>
            <p:nvPr/>
          </p:nvSpPr>
          <p:spPr bwMode="auto">
            <a:xfrm>
              <a:off x="5508104" y="3285621"/>
              <a:ext cx="2857783" cy="68523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Диспетчер структурного подразделения (ДЗО) работники которого допустили нарушение</a:t>
              </a: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06" name="AutoShape 22"/>
            <p:cNvSpPr>
              <a:spLocks noChangeArrowheads="1"/>
            </p:cNvSpPr>
            <p:nvPr/>
          </p:nvSpPr>
          <p:spPr bwMode="auto">
            <a:xfrm>
              <a:off x="1079256" y="3869178"/>
              <a:ext cx="2753102" cy="61671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Руководитель работ подразделения, чьи работники допустили нарушение  </a:t>
              </a: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05" name="AutoShape 21"/>
            <p:cNvSpPr>
              <a:spLocks noChangeArrowheads="1"/>
            </p:cNvSpPr>
            <p:nvPr/>
          </p:nvSpPr>
          <p:spPr bwMode="auto">
            <a:xfrm>
              <a:off x="5431818" y="4817458"/>
              <a:ext cx="2857783" cy="487403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200" dirty="0">
                  <a:solidFill>
                    <a:schemeClr val="tx1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Руководитель </a:t>
              </a:r>
              <a:r>
                <a:rPr lang="ru-RU" sz="1200" dirty="0" smtClean="0">
                  <a:solidFill>
                    <a:schemeClr val="tx1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депо </a:t>
              </a:r>
              <a:r>
                <a:rPr lang="ru-RU" sz="1200" dirty="0">
                  <a:solidFill>
                    <a:schemeClr val="tx1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(подразделения </a:t>
              </a:r>
              <a:r>
                <a:rPr lang="ru-RU" sz="1200" dirty="0" smtClean="0">
                  <a:solidFill>
                    <a:schemeClr val="tx1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 эксплуатирующего ССПС</a:t>
              </a:r>
              <a:r>
                <a:rPr lang="ru-RU" sz="1200" dirty="0">
                  <a:solidFill>
                    <a:schemeClr val="tx1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)</a:t>
              </a:r>
            </a:p>
          </p:txBody>
        </p:sp>
        <p:sp>
          <p:nvSpPr>
            <p:cNvPr id="42003" name="AutoShape 19"/>
            <p:cNvSpPr>
              <a:spLocks noChangeShapeType="1"/>
            </p:cNvSpPr>
            <p:nvPr/>
          </p:nvSpPr>
          <p:spPr bwMode="auto">
            <a:xfrm>
              <a:off x="8597318" y="1881990"/>
              <a:ext cx="45719" cy="3067579"/>
            </a:xfrm>
            <a:prstGeom prst="straightConnector1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000" name="AutoShape 16"/>
            <p:cNvSpPr>
              <a:spLocks noChangeShapeType="1"/>
            </p:cNvSpPr>
            <p:nvPr/>
          </p:nvSpPr>
          <p:spPr bwMode="auto">
            <a:xfrm>
              <a:off x="683568" y="2224608"/>
              <a:ext cx="50246" cy="1987189"/>
            </a:xfrm>
            <a:prstGeom prst="straightConnector1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998" name="AutoShape 14"/>
            <p:cNvSpPr>
              <a:spLocks noChangeArrowheads="1"/>
            </p:cNvSpPr>
            <p:nvPr/>
          </p:nvSpPr>
          <p:spPr bwMode="auto">
            <a:xfrm>
              <a:off x="1079256" y="4691463"/>
              <a:ext cx="2690674" cy="75376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Руководитель подразделения, чьи работники допустили наруш</a:t>
              </a:r>
              <a:r>
                <a:rPr lang="ru-RU" sz="1200" dirty="0" smtClean="0">
                  <a:solidFill>
                    <a:schemeClr val="tx1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ение</a:t>
              </a: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995" name="AutoShape 11"/>
            <p:cNvSpPr>
              <a:spLocks noChangeShapeType="1"/>
            </p:cNvSpPr>
            <p:nvPr/>
          </p:nvSpPr>
          <p:spPr bwMode="auto">
            <a:xfrm flipV="1">
              <a:off x="3849068" y="4330055"/>
              <a:ext cx="1659036" cy="635501"/>
            </a:xfrm>
            <a:prstGeom prst="straightConnector1">
              <a:avLst/>
            </a:prstGeom>
            <a:noFill/>
            <a:ln w="25400">
              <a:solidFill>
                <a:srgbClr val="FFC000"/>
              </a:solidFill>
              <a:prstDash val="sysDot"/>
              <a:round/>
              <a:headEnd type="oval" w="med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994" name="AutoShape 10"/>
            <p:cNvSpPr>
              <a:spLocks noChangeArrowheads="1"/>
            </p:cNvSpPr>
            <p:nvPr/>
          </p:nvSpPr>
          <p:spPr bwMode="auto">
            <a:xfrm>
              <a:off x="5508104" y="4051539"/>
              <a:ext cx="2857783" cy="479666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НБТ, причастная региональная дирекция</a:t>
              </a: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993" name="AutoShape 9"/>
            <p:cNvSpPr>
              <a:spLocks noChangeShapeType="1"/>
            </p:cNvSpPr>
            <p:nvPr/>
          </p:nvSpPr>
          <p:spPr bwMode="auto">
            <a:xfrm flipH="1" flipV="1">
              <a:off x="6516216" y="4524722"/>
              <a:ext cx="330807" cy="288315"/>
            </a:xfrm>
            <a:prstGeom prst="straightConnector1">
              <a:avLst/>
            </a:prstGeom>
            <a:noFill/>
            <a:ln w="25400" cap="rnd">
              <a:solidFill>
                <a:schemeClr val="accent2">
                  <a:lumMod val="60000"/>
                  <a:lumOff val="40000"/>
                </a:schemeClr>
              </a:solidFill>
              <a:prstDash val="sysDot"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990" name="AutoShape 6"/>
            <p:cNvSpPr>
              <a:spLocks noChangeShapeType="1"/>
            </p:cNvSpPr>
            <p:nvPr/>
          </p:nvSpPr>
          <p:spPr bwMode="auto">
            <a:xfrm flipH="1">
              <a:off x="3769931" y="5102605"/>
              <a:ext cx="1661889" cy="4350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989" name="AutoShape 5"/>
            <p:cNvSpPr>
              <a:spLocks noChangeShapeType="1"/>
            </p:cNvSpPr>
            <p:nvPr/>
          </p:nvSpPr>
          <p:spPr bwMode="auto">
            <a:xfrm flipV="1">
              <a:off x="3849069" y="4990575"/>
              <a:ext cx="1582749" cy="43507"/>
            </a:xfrm>
            <a:prstGeom prst="straightConnector1">
              <a:avLst/>
            </a:prstGeom>
            <a:noFill/>
            <a:ln w="25400">
              <a:solidFill>
                <a:srgbClr val="FFC000"/>
              </a:solidFill>
              <a:prstDash val="sysDot"/>
              <a:round/>
              <a:headEnd type="oval" w="med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987" name="AutoShape 3"/>
            <p:cNvSpPr>
              <a:spLocks noChangeShapeType="1"/>
            </p:cNvSpPr>
            <p:nvPr/>
          </p:nvSpPr>
          <p:spPr bwMode="auto">
            <a:xfrm flipV="1">
              <a:off x="6876256" y="4538941"/>
              <a:ext cx="432048" cy="275200"/>
            </a:xfrm>
            <a:prstGeom prst="straightConnector1">
              <a:avLst/>
            </a:prstGeom>
            <a:noFill/>
            <a:ln w="25400">
              <a:solidFill>
                <a:schemeClr val="accent6">
                  <a:lumMod val="50000"/>
                </a:schemeClr>
              </a:solidFill>
              <a:prstDash val="lgDashDot"/>
              <a:round/>
              <a:headEnd type="none" w="med" len="lg"/>
              <a:tailEnd type="triangle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>
              <a:off x="683568" y="2224608"/>
              <a:ext cx="237413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Прямая со стрелкой 50"/>
            <p:cNvCxnSpPr/>
            <p:nvPr/>
          </p:nvCxnSpPr>
          <p:spPr>
            <a:xfrm>
              <a:off x="762706" y="4211797"/>
              <a:ext cx="316550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Прямая со стрелкой 66"/>
            <p:cNvCxnSpPr>
              <a:stCxn id="41998" idx="0"/>
            </p:cNvCxnSpPr>
            <p:nvPr/>
          </p:nvCxnSpPr>
          <p:spPr>
            <a:xfrm flipV="1">
              <a:off x="2424593" y="4485892"/>
              <a:ext cx="0" cy="205571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Прямая со стрелкой 71"/>
            <p:cNvCxnSpPr>
              <a:endCxn id="42005" idx="3"/>
            </p:cNvCxnSpPr>
            <p:nvPr/>
          </p:nvCxnSpPr>
          <p:spPr>
            <a:xfrm flipH="1">
              <a:off x="8289601" y="4949569"/>
              <a:ext cx="386855" cy="111591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Прямая соединительная линия 79"/>
            <p:cNvCxnSpPr/>
            <p:nvPr/>
          </p:nvCxnSpPr>
          <p:spPr>
            <a:xfrm>
              <a:off x="8201631" y="1813466"/>
              <a:ext cx="403184" cy="34262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Прямая со стрелкой 82"/>
            <p:cNvCxnSpPr>
              <a:endCxn id="54" idx="1"/>
            </p:cNvCxnSpPr>
            <p:nvPr/>
          </p:nvCxnSpPr>
          <p:spPr>
            <a:xfrm>
              <a:off x="6315164" y="2688284"/>
              <a:ext cx="633100" cy="30835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98" name="AutoShape 8"/>
            <p:cNvSpPr>
              <a:spLocks noChangeShapeType="1"/>
            </p:cNvSpPr>
            <p:nvPr/>
          </p:nvSpPr>
          <p:spPr bwMode="auto">
            <a:xfrm flipV="1">
              <a:off x="6876256" y="4538942"/>
              <a:ext cx="50246" cy="274095"/>
            </a:xfrm>
            <a:prstGeom prst="straightConnector1">
              <a:avLst/>
            </a:prstGeom>
            <a:noFill/>
            <a:ln w="25400">
              <a:solidFill>
                <a:srgbClr val="00B050"/>
              </a:solidFill>
              <a:prstDash val="lgDashDotDot"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" name="AutoShape 26"/>
            <p:cNvSpPr>
              <a:spLocks noChangeArrowheads="1"/>
            </p:cNvSpPr>
            <p:nvPr/>
          </p:nvSpPr>
          <p:spPr bwMode="auto">
            <a:xfrm>
              <a:off x="6948264" y="2825333"/>
              <a:ext cx="1266200" cy="342619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АСУ НБД ЗМ</a:t>
              </a:r>
            </a:p>
          </p:txBody>
        </p:sp>
        <p:sp>
          <p:nvSpPr>
            <p:cNvPr id="64" name="AutoShape 31"/>
            <p:cNvSpPr>
              <a:spLocks noChangeArrowheads="1"/>
            </p:cNvSpPr>
            <p:nvPr/>
          </p:nvSpPr>
          <p:spPr bwMode="auto">
            <a:xfrm>
              <a:off x="5364089" y="2400486"/>
              <a:ext cx="2848950" cy="274095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indent="0"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200" dirty="0" smtClean="0">
                  <a:solidFill>
                    <a:schemeClr val="tx1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Оператор цеха эксплуатации</a:t>
              </a:r>
              <a:endParaRPr lang="ru-RU" sz="12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</p:txBody>
        </p:sp>
        <p:sp>
          <p:nvSpPr>
            <p:cNvPr id="56" name="AutoShape 35"/>
            <p:cNvSpPr>
              <a:spLocks noChangeArrowheads="1"/>
            </p:cNvSpPr>
            <p:nvPr/>
          </p:nvSpPr>
          <p:spPr bwMode="auto">
            <a:xfrm>
              <a:off x="920981" y="1881989"/>
              <a:ext cx="2753102" cy="822285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Дежурный по станции (поездной диспетчер при ДЦ)</a:t>
              </a:r>
              <a:r>
                <a:rPr kumimoji="0" lang="ru-RU" sz="12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Запись в журнале регистрации нарушений</a:t>
              </a: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0" name="Прямая со стрелкой 59"/>
            <p:cNvCxnSpPr>
              <a:stCxn id="42010" idx="1"/>
            </p:cNvCxnSpPr>
            <p:nvPr/>
          </p:nvCxnSpPr>
          <p:spPr>
            <a:xfrm flipH="1">
              <a:off x="3851920" y="3628240"/>
              <a:ext cx="1656184" cy="736864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Прямая со стрелкой 67"/>
            <p:cNvCxnSpPr/>
            <p:nvPr/>
          </p:nvCxnSpPr>
          <p:spPr>
            <a:xfrm flipH="1">
              <a:off x="3779912" y="3800654"/>
              <a:ext cx="1731045" cy="106850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Прямая со стрелкой 73"/>
            <p:cNvCxnSpPr/>
            <p:nvPr/>
          </p:nvCxnSpPr>
          <p:spPr>
            <a:xfrm>
              <a:off x="3690793" y="2293132"/>
              <a:ext cx="1889319" cy="102785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7" name="AutoShape 3"/>
            <p:cNvSpPr>
              <a:spLocks noChangeShapeType="1"/>
            </p:cNvSpPr>
            <p:nvPr/>
          </p:nvSpPr>
          <p:spPr bwMode="auto">
            <a:xfrm>
              <a:off x="3690793" y="2087561"/>
              <a:ext cx="2033335" cy="1162620"/>
            </a:xfrm>
            <a:prstGeom prst="straightConnector1">
              <a:avLst/>
            </a:prstGeom>
            <a:noFill/>
            <a:ln w="25400">
              <a:solidFill>
                <a:schemeClr val="accent6">
                  <a:lumMod val="50000"/>
                </a:schemeClr>
              </a:solidFill>
              <a:prstDash val="lgDashDot"/>
              <a:round/>
              <a:headEnd type="none" w="med" len="lg"/>
              <a:tailEnd type="triangle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AutoShape 3"/>
            <p:cNvSpPr>
              <a:spLocks noChangeShapeType="1"/>
            </p:cNvSpPr>
            <p:nvPr/>
          </p:nvSpPr>
          <p:spPr bwMode="auto">
            <a:xfrm flipH="1" flipV="1">
              <a:off x="3707904" y="3037756"/>
              <a:ext cx="1800198" cy="424846"/>
            </a:xfrm>
            <a:prstGeom prst="straightConnector1">
              <a:avLst/>
            </a:prstGeom>
            <a:noFill/>
            <a:ln w="25400">
              <a:solidFill>
                <a:schemeClr val="accent6">
                  <a:lumMod val="50000"/>
                </a:schemeClr>
              </a:solidFill>
              <a:prstDash val="lgDashDot"/>
              <a:round/>
              <a:headEnd type="none" w="med" len="lg"/>
              <a:tailEnd type="triangle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9" name="AutoShape 3"/>
            <p:cNvSpPr>
              <a:spLocks noChangeShapeType="1"/>
            </p:cNvSpPr>
            <p:nvPr/>
          </p:nvSpPr>
          <p:spPr bwMode="auto">
            <a:xfrm>
              <a:off x="3690793" y="3663608"/>
              <a:ext cx="1817311" cy="436267"/>
            </a:xfrm>
            <a:prstGeom prst="straightConnector1">
              <a:avLst/>
            </a:prstGeom>
            <a:noFill/>
            <a:ln w="25400">
              <a:solidFill>
                <a:schemeClr val="accent6">
                  <a:lumMod val="50000"/>
                </a:schemeClr>
              </a:solidFill>
              <a:prstDash val="lgDashDot"/>
              <a:round/>
              <a:headEnd type="none" w="med" len="lg"/>
              <a:tailEnd type="triangle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1" name="AutoShape 3"/>
            <p:cNvSpPr>
              <a:spLocks noChangeShapeType="1"/>
            </p:cNvSpPr>
            <p:nvPr/>
          </p:nvSpPr>
          <p:spPr bwMode="auto">
            <a:xfrm flipH="1">
              <a:off x="3851920" y="3533412"/>
              <a:ext cx="1656184" cy="685237"/>
            </a:xfrm>
            <a:prstGeom prst="straightConnector1">
              <a:avLst/>
            </a:prstGeom>
            <a:noFill/>
            <a:ln w="25400">
              <a:solidFill>
                <a:schemeClr val="accent6">
                  <a:lumMod val="50000"/>
                </a:schemeClr>
              </a:solidFill>
              <a:prstDash val="lgDashDot"/>
              <a:round/>
              <a:headEnd type="none" w="med" len="lg"/>
              <a:tailEnd type="triangle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2" name="AutoShape 3"/>
            <p:cNvSpPr>
              <a:spLocks noChangeShapeType="1"/>
            </p:cNvSpPr>
            <p:nvPr/>
          </p:nvSpPr>
          <p:spPr bwMode="auto">
            <a:xfrm flipH="1">
              <a:off x="3779912" y="3703395"/>
              <a:ext cx="1661888" cy="1021749"/>
            </a:xfrm>
            <a:prstGeom prst="straightConnector1">
              <a:avLst/>
            </a:prstGeom>
            <a:noFill/>
            <a:ln w="25400">
              <a:solidFill>
                <a:schemeClr val="accent6">
                  <a:lumMod val="50000"/>
                </a:schemeClr>
              </a:solidFill>
              <a:prstDash val="lgDashDot"/>
              <a:round/>
              <a:headEnd type="none" w="med" len="lg"/>
              <a:tailEnd type="triangle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2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" y="6128860"/>
            <a:ext cx="9143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организации в ОАО «РЖД» работы по системе  информации «Человек на пути» введено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распоряжения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ОАО «РЖД»  от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14.12.2022 №3308/р.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14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54008"/>
            <a:ext cx="9144000" cy="5003992"/>
          </a:xfrm>
        </p:spPr>
        <p:txBody>
          <a:bodyPr>
            <a:noAutofit/>
          </a:bodyPr>
          <a:lstStyle/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 какой периодичностью проводит осмотр стрелочных переводов, главных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-отправочных путей станций, определять сроки и мероприятия по устранению обнаруженных неисправностей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 периодичность проверки продольных профилей сортировочных горок, подгорочных и вытяжных путей, путей для скатывания вагонов с вагоноопрокидывателей?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запрещается при нарушении сроков проверки продольных профилей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периодичность проведения комиссионного месячного осмотра сооружений, устройств и служебно-технических зданий станций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предусматривается в графике движения поездов для выполнения работ по текущему содержанию железнодорожного пути, искусственных сооружений, контактной сети, устройств СЦБ, технологической электросвязи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Поясните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«окно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342900" indent="-3429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продолжительность технологических «окон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342900" indent="-3429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предназначен журнал осмотра ДУ-46?</a:t>
            </a:r>
          </a:p>
          <a:p>
            <a:pPr marL="342900" indent="-342900" algn="just">
              <a:buAutoNum type="arabicPeriod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68089" y="577743"/>
            <a:ext cx="30222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материала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-123444" y="-64007"/>
            <a:ext cx="9390888" cy="45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технологического электроснабжения ж.д. транспорта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02" b="14711"/>
          <a:stretch/>
        </p:blipFill>
        <p:spPr bwMode="auto">
          <a:xfrm>
            <a:off x="758951" y="420625"/>
            <a:ext cx="4779391" cy="150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645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630378"/>
            <a:ext cx="9144000" cy="3227622"/>
          </a:xfrm>
          <a:ln>
            <a:noFill/>
          </a:ln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IV.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п.41-44 Обслуживание сооружений и устройств ж.-д. транспорта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ИДП Приложение №13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п.1-7 Порядок организации движения хозяйственных поездов при производстве ремонтных и строительных работ на железнодорожной инфраструктуре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Проработка конспекта занятия и специальной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технической литературы.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реферат по теме: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 Требования ПТЭ к осмотру сооружений и устройств.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Требования ПТЭ к ремонту сооружений и устройств.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://festu.online/festu/gui/upload/festu/ade0daf6-a860-4fb8-a45a-d8bf05a7665c/9fe8461395bc14c9fab64ab5cca0c464_1580-9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439" y="154324"/>
            <a:ext cx="6322655" cy="327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9354" y="154324"/>
            <a:ext cx="41052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домашнего задания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73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s://img-fotki.yandex.ru/get/478681/245498954.246/0_247fd2_e26f88a7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15" y="100584"/>
            <a:ext cx="3692764" cy="2847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86968" y="4211122"/>
            <a:ext cx="75258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сооружений 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 при производстве путевых работ и устройств СЦБ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919008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Ремонт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сооружений и устройств, порядок закрытия (открытия) перегона или железнодорожных путей для производства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работ;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Инструкция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обеспечению безопасности движения поездов при производстве путевых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Инструкция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обеспечению безопасности движения поездов при технической эксплуатации устройств и систем СЦБ.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8308" y="3195459"/>
            <a:ext cx="87873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ИДП Приложение №13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движения хозяйственных поездов при производстве ремонтных и строительных работ на железнодорожной инфраструктуре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4069079" y="100584"/>
            <a:ext cx="4896613" cy="3163824"/>
            <a:chOff x="2976173" y="415450"/>
            <a:chExt cx="6126812" cy="4379246"/>
          </a:xfrm>
        </p:grpSpPr>
        <p:pic>
          <p:nvPicPr>
            <p:cNvPr id="11" name="Picture 8" descr="http://scbist.com/photoplog/images/71757/large/1_040720132168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17" r="-1"/>
            <a:stretch/>
          </p:blipFill>
          <p:spPr bwMode="auto">
            <a:xfrm>
              <a:off x="4788024" y="415450"/>
              <a:ext cx="4314961" cy="24909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0" descr="http://www.eav.ru/img/publ500/2018-11_072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173" y="439403"/>
              <a:ext cx="2520280" cy="35155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 descr="https://pbs.twimg.com/media/D9lB-LnX4AEB9an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1946" y="2447428"/>
              <a:ext cx="3808644" cy="23472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743307" y="100584"/>
            <a:ext cx="6140196" cy="445493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Опережающее задание по следующей теме:</a:t>
            </a:r>
          </a:p>
        </p:txBody>
      </p:sp>
    </p:spTree>
    <p:extLst>
      <p:ext uri="{BB962C8B-B14F-4D97-AF65-F5344CB8AC3E}">
        <p14:creationId xmlns:p14="http://schemas.microsoft.com/office/powerpoint/2010/main" val="386903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48484" y="0"/>
            <a:ext cx="68825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5400" i="1" dirty="0">
              <a:solidFill>
                <a:srgbClr val="C00000"/>
              </a:solidFill>
            </a:endParaRPr>
          </a:p>
        </p:txBody>
      </p:sp>
      <p:pic>
        <p:nvPicPr>
          <p:cNvPr id="35846" name="Picture 6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23330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976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" y="5276088"/>
            <a:ext cx="9031986" cy="15179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Нормативный акт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владельца инфраструктуры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содержать: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периодичность выполнения работ по техническому обслуживанию и ремонту;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планирования и контроля выполнения работ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0214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42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0"/>
          <a:stretch/>
        </p:blipFill>
        <p:spPr bwMode="auto">
          <a:xfrm>
            <a:off x="664273" y="591617"/>
            <a:ext cx="7820025" cy="462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3" t="8640" r="3527" b="4000"/>
          <a:stretch/>
        </p:blipFill>
        <p:spPr bwMode="auto">
          <a:xfrm>
            <a:off x="201167" y="527609"/>
            <a:ext cx="1728217" cy="249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96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45736"/>
            <a:ext cx="9031986" cy="20482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Нормативный акт владельца инфраструктуры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содержать: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материально-технического и технологического обеспечения работ по техническому обслуживанию и ремонту;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порядок оформления, согласования и утверждения технологической документации, используемой для проведения работ по техническому обслуживанию и ремонту.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42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429" y="761271"/>
            <a:ext cx="3378835" cy="238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4"/>
          <a:stretch/>
        </p:blipFill>
        <p:spPr bwMode="auto">
          <a:xfrm>
            <a:off x="88558" y="2606040"/>
            <a:ext cx="3477790" cy="207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7" t="6342" r="13134" b="15943"/>
          <a:stretch/>
        </p:blipFill>
        <p:spPr bwMode="auto">
          <a:xfrm>
            <a:off x="88558" y="501228"/>
            <a:ext cx="2156167" cy="3145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892" y="739820"/>
            <a:ext cx="4840631" cy="4252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46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https://cdn.photosight.ru/img/0/aee/3809271_large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59"/>
          <a:stretch/>
        </p:blipFill>
        <p:spPr bwMode="auto">
          <a:xfrm>
            <a:off x="3325" y="975279"/>
            <a:ext cx="8564603" cy="251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24" y="3767328"/>
            <a:ext cx="9031986" cy="17373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Периодичность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порядок проведения и оформления осмотров и проверок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пути,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электроснабжения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телемеханики,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электросвязи, станционных зданий, сооружений (за исключением искусственных сооружений) и устройств инфраструктуры на основании проектной, ремонтной или эксплуатационной документации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определяются локальным нормативным актом владельца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43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866" y="975279"/>
            <a:ext cx="1848855" cy="252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998" y="963502"/>
            <a:ext cx="1847454" cy="252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649" y="975279"/>
            <a:ext cx="1818705" cy="251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862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006" y="5614416"/>
            <a:ext cx="9031986" cy="12435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Владелец инфраструктуры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реже двух раз в год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 стрелочных переводов, главных и приемо-отправочных железнодорожных путей железнодорожных станций, определять сроки и мероприятия по устранению обнаруженных неисправностей, вести учет результатов их осмотра.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43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avatars.mds.yandex.net/i?id=57ef3178ed466b80041714e5b20dc18fc62b6e38-12751958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" y="622744"/>
            <a:ext cx="2276475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7" b="18153"/>
          <a:stretch/>
        </p:blipFill>
        <p:spPr bwMode="auto">
          <a:xfrm>
            <a:off x="48006" y="3253739"/>
            <a:ext cx="8867394" cy="227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4327" y="622744"/>
            <a:ext cx="6161735" cy="2068583"/>
          </a:xfrm>
          <a:prstGeom prst="rect">
            <a:avLst/>
          </a:prstGeom>
        </p:spPr>
      </p:pic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6" t="13847" r="20314" b="73028"/>
          <a:stretch/>
        </p:blipFill>
        <p:spPr bwMode="auto">
          <a:xfrm>
            <a:off x="3346704" y="2605645"/>
            <a:ext cx="4098418" cy="64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87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" y="5074920"/>
            <a:ext cx="9141714" cy="17830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Продольные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сортировочных горок, подгорочных и профилированных вытяжных железнодорожных путей, железнодорожных путей для скатывания вагонов с вагоноопрокидывателей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проверяются не реже одного раза в три года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остальном протяжении станционных железнодорожных путей всех железнодорожных станций общего и необщего пользования профиль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проверяется не реже одного раза в десять лет. 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" y="-18450"/>
            <a:ext cx="9144000" cy="436256"/>
          </a:xfrm>
          <a:prstGeom prst="rect">
            <a:avLst/>
          </a:prstGeom>
          <a:solidFill>
            <a:srgbClr val="D4FEED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осмотра сооружений, устройств и служебно-технических зданий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43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2" b="12359"/>
          <a:stretch/>
        </p:blipFill>
        <p:spPr bwMode="auto">
          <a:xfrm>
            <a:off x="1271016" y="515526"/>
            <a:ext cx="6958584" cy="446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51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3219</TotalTime>
  <Words>3793</Words>
  <Application>Microsoft Office PowerPoint</Application>
  <PresentationFormat>Экран (4:3)</PresentationFormat>
  <Paragraphs>217</Paragraphs>
  <Slides>49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5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Опережающее задание по следующей теме: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Наталья</cp:lastModifiedBy>
  <cp:revision>453</cp:revision>
  <cp:lastPrinted>2025-06-15T09:19:49Z</cp:lastPrinted>
  <dcterms:created xsi:type="dcterms:W3CDTF">2020-04-22T10:21:16Z</dcterms:created>
  <dcterms:modified xsi:type="dcterms:W3CDTF">2025-08-07T03:59:34Z</dcterms:modified>
</cp:coreProperties>
</file>