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304" r:id="rId2"/>
    <p:sldId id="305" r:id="rId3"/>
    <p:sldId id="306" r:id="rId4"/>
    <p:sldId id="319" r:id="rId5"/>
    <p:sldId id="318" r:id="rId6"/>
    <p:sldId id="333" r:id="rId7"/>
    <p:sldId id="332" r:id="rId8"/>
    <p:sldId id="331" r:id="rId9"/>
    <p:sldId id="330" r:id="rId10"/>
    <p:sldId id="329" r:id="rId11"/>
    <p:sldId id="328" r:id="rId12"/>
    <p:sldId id="327" r:id="rId13"/>
    <p:sldId id="326" r:id="rId14"/>
    <p:sldId id="325" r:id="rId15"/>
    <p:sldId id="324" r:id="rId16"/>
    <p:sldId id="323" r:id="rId17"/>
    <p:sldId id="322" r:id="rId18"/>
    <p:sldId id="321" r:id="rId19"/>
    <p:sldId id="320" r:id="rId20"/>
    <p:sldId id="334" r:id="rId21"/>
    <p:sldId id="335" r:id="rId22"/>
    <p:sldId id="340" r:id="rId23"/>
    <p:sldId id="339" r:id="rId24"/>
    <p:sldId id="338" r:id="rId25"/>
    <p:sldId id="337" r:id="rId26"/>
    <p:sldId id="367" r:id="rId27"/>
    <p:sldId id="343" r:id="rId28"/>
    <p:sldId id="342" r:id="rId29"/>
    <p:sldId id="341" r:id="rId30"/>
    <p:sldId id="344" r:id="rId31"/>
    <p:sldId id="336" r:id="rId32"/>
    <p:sldId id="360" r:id="rId33"/>
    <p:sldId id="348" r:id="rId34"/>
    <p:sldId id="347" r:id="rId35"/>
    <p:sldId id="346" r:id="rId36"/>
    <p:sldId id="345" r:id="rId37"/>
    <p:sldId id="353" r:id="rId38"/>
    <p:sldId id="366" r:id="rId39"/>
    <p:sldId id="307" r:id="rId40"/>
    <p:sldId id="308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84" d="100"/>
          <a:sy n="84" d="100"/>
        </p:scale>
        <p:origin x="1354" y="8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018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0" y="5358221"/>
            <a:ext cx="9144000" cy="612811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положения. Сигналы на железнодорожном транспорте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  <p:pic>
        <p:nvPicPr>
          <p:cNvPr id="5" name="Рисунок 4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5917">
            <a:off x="5054473" y="2595630"/>
            <a:ext cx="1723390" cy="2386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1654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24584"/>
            <a:ext cx="9144000" cy="24334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Визуальные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(видимые) сигналы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времени их применения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подразделяются на следующие типы: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круглосуточные,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подаваемые одинаково в светлое и темное время суток; такими сигналами служат огни светофоров установленных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маршрутные и другие световые указатели, постоянные диски уменьшения скорости, квадратные щиты желтого цвета (обратная сторона зеленого цвета), красные диски со светоотражателем для обозначения хвоста грузового поезда, сигнальные указатели и знаки;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29600" y="6556248"/>
            <a:ext cx="91440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xn----htbf8agk1f.xn--p1ai/wp-content/uploads/2025/03/%D0%92%D0%A1%D0%95-%D0%9A%D0%A0%D0%A3%D0%93%D0%9B%D0%9E%D0%A1%D0%A3%D0%A2%D0%9E%D0%A7%D0%9D%D0%AB%D0%95-%D0%A1%D0%98%D0%93%D0%9D%D0%90%D0%9B%D0%AB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334" y="524714"/>
            <a:ext cx="5392483" cy="39547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999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20112"/>
            <a:ext cx="9144000" cy="16378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Визуальные (видимые) сигналы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времени их применения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подразделяются на следующие типы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дневные,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подаваемые в светлое время суток; для подачи таких сигналов служат диски, щиты, флаги, крылья семафоров и сигнальные указатели (стрелочные, путевого заграждения, устройств сбрасывания и гидравлических колонок); 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29600" y="6556248"/>
            <a:ext cx="91440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xn----htbf8agk1f.xn--p1ai/wp-content/uploads/2025/03/%D0%94%D0%BD%D0%B5%D1%8B%D0%BD%D1%8B%D0%B5-%D1%81%D0%B8%D0%B3%D0%BD%D0%B0%D0%BB%D1%8B-%D0%9F%D0%A2%D0%AD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595" y="528700"/>
            <a:ext cx="6638989" cy="47382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398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83536"/>
            <a:ext cx="9144000" cy="16744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Визуальные (видимые) сигналы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времени их применения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подразделяются на следующие типы: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ночные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подаваемые в темное время суток; такими сигналами служат огни установленных цветов в ручных и поездных фонарях, фонарях на шестах, крыльях семафоров и сигнальных указателях.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29600" y="6556248"/>
            <a:ext cx="91440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Наталья\Desktop\ночные-подаваемые-в-темное-время-суток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570" y="517715"/>
            <a:ext cx="6820726" cy="47400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807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56104"/>
            <a:ext cx="9144000" cy="17018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Ночные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применяться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светлое время суток при тумане, метели и других неблагоприятных условиях, когда видимость дневных сигналов остановки не соответствует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нормам.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тоннелях применяются только ночные или круглосуточные сигналы.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9600" y="6556248"/>
            <a:ext cx="91440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67"/>
          <a:stretch/>
        </p:blipFill>
        <p:spPr bwMode="auto">
          <a:xfrm>
            <a:off x="538162" y="521673"/>
            <a:ext cx="8067675" cy="4634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31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64008" y="4314856"/>
            <a:ext cx="9144000" cy="2543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Разделение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знаков на путевые и сигнальные сделано в зависимости от их назначения.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Путевые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знаки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имеют сигнального значения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ими обозначаются километры, пикеты, уклоны, границы дорог, дистанций пути и т. д.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путевых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требуют от машиниста локомотива определенного действия.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Например, подать свисток, начать или закончить подталкивание и т. д. Сигнальные знаки отличаются от сигналов тем, что дают только одно показание.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29600" y="6556248"/>
            <a:ext cx="91440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01"/>
          <a:stretch/>
        </p:blipFill>
        <p:spPr bwMode="auto">
          <a:xfrm>
            <a:off x="5612511" y="504855"/>
            <a:ext cx="3005517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4" t="58478" r="52236" b="1364"/>
          <a:stretch/>
        </p:blipFill>
        <p:spPr bwMode="auto">
          <a:xfrm>
            <a:off x="1219200" y="504854"/>
            <a:ext cx="2998724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92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339601"/>
            <a:ext cx="9144000" cy="13452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Путевые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начала и конца кривых,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уклоноуказательные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другие путевые знаки необходимы при проверке исправного содержания железнодорожного пути. Путевыми знаками пользуются также при планировании, производстве и учете работ по ремонту пути и устройств сигнализации, связи и электрификации. 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29600" y="6556248"/>
            <a:ext cx="91440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3" y="827341"/>
            <a:ext cx="2124268" cy="270149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292" name="Picture 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4" r="30207"/>
          <a:stretch/>
        </p:blipFill>
        <p:spPr bwMode="auto">
          <a:xfrm>
            <a:off x="6677779" y="681495"/>
            <a:ext cx="2343150" cy="344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18" r="27357" b="4845"/>
          <a:stretch/>
        </p:blipFill>
        <p:spPr bwMode="auto">
          <a:xfrm>
            <a:off x="4400549" y="681494"/>
            <a:ext cx="2190751" cy="344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Picture backgroun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4" r="6643"/>
          <a:stretch/>
        </p:blipFill>
        <p:spPr bwMode="auto">
          <a:xfrm>
            <a:off x="2261810" y="827341"/>
            <a:ext cx="2095500" cy="29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8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13119"/>
            <a:ext cx="9144000" cy="1208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Все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путевые и сигнальные знаки должны содержаться всегда в полной исправности.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Километровые путевые знаки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устанавливаются в конце каждого километра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километровыми путевыми знаками на расстоянии 100 м один от другого ставятся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пикетные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столбики.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29600" y="6556248"/>
            <a:ext cx="91440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6" r="994"/>
          <a:stretch/>
        </p:blipFill>
        <p:spPr bwMode="auto">
          <a:xfrm>
            <a:off x="209550" y="660337"/>
            <a:ext cx="3905250" cy="4062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4"/>
          <a:stretch/>
        </p:blipFill>
        <p:spPr bwMode="auto">
          <a:xfrm>
            <a:off x="4238315" y="660338"/>
            <a:ext cx="4756459" cy="406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31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11071"/>
            <a:ext cx="9144000" cy="14275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Уклоноуказательные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устанавливаются в точках перелома профиля, т. е. в тех местах, где, например, площадка переходит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уклон.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Цифры на уклоноуказательных знаках показывают: первая – уклон или подъем в тысячных (если первая цифра нуль, то это означает площадку), а вторая – протяжение уклона, подъема или площадки в метрах.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1" b="22683"/>
          <a:stretch/>
        </p:blipFill>
        <p:spPr bwMode="auto">
          <a:xfrm>
            <a:off x="647700" y="557257"/>
            <a:ext cx="3227562" cy="4336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29600" y="6556248"/>
            <a:ext cx="91440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213" y="557257"/>
            <a:ext cx="4171387" cy="433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597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46376"/>
            <a:ext cx="9144000" cy="181162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Звуковые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выражаются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числом и сочетанием звуков различной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продолжительности.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Звуковые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свистками локомотивов, дрезин съемного типа, мотор-вагонного и специального железнодорожного подвижного состава, ручными свистками, духовыми рожками, сиренами, гудками и петардами. 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взрыве петарды требуется немедленно остановить поезд.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29600" y="6556248"/>
            <a:ext cx="91440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п.5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10"/>
          <a:stretch/>
        </p:blipFill>
        <p:spPr bwMode="auto">
          <a:xfrm>
            <a:off x="215949" y="695324"/>
            <a:ext cx="3248773" cy="2222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3" t="25500" r="14770" b="34434"/>
          <a:stretch/>
        </p:blipFill>
        <p:spPr bwMode="auto">
          <a:xfrm>
            <a:off x="6716390" y="695323"/>
            <a:ext cx="2341886" cy="1902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3" t="14497" b="16869"/>
          <a:stretch/>
        </p:blipFill>
        <p:spPr bwMode="auto">
          <a:xfrm>
            <a:off x="3584114" y="695324"/>
            <a:ext cx="2747836" cy="190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t="48741" r="-84" b="7160"/>
          <a:stretch/>
        </p:blipFill>
        <p:spPr>
          <a:xfrm>
            <a:off x="215949" y="2942869"/>
            <a:ext cx="5970240" cy="2012486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8" t="19499" r="22483" b="17640"/>
          <a:stretch/>
        </p:blipFill>
        <p:spPr bwMode="auto">
          <a:xfrm>
            <a:off x="6457959" y="2920053"/>
            <a:ext cx="2289715" cy="2035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03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9525" y="4031446"/>
            <a:ext cx="9144000" cy="268030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Звуковые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выражают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одинаково в светлое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темное время суток числом и продолжительностью звуков, а также сочетанием звуков   различной   продолжительности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подачи звуковых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также гудки и сирены Автоматизированной системы централизованного оповещения. Кроме этого к железнодорожным сигналам можно отнести звонки электрической сигнализации постоянного и переменного тока, предназначенные для акустической сигнализации на железнодорожных переездах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привлечения внимания работников, в различных стационарных железнодорожных устройствах, таких как пульты дежурных по станции и др.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29600" y="6556248"/>
            <a:ext cx="91440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п.5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5"/>
          <a:stretch/>
        </p:blipFill>
        <p:spPr bwMode="auto">
          <a:xfrm>
            <a:off x="4435729" y="626893"/>
            <a:ext cx="4640657" cy="3247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7" r="4563"/>
          <a:stretch/>
        </p:blipFill>
        <p:spPr bwMode="auto">
          <a:xfrm>
            <a:off x="28371" y="626894"/>
            <a:ext cx="4295979" cy="3247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98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/>
          <p:cNvSpPr txBox="1">
            <a:spLocks/>
          </p:cNvSpPr>
          <p:nvPr/>
        </p:nvSpPr>
        <p:spPr>
          <a:xfrm>
            <a:off x="0" y="539497"/>
            <a:ext cx="9144000" cy="10937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VI.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п.71-79 Системы и устройства ж.-д. автоматики и телемеханики; 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Раздел I.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п.1,2 Общие положения; 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II.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п.3-5 Сигналы на ж.-д. транспорте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919008"/>
            <a:ext cx="90754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Инструкции по сигнализации на железнодорожном транспорте Российской Федерации (ИСИ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Сигналы, их подразделение по способу восприятия и времени применения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сигнальные цвета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подачи сигналов.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t="16347"/>
          <a:stretch/>
        </p:blipFill>
        <p:spPr>
          <a:xfrm>
            <a:off x="128008" y="1697279"/>
            <a:ext cx="6143625" cy="3310667"/>
          </a:xfrm>
          <a:prstGeom prst="rect">
            <a:avLst/>
          </a:prstGeom>
        </p:spPr>
      </p:pic>
      <p:pic>
        <p:nvPicPr>
          <p:cNvPr id="14" name="Picture 2" descr="http://morepic.ru/images/20100217245393_13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026" y="1697279"/>
            <a:ext cx="2483000" cy="331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22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90723"/>
            <a:ext cx="9144000" cy="98866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основным типом сигнала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автоблокировке, электрической и горочной централизации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железнодорожном транспорте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 основные типы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светофоров: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п.72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7650" y="5312410"/>
            <a:ext cx="33924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Входной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светофор: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светофор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сигнальные показания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которого разрешают или запрещают поезду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следовать с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перегона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pc="-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станцию.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758301" y="5450909"/>
            <a:ext cx="3657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Выходной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светофор: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светофор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сигнальные показания которого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разрешают или запрещают поезду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отправиться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 станции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pc="-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перегон.</a:t>
            </a:r>
            <a:endParaRPr lang="ru-RU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8" r="14986" b="3016"/>
          <a:stretch/>
        </p:blipFill>
        <p:spPr bwMode="auto">
          <a:xfrm>
            <a:off x="352424" y="1700260"/>
            <a:ext cx="3448051" cy="364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818" y="1700260"/>
            <a:ext cx="4545864" cy="3644462"/>
          </a:xfrm>
          <a:prstGeom prst="rect">
            <a:avLst/>
          </a:prstGeom>
        </p:spPr>
      </p:pic>
      <p:grpSp>
        <p:nvGrpSpPr>
          <p:cNvPr id="2054" name="Группа 23"/>
          <p:cNvGrpSpPr>
            <a:grpSpLocks/>
          </p:cNvGrpSpPr>
          <p:nvPr/>
        </p:nvGrpSpPr>
        <p:grpSpPr bwMode="auto">
          <a:xfrm>
            <a:off x="0" y="0"/>
            <a:ext cx="1536700" cy="2505075"/>
            <a:chOff x="0" y="0"/>
            <a:chExt cx="2421" cy="3946"/>
          </a:xfrm>
        </p:grpSpPr>
      </p:grpSp>
      <p:grpSp>
        <p:nvGrpSpPr>
          <p:cNvPr id="2049" name="Группа 20"/>
          <p:cNvGrpSpPr>
            <a:grpSpLocks/>
          </p:cNvGrpSpPr>
          <p:nvPr/>
        </p:nvGrpSpPr>
        <p:grpSpPr bwMode="auto">
          <a:xfrm>
            <a:off x="0" y="0"/>
            <a:ext cx="1287463" cy="1731963"/>
            <a:chOff x="0" y="0"/>
            <a:chExt cx="2027" cy="2727"/>
          </a:xfrm>
        </p:grpSpPr>
      </p:grpSp>
    </p:spTree>
    <p:extLst>
      <p:ext uri="{BB962C8B-B14F-4D97-AF65-F5344CB8AC3E}">
        <p14:creationId xmlns:p14="http://schemas.microsoft.com/office/powerpoint/2010/main" val="271768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п.72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296" y="4891362"/>
            <a:ext cx="44714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405" algn="just" eaLnBrk="0" hangingPunct="0">
              <a:spcBef>
                <a:spcPts val="1105"/>
              </a:spcBef>
              <a:spcAft>
                <a:spcPts val="0"/>
              </a:spcAft>
              <a:tabLst>
                <a:tab pos="2431415" algn="l"/>
              </a:tabLst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Повторительный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светофор: светофор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предназначенный для информирования о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разрешающем показании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выходного, маршрутного или горочного светофора, когда не обеспечивается по местным условиям видимость основного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светофора.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20640" y="4891362"/>
            <a:ext cx="40233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405" algn="just" eaLnBrk="0" hangingPunct="0">
              <a:spcAft>
                <a:spcPts val="0"/>
              </a:spcAft>
              <a:tabLst>
                <a:tab pos="243078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Предупредительный	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светофор: светофор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устанавливаемый перед входным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проходным, заградительным или светофором прикрытия и предупреждающий о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сигнальном показании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светофора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перед которым он</a:t>
            </a:r>
            <a:r>
              <a:rPr lang="ru-RU" spc="-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установлен.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44" y="1675465"/>
            <a:ext cx="4146828" cy="27399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1888" t="24356" r="25588"/>
          <a:stretch/>
        </p:blipFill>
        <p:spPr>
          <a:xfrm>
            <a:off x="5120639" y="875365"/>
            <a:ext cx="3582219" cy="386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4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п.72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2880" y="4795563"/>
            <a:ext cx="36850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разрешающие или запрещающие поезду проследовать с одного блок-участка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18271" y="4795563"/>
            <a:ext cx="40416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Заградительный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светофор: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светофор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сигнальные показания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которого требуют остановки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подвижного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состава при опасности, возникающей на железнодорожных переездах, крупных искусственных сооружениях и обвальных</a:t>
            </a:r>
            <a:r>
              <a:rPr lang="ru-RU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местах.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725" y="833589"/>
            <a:ext cx="3666361" cy="38598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b="2678"/>
          <a:stretch/>
        </p:blipFill>
        <p:spPr>
          <a:xfrm>
            <a:off x="4558276" y="833589"/>
            <a:ext cx="3790960" cy="385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70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п.72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89704" y="482667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прикрытия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светофор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предназначенный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ограждения мест пересечений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ж.-д.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 в одном уровне другими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ж.-д.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путями, трамвайными путями и троллейбусными линиями, разводных мостов и участков, проходимых с проводником.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9728" y="4826675"/>
            <a:ext cx="41330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Маршрутный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 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сигнальные показания которого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разрешающие или запрещающие поезду проследовать из одного района станции в другой.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t="11151"/>
          <a:stretch/>
        </p:blipFill>
        <p:spPr>
          <a:xfrm>
            <a:off x="219120" y="755376"/>
            <a:ext cx="4270584" cy="40712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4787" y="755376"/>
            <a:ext cx="4033718" cy="407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20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п.72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92599" y="4615205"/>
            <a:ext cx="43616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Горочный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светофор -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светофор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сигнальные показания которого разрешают или запрещают роспуск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вагонов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сортировочной горки, и который регламентирует скорость роспуска и направление движения отцепов.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17" y="4513785"/>
            <a:ext cx="45171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Маневровый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светофор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светофор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сигнальные показания которого регулируют движение маневровых составов.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6826" r="28153"/>
          <a:stretch/>
        </p:blipFill>
        <p:spPr>
          <a:xfrm>
            <a:off x="224245" y="766169"/>
            <a:ext cx="2160240" cy="29019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0328" y="766170"/>
            <a:ext cx="2232248" cy="29019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r="32242"/>
          <a:stretch/>
        </p:blipFill>
        <p:spPr>
          <a:xfrm>
            <a:off x="4879847" y="766169"/>
            <a:ext cx="3976117" cy="366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417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56278"/>
            <a:ext cx="9144000" cy="12538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Пригласительный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 светофора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сигнальное показание железнодорожного светофора, используемое в вспомогательном режиме управления светофором и раз­решающее	начать	движение железнодорожному поезду по маршруту, при запрещающем значении основного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п.72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-321" t="12538" r="375" b="763"/>
          <a:stretch/>
        </p:blipFill>
        <p:spPr>
          <a:xfrm>
            <a:off x="777240" y="630064"/>
            <a:ext cx="8046720" cy="45180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5437" y="2371327"/>
            <a:ext cx="426757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22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56278"/>
            <a:ext cx="9144000" cy="12538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Пригласительный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 светофора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сигнальное показание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используемое в вспомогательном режиме управления светофором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раз­решающее начать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движение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маршруту, при запрещающем значении основного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п.72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-321" t="12538" r="375" b="763"/>
          <a:stretch/>
        </p:blipFill>
        <p:spPr>
          <a:xfrm>
            <a:off x="777240" y="630064"/>
            <a:ext cx="8046720" cy="45180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5437" y="2371327"/>
            <a:ext cx="426757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0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933344"/>
            <a:ext cx="9144000" cy="9063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Переездный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железнодорожный светофор, сигнальные показания которого передаются на железнодорожных переездах для водителей автотранспортных средств.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п.72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6"/>
          <a:stretch/>
        </p:blipFill>
        <p:spPr bwMode="auto">
          <a:xfrm>
            <a:off x="762000" y="662586"/>
            <a:ext cx="7620000" cy="507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28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36064"/>
            <a:ext cx="9144000" cy="2021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 установки светофоров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процессе проектирования новых железнодорожных линий и раздельных пунктов, переустройства существующих раздельных пунктов и перегонов, а также реконструкции и новом строительстве систем и устройств ЖАТ. В отдельных случаях производится изменение мест установки и действующих светофоров из-за плохой их видимости или новых условий маневровой работы, а также в связи со строительством городских сооружений и т.д. 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95"/>
          <a:stretch/>
        </p:blipFill>
        <p:spPr bwMode="auto">
          <a:xfrm>
            <a:off x="441325" y="536525"/>
            <a:ext cx="8261350" cy="434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48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972936"/>
            <a:ext cx="9144000" cy="16196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Места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установки светофоров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обеспечивать видимость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сигналов из кабины машиниста локомотива. Для красных, желтых и зеленых сигнальных огней светофоров входных, предупредительных, проходных, заградительных   и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прикрытия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прямых участках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пользования минимально допустимое расстояние видимости из кабины управления подвижной единицей составляет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1000 м. 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5114" r="1626"/>
          <a:stretch/>
        </p:blipFill>
        <p:spPr>
          <a:xfrm>
            <a:off x="215516" y="814737"/>
            <a:ext cx="8712968" cy="24482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b="9270"/>
          <a:stretch/>
        </p:blipFill>
        <p:spPr>
          <a:xfrm>
            <a:off x="1862715" y="2258377"/>
            <a:ext cx="2307965" cy="17145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b="8014"/>
          <a:stretch/>
        </p:blipFill>
        <p:spPr>
          <a:xfrm>
            <a:off x="6308517" y="2229992"/>
            <a:ext cx="2341707" cy="177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80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72000"/>
            <a:ext cx="9144000" cy="2286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сигнализации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 железнодорожном транспорте Российской Федерации 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сигналам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безотказной и безопасной работы железнодорожного транспорта, а также типы сигнальных приборов для передачи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сигналов на железнодорожном транспорте.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железнодорожном транспорте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требующий неукоснительного исполнения. Выполнение требований сигналов является основой обеспечения безопасности движения поездов.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29600" y="6556248"/>
            <a:ext cx="91440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2" t="20140" r="12028" b="9974"/>
          <a:stretch/>
        </p:blipFill>
        <p:spPr bwMode="auto">
          <a:xfrm>
            <a:off x="5885852" y="990600"/>
            <a:ext cx="3136809" cy="353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99" y="515912"/>
            <a:ext cx="2839098" cy="401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5015" t="28237" r="60949" b="29407"/>
          <a:stretch/>
        </p:blipFill>
        <p:spPr>
          <a:xfrm>
            <a:off x="4228818" y="1962932"/>
            <a:ext cx="1575581" cy="25860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45782" t="2667" r="42031" b="3476"/>
          <a:stretch/>
        </p:blipFill>
        <p:spPr>
          <a:xfrm>
            <a:off x="3147393" y="515911"/>
            <a:ext cx="1000726" cy="405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7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09451"/>
            <a:ext cx="9144000" cy="9063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кривых участках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видимость показаний светофоров входных, предупредительных, проходных,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заградительных, прикрытия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сигнальных полос на светофорах должна быть обеспечена на расстоянии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400 м. 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5113" t="4640" r="19220"/>
          <a:stretch/>
        </p:blipFill>
        <p:spPr>
          <a:xfrm>
            <a:off x="84592" y="916994"/>
            <a:ext cx="5221088" cy="36495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909" r="4454"/>
          <a:stretch/>
        </p:blipFill>
        <p:spPr>
          <a:xfrm>
            <a:off x="5305680" y="671380"/>
            <a:ext cx="3744416" cy="23715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b="8110"/>
          <a:stretch/>
        </p:blipFill>
        <p:spPr>
          <a:xfrm>
            <a:off x="5305680" y="2741788"/>
            <a:ext cx="3744416" cy="202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5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1304" y="4031392"/>
            <a:ext cx="9144000" cy="17567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исключительных случаях, когда установка повторительных светофоров невозможна по условиям габарита или особенностей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местности,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зонах интенсивной городской застройки с наличием зданий, сооружений, путепроводов, тоннелей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допускается сокращение расстояния видимости огней светофоров входных, предупредительных, проходных, заградительных   и   прикрытия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200 м.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6050" r="10716"/>
          <a:stretch/>
        </p:blipFill>
        <p:spPr>
          <a:xfrm>
            <a:off x="35496" y="592667"/>
            <a:ext cx="4248472" cy="32188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9838" t="21615" r="9838" b="12153"/>
          <a:stretch/>
        </p:blipFill>
        <p:spPr>
          <a:xfrm>
            <a:off x="4355976" y="559174"/>
            <a:ext cx="4752528" cy="325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13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53967" r="20944"/>
          <a:stretch/>
        </p:blipFill>
        <p:spPr>
          <a:xfrm>
            <a:off x="5436095" y="869816"/>
            <a:ext cx="2160241" cy="19831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9328" r="7369"/>
          <a:stretch/>
        </p:blipFill>
        <p:spPr>
          <a:xfrm>
            <a:off x="7596336" y="871564"/>
            <a:ext cx="1145956" cy="19813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6389" r="20897"/>
          <a:stretch/>
        </p:blipFill>
        <p:spPr>
          <a:xfrm>
            <a:off x="395536" y="865468"/>
            <a:ext cx="6263802" cy="198746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239405" y="865468"/>
            <a:ext cx="576064" cy="656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596336" y="871564"/>
            <a:ext cx="572978" cy="5412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4355976" y="836712"/>
            <a:ext cx="4295819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355976" y="724820"/>
            <a:ext cx="0" cy="5238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676456" y="724820"/>
            <a:ext cx="0" cy="5238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980437" y="500286"/>
            <a:ext cx="28602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Тормозной путь поезда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453887" y="827622"/>
            <a:ext cx="3983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при полном служебном торможении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326" y="1876262"/>
            <a:ext cx="2304488" cy="646232"/>
          </a:xfrm>
          <a:prstGeom prst="rect">
            <a:avLst/>
          </a:prstGeom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0" t="7585" r="5942" b="9857"/>
          <a:stretch/>
        </p:blipFill>
        <p:spPr bwMode="auto">
          <a:xfrm>
            <a:off x="5148064" y="2060848"/>
            <a:ext cx="1080120" cy="461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3779912" y="1248685"/>
            <a:ext cx="216024" cy="215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внобедренный треугольник 3"/>
          <p:cNvSpPr/>
          <p:nvPr/>
        </p:nvSpPr>
        <p:spPr>
          <a:xfrm rot="5400000">
            <a:off x="3779912" y="1388891"/>
            <a:ext cx="144016" cy="360040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 rot="5400000">
            <a:off x="380221" y="1209807"/>
            <a:ext cx="216024" cy="360040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23528" y="1484784"/>
            <a:ext cx="288032" cy="16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051994" y="1412776"/>
            <a:ext cx="263527" cy="1441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 rot="5400000">
            <a:off x="8092692" y="1355835"/>
            <a:ext cx="144016" cy="360040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бъект 2"/>
          <p:cNvSpPr>
            <a:spLocks noGrp="1"/>
          </p:cNvSpPr>
          <p:nvPr>
            <p:ph idx="1"/>
          </p:nvPr>
        </p:nvSpPr>
        <p:spPr>
          <a:xfrm>
            <a:off x="0" y="3386388"/>
            <a:ext cx="9144000" cy="206765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путях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пользования видимость сигнальных огней светофоров входных, предупредительных, проходных, заградительных и прикрытия на прямых участках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обеспечивается  на  расстоянии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 менее  тормозного  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определенного для данного места при полном служебном торможении и установленной скорости движения, а сигнализации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 применяемой для разрешения выезда и въезда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 в производственное помещение (далее – въездной сигнализации) и технологической сигнализации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50 м.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п.75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93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26299"/>
            <a:ext cx="9144000" cy="1591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Видимость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сигнальных огней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выходных и маршрутных светофоров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главных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400 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выходных и маршрутных светофоров главных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кривых, боковых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горочных светофоров, пригласительных сигналов и маневровых светофоров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200 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показания маршрутных указателей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100 м.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02" y="522214"/>
            <a:ext cx="4041998" cy="23715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3209" y="559174"/>
            <a:ext cx="3920744" cy="23542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1240" y="2454749"/>
            <a:ext cx="4035902" cy="23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66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736748"/>
            <a:ext cx="9144000" cy="970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Видимость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огней переездных светофоров на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прямых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участках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автомобильных дорог составляет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100 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кривых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участках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автодорог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50 м.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п.78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30367" y="-208861"/>
            <a:ext cx="5076966" cy="6775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008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59287"/>
            <a:ext cx="9144000" cy="933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зоне видимости сигналов светофоров не должны находиться объекты и конструкции, в том числе огни всех цветов, мешающие восприятию сигналов и искажающие сигнальные показания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6" t="35022" r="25775" b="23397"/>
          <a:stretch/>
        </p:blipFill>
        <p:spPr>
          <a:xfrm>
            <a:off x="1276772" y="607369"/>
            <a:ext cx="6264696" cy="459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0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16202"/>
            <a:ext cx="9144000" cy="15464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Дальность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видимости сигнальных огней светофоров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различного типа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назначения указана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расчетом обеспечения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показаний машинистом локомотива на расстоянии достаточном для возможности торможения и остановки поезда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проезда светофора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случаях, когда светофор имеет запрещающее показание.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64" y="693717"/>
            <a:ext cx="4996815" cy="3343702"/>
          </a:xfrm>
          <a:prstGeom prst="rect">
            <a:avLst/>
          </a:prstGeom>
        </p:spPr>
      </p:pic>
      <p:pic>
        <p:nvPicPr>
          <p:cNvPr id="19458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4" t="48110" r="28548" b="32464"/>
          <a:stretch/>
        </p:blipFill>
        <p:spPr bwMode="auto">
          <a:xfrm>
            <a:off x="4572000" y="693717"/>
            <a:ext cx="4496172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95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3790600"/>
            <a:ext cx="9144000" cy="2305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указанной видимости светосигнальные элементы светофоров должны   содержаться   в   постоянной   исправности   и   чистоте, а конструкции светофора должны направлять световые лучи светосигнальных элементов в соответствующие зоны восприятия сигналов машинистами локомотивов.   Светофоры   должны   размещаться    на    пути    так,  чтобы   их не загораживали какие-либо сооружения и устройства. Не допускается размещение в зоне видимости других огней всех цветов (освещения, рекламы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мешающих восприятию сигналов и искажающие сигнальные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56448" y="6556248"/>
            <a:ext cx="98755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06087"/>
            <a:ext cx="4377648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0"/>
          <a:stretch/>
        </p:blipFill>
        <p:spPr bwMode="auto">
          <a:xfrm>
            <a:off x="4386419" y="706088"/>
            <a:ext cx="4757581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84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59776" y="643586"/>
            <a:ext cx="3439272" cy="4086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материала</a:t>
            </a:r>
            <a:endParaRPr lang="ru-RU" sz="2000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627624" y="225781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264578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чего служат сигналы на ж.-д. транспорте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сигнальные цвета, применяемые в сигнализации, связанной с движением поездов и маневровой работой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способу восприятия на какие сигналы подразделяются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какие типы подразделяются визуальные (видимые) сигналы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сигналы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круглосуточные, дневные, ночные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сигналы применяются в ж.-д. тоннелях? 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Каким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способом выражаются звуковые сигналы? Какие устройства служат для подачи звуковых сигналов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Назовите основные типы светофоров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каком расстоянии должны быть отчетливо различимы днем и ночью из кабины управления подвижной единицей сигнальные огни светофоров входных, предупредительных, проходных, заградительных и прикрытия на прямых, кривых участках пути и в сильно пересеченной местности; выходных и маршрутных светофоров: главных, боковых путей, а также пригласительных сигналов и маневровых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светофоров; переездных светофоров? </a:t>
            </a:r>
            <a:endParaRPr lang="ru-R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9" t="37214" r="3063" b="7425"/>
          <a:stretch/>
        </p:blipFill>
        <p:spPr bwMode="auto">
          <a:xfrm>
            <a:off x="5273123" y="969579"/>
            <a:ext cx="3870877" cy="170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48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29769"/>
            <a:ext cx="9144000" cy="3621023"/>
          </a:xfrm>
          <a:ln>
            <a:noFill/>
          </a:ln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</a:t>
            </a:r>
            <a:r>
              <a:rPr lang="ru-RU" sz="20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домашнего задания: </a:t>
            </a:r>
            <a:endParaRPr lang="ru-RU" sz="2000" b="1" i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VI. п.71-79 Системы и устройства ж.-д. автоматики и телемеханики;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Раздел I. п.1,2 Общие положения;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Раздел II. п.3-5 Сигналы на ж.-д.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транспорте.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Проработка конспекта занятия и специальной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технической литературы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 по теме: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Классификации сигналов на железнодорожном транспорте.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917954" y="4519997"/>
            <a:ext cx="6140196" cy="445493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05840" y="5054752"/>
            <a:ext cx="75807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светофоров, их назначение, место установки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-86868" y="5766870"/>
            <a:ext cx="90754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светофоров, их назначение, место установки, обозначения, значение подаваемых ими сигналов. </a:t>
            </a:r>
          </a:p>
        </p:txBody>
      </p:sp>
    </p:spTree>
    <p:extLst>
      <p:ext uri="{BB962C8B-B14F-4D97-AF65-F5344CB8AC3E}">
        <p14:creationId xmlns:p14="http://schemas.microsoft.com/office/powerpoint/2010/main" val="116163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33788"/>
            <a:ext cx="9144000" cy="15830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приборы железнодорожного транспорта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– сигналы)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    обеспечения     безопасности     движения     и эксплуатации железнодорожного транспорта, для четкой организации движения поездов и маневровой работы. Требования сигналов являются обязательными к выполнению работниками железнодорожного транспорта.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54" r="9302" b="8221"/>
          <a:stretch/>
        </p:blipFill>
        <p:spPr bwMode="auto">
          <a:xfrm>
            <a:off x="6240027" y="627253"/>
            <a:ext cx="2676485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2" t="20140" r="12028" b="9974"/>
          <a:stretch/>
        </p:blipFill>
        <p:spPr bwMode="auto">
          <a:xfrm>
            <a:off x="2908936" y="627253"/>
            <a:ext cx="3076262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13047" t="25233" r="69453" b="24212"/>
          <a:stretch/>
        </p:blipFill>
        <p:spPr>
          <a:xfrm>
            <a:off x="520507" y="627253"/>
            <a:ext cx="2133600" cy="3467100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3" t="9524" r="17484" b="14282"/>
          <a:stretch/>
        </p:blipFill>
        <p:spPr bwMode="auto">
          <a:xfrm>
            <a:off x="300896" y="3168234"/>
            <a:ext cx="1104734" cy="1010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83" b="20539"/>
          <a:stretch/>
        </p:blipFill>
        <p:spPr bwMode="auto">
          <a:xfrm>
            <a:off x="2418" y="2360803"/>
            <a:ext cx="1701689" cy="611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627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48484" y="0"/>
            <a:ext cx="68825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5400" i="1" dirty="0">
              <a:solidFill>
                <a:srgbClr val="C00000"/>
              </a:solidFill>
            </a:endParaRPr>
          </a:p>
        </p:txBody>
      </p:sp>
      <p:pic>
        <p:nvPicPr>
          <p:cNvPr id="3" name="Picture 2" descr="C:\Users\Гора\Desktop\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71"/>
          <a:stretch/>
        </p:blipFill>
        <p:spPr bwMode="auto">
          <a:xfrm>
            <a:off x="0" y="1238250"/>
            <a:ext cx="9144000" cy="503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11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17192"/>
            <a:ext cx="9144000" cy="21408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Сигналом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условный видимый или звуковой знак, при помощи которого подается определенный приказ, относящийся к движению поездов и маневровой работе.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Сигналы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обеспечения безопасности движения, а также для четкой организации движения поездов и маневровой работы. Сигналы являются   важнейшим   средством   для   обеспечения   правильных   и согласованных действий работников при движении поездов и при маневрах.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1114" y="2611946"/>
            <a:ext cx="1438781" cy="21886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04" y="604424"/>
            <a:ext cx="6604209" cy="41961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47204"/>
          <a:stretch/>
        </p:blipFill>
        <p:spPr>
          <a:xfrm>
            <a:off x="7067549" y="604424"/>
            <a:ext cx="1705913" cy="19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19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82952"/>
            <a:ext cx="9144000" cy="17750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Сигналами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 приеме поездов на раздельные пункты и об отправлении поездов с них на перегоны, о допускаемых скоростях движения, о состоянии впереди лежащего участка пути (свободен или занят), о маршруте следования поезда, о немедленной остановке, о наличии на пути препятствий для движения и многие другие.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безусловный приказ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подлежащий немедленному и беспрекословному исполнению.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575" y="571275"/>
            <a:ext cx="7317525" cy="451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0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2209" y="4993417"/>
            <a:ext cx="9144000" cy="9246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В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    типовых     сигнальных      устройств      и      приборов    на железнодорожном транспорте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светофоры, семафоры, сигнальные указатели и знаки.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п.71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791" y="557213"/>
            <a:ext cx="5192050" cy="4214811"/>
          </a:xfrm>
          <a:prstGeom prst="rect">
            <a:avLst/>
          </a:prstGeom>
        </p:spPr>
      </p:pic>
      <p:pic>
        <p:nvPicPr>
          <p:cNvPr id="8" name="Объект 6"/>
          <p:cNvPicPr>
            <a:picLocks noChangeAspect="1"/>
          </p:cNvPicPr>
          <p:nvPr/>
        </p:nvPicPr>
        <p:blipFill rotWithShape="1">
          <a:blip r:embed="rId3"/>
          <a:srcRect b="3298"/>
          <a:stretch/>
        </p:blipFill>
        <p:spPr>
          <a:xfrm>
            <a:off x="281147" y="557213"/>
            <a:ext cx="3559744" cy="421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53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25" y="4061232"/>
            <a:ext cx="9144000" cy="696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железнодорожном транспорте применяются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визуальные (видимые)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звуковые сигналы.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9600" y="6556248"/>
            <a:ext cx="91440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50469" t="25233" r="12656" b="24212"/>
          <a:stretch/>
        </p:blipFill>
        <p:spPr>
          <a:xfrm>
            <a:off x="5162550" y="682584"/>
            <a:ext cx="3762376" cy="2971801"/>
          </a:xfrm>
          <a:prstGeom prst="rect">
            <a:avLst/>
          </a:prstGeom>
        </p:spPr>
      </p:pic>
      <p:pic>
        <p:nvPicPr>
          <p:cNvPr id="7172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2" r="76792" b="61736"/>
          <a:stretch/>
        </p:blipFill>
        <p:spPr bwMode="auto">
          <a:xfrm>
            <a:off x="4093367" y="682584"/>
            <a:ext cx="819151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2" t="21067" r="50840" b="16366"/>
          <a:stretch/>
        </p:blipFill>
        <p:spPr bwMode="auto">
          <a:xfrm>
            <a:off x="119061" y="682584"/>
            <a:ext cx="3724276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560" y="4409229"/>
            <a:ext cx="319844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790" y="4409229"/>
            <a:ext cx="2736304" cy="1840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52" y="4757288"/>
            <a:ext cx="2699792" cy="1840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146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218577"/>
            <a:ext cx="9144000" cy="15281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Визуальные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(видимые) сигналы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сигнальными приборами железнодорожного транспорта (светофорами, локомотивными светофорами (устройствами индикации локомотивных устройств безопасности), семафорами, дисками, щитами, фонарями, флагами, сигнальными указателями и сигнальными знаками).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91048" y="52045"/>
            <a:ext cx="6163056" cy="4178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на железнодорожном транспорте 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29600" y="6556248"/>
            <a:ext cx="91440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5407" r="76178" b="6407"/>
          <a:stretch/>
        </p:blipFill>
        <p:spPr>
          <a:xfrm>
            <a:off x="276225" y="803840"/>
            <a:ext cx="1904005" cy="30807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b="7750"/>
          <a:stretch/>
        </p:blipFill>
        <p:spPr>
          <a:xfrm>
            <a:off x="7462837" y="561974"/>
            <a:ext cx="1533525" cy="35644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34029" t="9431" r="55882" b="11533"/>
          <a:stretch/>
        </p:blipFill>
        <p:spPr>
          <a:xfrm>
            <a:off x="2653784" y="561974"/>
            <a:ext cx="863086" cy="3564477"/>
          </a:xfrm>
          <a:prstGeom prst="rect">
            <a:avLst/>
          </a:prstGeom>
        </p:spPr>
      </p:pic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88"/>
          <a:stretch/>
        </p:blipFill>
        <p:spPr bwMode="auto">
          <a:xfrm>
            <a:off x="3759757" y="564101"/>
            <a:ext cx="3460193" cy="356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36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3168</TotalTime>
  <Words>2167</Words>
  <Application>Microsoft Office PowerPoint</Application>
  <PresentationFormat>Экран (4:3)</PresentationFormat>
  <Paragraphs>157</Paragraphs>
  <Slides>40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Опережающее задание по следующей теме: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Наталья</cp:lastModifiedBy>
  <cp:revision>470</cp:revision>
  <cp:lastPrinted>2025-06-15T09:19:49Z</cp:lastPrinted>
  <dcterms:created xsi:type="dcterms:W3CDTF">2020-04-22T10:21:16Z</dcterms:created>
  <dcterms:modified xsi:type="dcterms:W3CDTF">2025-08-15T09:44:41Z</dcterms:modified>
</cp:coreProperties>
</file>