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0"/>
  </p:notesMasterIdLst>
  <p:sldIdLst>
    <p:sldId id="304" r:id="rId2"/>
    <p:sldId id="305" r:id="rId3"/>
    <p:sldId id="319" r:id="rId4"/>
    <p:sldId id="309" r:id="rId5"/>
    <p:sldId id="320" r:id="rId6"/>
    <p:sldId id="313" r:id="rId7"/>
    <p:sldId id="322" r:id="rId8"/>
    <p:sldId id="321" r:id="rId9"/>
    <p:sldId id="325" r:id="rId10"/>
    <p:sldId id="323" r:id="rId11"/>
    <p:sldId id="311" r:id="rId12"/>
    <p:sldId id="318" r:id="rId13"/>
    <p:sldId id="317" r:id="rId14"/>
    <p:sldId id="316" r:id="rId15"/>
    <p:sldId id="340" r:id="rId16"/>
    <p:sldId id="339" r:id="rId17"/>
    <p:sldId id="328" r:id="rId18"/>
    <p:sldId id="331" r:id="rId19"/>
    <p:sldId id="342" r:id="rId20"/>
    <p:sldId id="341" r:id="rId21"/>
    <p:sldId id="324" r:id="rId22"/>
    <p:sldId id="334" r:id="rId23"/>
    <p:sldId id="314" r:id="rId24"/>
    <p:sldId id="326" r:id="rId25"/>
    <p:sldId id="333" r:id="rId26"/>
    <p:sldId id="335" r:id="rId27"/>
    <p:sldId id="332" r:id="rId28"/>
    <p:sldId id="336" r:id="rId29"/>
    <p:sldId id="337" r:id="rId30"/>
    <p:sldId id="338" r:id="rId31"/>
    <p:sldId id="359" r:id="rId32"/>
    <p:sldId id="315" r:id="rId33"/>
    <p:sldId id="345" r:id="rId34"/>
    <p:sldId id="344" r:id="rId35"/>
    <p:sldId id="347" r:id="rId36"/>
    <p:sldId id="348" r:id="rId37"/>
    <p:sldId id="346" r:id="rId38"/>
    <p:sldId id="352" r:id="rId39"/>
    <p:sldId id="351" r:id="rId40"/>
    <p:sldId id="356" r:id="rId41"/>
    <p:sldId id="350" r:id="rId42"/>
    <p:sldId id="349" r:id="rId43"/>
    <p:sldId id="358" r:id="rId44"/>
    <p:sldId id="369" r:id="rId45"/>
    <p:sldId id="343" r:id="rId46"/>
    <p:sldId id="360" r:id="rId47"/>
    <p:sldId id="355" r:id="rId48"/>
    <p:sldId id="354" r:id="rId49"/>
    <p:sldId id="362" r:id="rId50"/>
    <p:sldId id="364" r:id="rId51"/>
    <p:sldId id="361" r:id="rId52"/>
    <p:sldId id="363" r:id="rId53"/>
    <p:sldId id="353" r:id="rId54"/>
    <p:sldId id="366" r:id="rId55"/>
    <p:sldId id="367" r:id="rId56"/>
    <p:sldId id="306" r:id="rId57"/>
    <p:sldId id="307" r:id="rId58"/>
    <p:sldId id="308" r:id="rId5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434" autoAdjust="0"/>
  </p:normalViewPr>
  <p:slideViewPr>
    <p:cSldViewPr snapToGrid="0">
      <p:cViewPr varScale="1">
        <p:scale>
          <a:sx n="84" d="100"/>
          <a:sy n="84" d="100"/>
        </p:scale>
        <p:origin x="1354" y="91"/>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07.08.2025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F249592-3500-4EB9-A985-3E1D77DAC5F0}" type="slidenum">
              <a:rPr lang="ru-RU" smtClean="0">
                <a:solidFill>
                  <a:prstClr val="black"/>
                </a:solidFill>
              </a:rPr>
              <a:pPr/>
              <a:t>1</a:t>
            </a:fld>
            <a:endParaRPr lang="ru-RU">
              <a:solidFill>
                <a:prstClr val="black"/>
              </a:solidFill>
            </a:endParaRPr>
          </a:p>
        </p:txBody>
      </p:sp>
    </p:spTree>
    <p:extLst>
      <p:ext uri="{BB962C8B-B14F-4D97-AF65-F5344CB8AC3E}">
        <p14:creationId xmlns:p14="http://schemas.microsoft.com/office/powerpoint/2010/main" val="836018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07.08.2025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07.08.2025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07.08.2025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07.08.2025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07.08.2025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07.08.2025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07.08.2025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07.08.2025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07.08.2025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07.08.2025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07.08.2025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40000"/>
            <a:lumOff val="60000"/>
            <a:alpha val="37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07.08.2025</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8.png"/><Relationship Id="rId7" Type="http://schemas.openxmlformats.org/officeDocument/2006/relationships/image" Target="../media/image33.png"/><Relationship Id="rId12" Type="http://schemas.openxmlformats.org/officeDocument/2006/relationships/image" Target="../media/image38.jpe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jpeg"/><Relationship Id="rId10" Type="http://schemas.openxmlformats.org/officeDocument/2006/relationships/image" Target="../media/image36.png"/><Relationship Id="rId4" Type="http://schemas.openxmlformats.org/officeDocument/2006/relationships/image" Target="../media/image30.jpe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5.png"/><Relationship Id="rId10" Type="http://schemas.openxmlformats.org/officeDocument/2006/relationships/image" Target="../media/image41.png"/><Relationship Id="rId4" Type="http://schemas.openxmlformats.org/officeDocument/2006/relationships/image" Target="../media/image34.png"/><Relationship Id="rId9" Type="http://schemas.openxmlformats.org/officeDocument/2006/relationships/image" Target="../media/image40.png"/></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slideLayout" Target="../slideLayouts/slideLayout2.xml"/><Relationship Id="rId6" Type="http://schemas.openxmlformats.org/officeDocument/2006/relationships/image" Target="../media/image64.emf"/><Relationship Id="rId5" Type="http://schemas.openxmlformats.org/officeDocument/2006/relationships/image" Target="../media/image63.emf"/><Relationship Id="rId4" Type="http://schemas.openxmlformats.org/officeDocument/2006/relationships/image" Target="../media/image62.emf"/></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a:stretch>
            <a:fillRect/>
          </a:stretch>
        </p:blipFill>
        <p:spPr>
          <a:xfrm>
            <a:off x="36988" y="476672"/>
            <a:ext cx="8999508" cy="4579797"/>
          </a:xfrm>
          <a:prstGeom prst="rect">
            <a:avLst/>
          </a:prstGeom>
        </p:spPr>
      </p:pic>
      <p:pic>
        <p:nvPicPr>
          <p:cNvPr id="9" name="Рисунок 8"/>
          <p:cNvPicPr>
            <a:picLocks noChangeAspect="1"/>
          </p:cNvPicPr>
          <p:nvPr/>
        </p:nvPicPr>
        <p:blipFill>
          <a:blip r:embed="rId4"/>
          <a:stretch>
            <a:fillRect/>
          </a:stretch>
        </p:blipFill>
        <p:spPr>
          <a:xfrm>
            <a:off x="5343080" y="476672"/>
            <a:ext cx="3775354" cy="4579797"/>
          </a:xfrm>
          <a:prstGeom prst="rect">
            <a:avLst/>
          </a:prstGeom>
        </p:spPr>
      </p:pic>
      <p:pic>
        <p:nvPicPr>
          <p:cNvPr id="5" name="Рисунок 4" descr="Picture background"/>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735917">
            <a:off x="5054473" y="2595630"/>
            <a:ext cx="1723390" cy="2386965"/>
          </a:xfrm>
          <a:prstGeom prst="rect">
            <a:avLst/>
          </a:prstGeom>
          <a:noFill/>
          <a:ln>
            <a:solidFill>
              <a:schemeClr val="tx1"/>
            </a:solidFill>
          </a:ln>
        </p:spPr>
      </p:pic>
      <p:sp>
        <p:nvSpPr>
          <p:cNvPr id="7" name="Прямоугольник 6"/>
          <p:cNvSpPr/>
          <p:nvPr/>
        </p:nvSpPr>
        <p:spPr>
          <a:xfrm>
            <a:off x="173736" y="5546146"/>
            <a:ext cx="8759952" cy="707886"/>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sz="2000" b="1" dirty="0">
                <a:solidFill>
                  <a:srgbClr val="002060"/>
                </a:solidFill>
                <a:latin typeface="Times New Roman" panose="02020603050405020304" pitchFamily="18" charset="0"/>
                <a:cs typeface="Times New Roman" panose="02020603050405020304" pitchFamily="18" charset="0"/>
              </a:rPr>
              <a:t>Ремонт сооружений и </a:t>
            </a:r>
            <a:r>
              <a:rPr lang="ru-RU" sz="2000" b="1" dirty="0" smtClean="0">
                <a:solidFill>
                  <a:srgbClr val="002060"/>
                </a:solidFill>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6542230"/>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260562"/>
            <a:ext cx="9132022" cy="1542197"/>
          </a:xfrm>
        </p:spPr>
        <p:txBody>
          <a:bodyPr>
            <a:normAutofit fontScale="92500"/>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     Поезд </a:t>
            </a:r>
            <a:r>
              <a:rPr lang="ru-RU" sz="2000" b="1" dirty="0">
                <a:solidFill>
                  <a:srgbClr val="C00000"/>
                </a:solidFill>
                <a:latin typeface="Times New Roman" panose="02020603050405020304" pitchFamily="18" charset="0"/>
                <a:cs typeface="Times New Roman" panose="02020603050405020304" pitchFamily="18" charset="0"/>
              </a:rPr>
              <a:t>хозяйственный </a:t>
            </a:r>
            <a:r>
              <a:rPr lang="ru-RU" sz="2000" dirty="0">
                <a:latin typeface="Times New Roman" panose="02020603050405020304" pitchFamily="18" charset="0"/>
                <a:cs typeface="Times New Roman" panose="02020603050405020304" pitchFamily="18" charset="0"/>
              </a:rPr>
              <a:t>- поезд, сформированный из локомотива или </a:t>
            </a:r>
            <a:r>
              <a:rPr lang="ru-RU" sz="2000" dirty="0" smtClean="0">
                <a:latin typeface="Times New Roman" panose="02020603050405020304" pitchFamily="18" charset="0"/>
                <a:cs typeface="Times New Roman" panose="02020603050405020304" pitchFamily="18" charset="0"/>
              </a:rPr>
              <a:t>самоходного подвижного состава, </a:t>
            </a:r>
            <a:r>
              <a:rPr lang="ru-RU" sz="2000" dirty="0">
                <a:latin typeface="Times New Roman" panose="02020603050405020304" pitchFamily="18" charset="0"/>
                <a:cs typeface="Times New Roman" panose="02020603050405020304" pitchFamily="18" charset="0"/>
              </a:rPr>
              <a:t>используемого в качестве локомотива, вагонов, выделенных для специальных и технических нужд, специального самоходного и несамоходного подвижного состава, предназначенного для выполнения работ по содержанию, обслуживанию и ремонту сооружений и устройств железнодорожного </a:t>
            </a:r>
            <a:r>
              <a:rPr lang="ru-RU" sz="2000" dirty="0" smtClean="0">
                <a:latin typeface="Times New Roman" panose="02020603050405020304" pitchFamily="18" charset="0"/>
                <a:cs typeface="Times New Roman" panose="02020603050405020304" pitchFamily="18" charset="0"/>
              </a:rPr>
              <a:t>транспорта.</a:t>
            </a:r>
            <a:endParaRPr lang="ru-RU" sz="2000" dirty="0">
              <a:latin typeface="Times New Roman" panose="02020603050405020304" pitchFamily="18" charset="0"/>
              <a:cs typeface="Times New Roman" panose="02020603050405020304" pitchFamily="18" charset="0"/>
            </a:endParaRPr>
          </a:p>
        </p:txBody>
      </p:sp>
      <p:pic>
        <p:nvPicPr>
          <p:cNvPr id="2050" name="Picture 2" descr="http://www.tehnotd.ru/files/catalog/rzd/shom.png"/>
          <p:cNvPicPr>
            <a:picLocks noChangeAspect="1" noChangeArrowheads="1"/>
          </p:cNvPicPr>
          <p:nvPr/>
        </p:nvPicPr>
        <p:blipFill rotWithShape="1">
          <a:blip r:embed="rId2">
            <a:extLst>
              <a:ext uri="{28A0092B-C50C-407E-A947-70E740481C1C}">
                <a14:useLocalDpi xmlns:a14="http://schemas.microsoft.com/office/drawing/2010/main" val="0"/>
              </a:ext>
            </a:extLst>
          </a:blip>
          <a:srcRect l="1517" t="22042" r="6763" b="11183"/>
          <a:stretch/>
        </p:blipFill>
        <p:spPr bwMode="auto">
          <a:xfrm>
            <a:off x="403883" y="387975"/>
            <a:ext cx="4686301" cy="256961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rudkst.kz/images/Spec/49472903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7569"/>
          <a:stretch/>
        </p:blipFill>
        <p:spPr bwMode="auto">
          <a:xfrm>
            <a:off x="5276461" y="357188"/>
            <a:ext cx="3588984" cy="257002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opzt.ru/sites/default/files/2550.jpg"/>
          <p:cNvPicPr>
            <a:picLocks noChangeAspect="1" noChangeArrowheads="1"/>
          </p:cNvPicPr>
          <p:nvPr/>
        </p:nvPicPr>
        <p:blipFill rotWithShape="1">
          <a:blip r:embed="rId4">
            <a:extLst>
              <a:ext uri="{28A0092B-C50C-407E-A947-70E740481C1C}">
                <a14:useLocalDpi xmlns:a14="http://schemas.microsoft.com/office/drawing/2010/main" val="0"/>
              </a:ext>
            </a:extLst>
          </a:blip>
          <a:srcRect l="5420" t="23947" b="10624"/>
          <a:stretch/>
        </p:blipFill>
        <p:spPr bwMode="auto">
          <a:xfrm>
            <a:off x="403883" y="2987976"/>
            <a:ext cx="4286621" cy="2211819"/>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p:cNvPicPr>
            <a:picLocks noChangeAspect="1"/>
          </p:cNvPicPr>
          <p:nvPr/>
        </p:nvPicPr>
        <p:blipFill rotWithShape="1">
          <a:blip r:embed="rId5"/>
          <a:srcRect l="20768" t="6133" b="5100"/>
          <a:stretch/>
        </p:blipFill>
        <p:spPr>
          <a:xfrm>
            <a:off x="4777539" y="2987976"/>
            <a:ext cx="4087906" cy="2211820"/>
          </a:xfrm>
          <a:prstGeom prst="rect">
            <a:avLst/>
          </a:prstGeom>
        </p:spPr>
      </p:pic>
      <p:sp>
        <p:nvSpPr>
          <p:cNvPr id="11" name="Прямоугольник 10"/>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6777170"/>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632704"/>
            <a:ext cx="9144000" cy="122529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Запрещается</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предоставление «окна» для производства работ на перегоне и железнодорожной станции </a:t>
            </a:r>
            <a:r>
              <a:rPr lang="ru-RU" sz="2000" b="1" dirty="0">
                <a:solidFill>
                  <a:srgbClr val="002060"/>
                </a:solidFill>
                <a:latin typeface="Times New Roman" panose="02020603050405020304" pitchFamily="18" charset="0"/>
                <a:cs typeface="Times New Roman" panose="02020603050405020304" pitchFamily="18" charset="0"/>
              </a:rPr>
              <a:t>при отсутствии руководителя данных работ</a:t>
            </a:r>
            <a:r>
              <a:rPr lang="ru-RU" sz="2000" dirty="0">
                <a:latin typeface="Times New Roman" panose="02020603050405020304" pitchFamily="18" charset="0"/>
                <a:cs typeface="Times New Roman" panose="02020603050405020304" pitchFamily="18" charset="0"/>
              </a:rPr>
              <a:t>, указанного в разрешении владельца инфраструктуры (владельца железнодорожных путей необщего пользования).</a:t>
            </a:r>
          </a:p>
        </p:txBody>
      </p:sp>
      <p:sp>
        <p:nvSpPr>
          <p:cNvPr id="4" name="Подзаголовок 2"/>
          <p:cNvSpPr txBox="1">
            <a:spLocks/>
          </p:cNvSpPr>
          <p:nvPr/>
        </p:nvSpPr>
        <p:spPr>
          <a:xfrm>
            <a:off x="2286" y="-18450"/>
            <a:ext cx="9144000" cy="436256"/>
          </a:xfrm>
          <a:prstGeom prst="rect">
            <a:avLst/>
          </a:prstGeom>
          <a:solidFill>
            <a:srgbClr val="D4FEED"/>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100" b="1" smtClean="0">
                <a:latin typeface="Times New Roman" panose="02020603050405020304" pitchFamily="18" charset="0"/>
                <a:cs typeface="Times New Roman" panose="02020603050405020304" pitchFamily="18" charset="0"/>
              </a:rPr>
              <a:t>Порядок осмотра сооружений, устройств и служебно-технических зданий</a:t>
            </a:r>
            <a:endParaRPr lang="ru-RU" sz="21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2</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37890"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04" y="497778"/>
            <a:ext cx="7828072" cy="5218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558133"/>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 y="5223727"/>
            <a:ext cx="9144000" cy="1490472"/>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При </a:t>
            </a:r>
            <a:r>
              <a:rPr lang="ru-RU" sz="2000" b="1" dirty="0">
                <a:solidFill>
                  <a:srgbClr val="002060"/>
                </a:solidFill>
                <a:latin typeface="Times New Roman" panose="02020603050405020304" pitchFamily="18" charset="0"/>
                <a:cs typeface="Times New Roman" panose="02020603050405020304" pitchFamily="18" charset="0"/>
              </a:rPr>
              <a:t>передаче регистрируемого приказа </a:t>
            </a:r>
            <a:r>
              <a:rPr lang="ru-RU" sz="2000" dirty="0">
                <a:latin typeface="Times New Roman" panose="02020603050405020304" pitchFamily="18" charset="0"/>
                <a:cs typeface="Times New Roman" panose="02020603050405020304" pitchFamily="18" charset="0"/>
              </a:rPr>
              <a:t>поездным диспетчером </a:t>
            </a:r>
            <a:r>
              <a:rPr lang="ru-RU" sz="2000" b="1" dirty="0">
                <a:latin typeface="Times New Roman" panose="02020603050405020304" pitchFamily="18" charset="0"/>
                <a:cs typeface="Times New Roman" panose="02020603050405020304" pitchFamily="18" charset="0"/>
              </a:rPr>
              <a:t>на закрытие перегона </a:t>
            </a:r>
            <a:r>
              <a:rPr lang="ru-RU" sz="2000" dirty="0">
                <a:latin typeface="Times New Roman" panose="02020603050405020304" pitchFamily="18" charset="0"/>
                <a:cs typeface="Times New Roman" panose="02020603050405020304" pitchFamily="18" charset="0"/>
              </a:rPr>
              <a:t>(пути перегона) </a:t>
            </a:r>
            <a:r>
              <a:rPr lang="ru-RU" sz="2000" i="1" dirty="0">
                <a:latin typeface="Times New Roman" panose="02020603050405020304" pitchFamily="18" charset="0"/>
                <a:cs typeface="Times New Roman" panose="02020603050405020304" pitchFamily="18" charset="0"/>
              </a:rPr>
              <a:t>руководитель работ должен находиться </a:t>
            </a:r>
            <a:r>
              <a:rPr lang="ru-RU" sz="2000" dirty="0">
                <a:latin typeface="Times New Roman" panose="02020603050405020304" pitchFamily="18" charset="0"/>
                <a:cs typeface="Times New Roman" panose="02020603050405020304" pitchFamily="18" charset="0"/>
              </a:rPr>
              <a:t>на связи с поездным диспетчером (на рабочем месте дежурного по станции или на месте производства работ по регистрируемым каналам телефонной, линейно-путевой, ремонтно-оперативной и других видов (связи).</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3</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5122"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227" y="521923"/>
            <a:ext cx="5866267" cy="46930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old.rw.by/uploads/gallery/1200x1000/track_facilities_photo_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1472" y="2021185"/>
            <a:ext cx="4752528" cy="3193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0370964"/>
      </p:ext>
    </p:extLst>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202936"/>
            <a:ext cx="9144000" cy="165506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Технологические </a:t>
            </a:r>
            <a:r>
              <a:rPr lang="ru-RU" sz="2000" dirty="0">
                <a:latin typeface="Times New Roman" panose="02020603050405020304" pitchFamily="18" charset="0"/>
                <a:cs typeface="Times New Roman" panose="02020603050405020304" pitchFamily="18" charset="0"/>
              </a:rPr>
              <a:t>«окна», продолжительностью </a:t>
            </a:r>
            <a:r>
              <a:rPr lang="ru-RU" sz="2000" b="1" dirty="0">
                <a:latin typeface="Times New Roman" panose="02020603050405020304" pitchFamily="18" charset="0"/>
                <a:cs typeface="Times New Roman" panose="02020603050405020304" pitchFamily="18" charset="0"/>
              </a:rPr>
              <a:t>свыше 8 часов </a:t>
            </a:r>
            <a:r>
              <a:rPr lang="ru-RU" sz="2000" dirty="0">
                <a:latin typeface="Times New Roman" panose="02020603050405020304" pitchFamily="18" charset="0"/>
                <a:cs typeface="Times New Roman" panose="02020603050405020304" pitchFamily="18" charset="0"/>
              </a:rPr>
              <a:t>на двухпутных и многопутных участках и </a:t>
            </a:r>
            <a:r>
              <a:rPr lang="ru-RU" sz="2000" b="1" dirty="0">
                <a:latin typeface="Times New Roman" panose="02020603050405020304" pitchFamily="18" charset="0"/>
                <a:cs typeface="Times New Roman" panose="02020603050405020304" pitchFamily="18" charset="0"/>
              </a:rPr>
              <a:t>свыше 6 часов </a:t>
            </a:r>
            <a:r>
              <a:rPr lang="ru-RU" sz="2000" dirty="0">
                <a:latin typeface="Times New Roman" panose="02020603050405020304" pitchFamily="18" charset="0"/>
                <a:cs typeface="Times New Roman" panose="02020603050405020304" pitchFamily="18" charset="0"/>
              </a:rPr>
              <a:t>на однопутных участках принято называть </a:t>
            </a:r>
            <a:r>
              <a:rPr lang="ru-RU" sz="2000" b="1" dirty="0">
                <a:solidFill>
                  <a:srgbClr val="C00000"/>
                </a:solidFill>
                <a:latin typeface="Times New Roman" panose="02020603050405020304" pitchFamily="18" charset="0"/>
                <a:cs typeface="Times New Roman" panose="02020603050405020304" pitchFamily="18" charset="0"/>
              </a:rPr>
              <a:t>«окнами» большой продолжительности.</a:t>
            </a:r>
          </a:p>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Длительное </a:t>
            </a:r>
            <a:r>
              <a:rPr lang="ru-RU" sz="2000" b="1" dirty="0">
                <a:solidFill>
                  <a:srgbClr val="C00000"/>
                </a:solidFill>
                <a:latin typeface="Times New Roman" panose="02020603050405020304" pitchFamily="18" charset="0"/>
                <a:cs typeface="Times New Roman" panose="02020603050405020304" pitchFamily="18" charset="0"/>
              </a:rPr>
              <a:t>закрытие перегона </a:t>
            </a:r>
            <a:r>
              <a:rPr lang="ru-RU" sz="2000" dirty="0">
                <a:latin typeface="Times New Roman" panose="02020603050405020304" pitchFamily="18" charset="0"/>
                <a:cs typeface="Times New Roman" panose="02020603050405020304" pitchFamily="18" charset="0"/>
              </a:rPr>
              <a:t>(пути перегона, станционного пути) - технологическое «окно» продолжительностью </a:t>
            </a:r>
            <a:r>
              <a:rPr lang="ru-RU" sz="2000" b="1" dirty="0">
                <a:latin typeface="Times New Roman" panose="02020603050405020304" pitchFamily="18" charset="0"/>
                <a:cs typeface="Times New Roman" panose="02020603050405020304" pitchFamily="18" charset="0"/>
              </a:rPr>
              <a:t>более 24 часов.</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2"/>
          <a:srcRect l="23135" t="19922" b="11326"/>
          <a:stretch/>
        </p:blipFill>
        <p:spPr>
          <a:xfrm>
            <a:off x="481821" y="527098"/>
            <a:ext cx="8284318" cy="4556966"/>
          </a:xfrm>
          <a:prstGeom prst="rect">
            <a:avLst/>
          </a:prstGeom>
        </p:spPr>
      </p:pic>
    </p:spTree>
    <p:extLst>
      <p:ext uri="{BB962C8B-B14F-4D97-AF65-F5344CB8AC3E}">
        <p14:creationId xmlns:p14="http://schemas.microsoft.com/office/powerpoint/2010/main" val="2103631016"/>
      </p:ext>
    </p:extLst>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489704"/>
            <a:ext cx="9144000" cy="236829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В </a:t>
            </a:r>
            <a:r>
              <a:rPr lang="ru-RU" sz="2000" b="1" dirty="0">
                <a:latin typeface="Times New Roman" panose="02020603050405020304" pitchFamily="18" charset="0"/>
                <a:cs typeface="Times New Roman" panose="02020603050405020304" pitchFamily="18" charset="0"/>
              </a:rPr>
              <a:t>случае отказа в работе технического средства или возникновения инцидента</a:t>
            </a:r>
            <a:r>
              <a:rPr lang="ru-RU" sz="2000" dirty="0">
                <a:latin typeface="Times New Roman" panose="02020603050405020304" pitchFamily="18" charset="0"/>
                <a:cs typeface="Times New Roman" panose="02020603050405020304" pitchFamily="18" charset="0"/>
              </a:rPr>
              <a:t> (автомобильная авария на железнодорожном переезде, пожар, падение на путь дерева и т.п.), представляющего угрозу безопасности движения, на основании уведомления работника соответствующей службы диспетчеру поездному о закрытии объекта инфраструктуры для движения, для ликвидации последствий инцидента, устранения отказа технического средства или ограничения скорости движения поездов 40 км/ч и менее, вне зависимости от эксплуатационной обстановки, предоставляется </a:t>
            </a:r>
            <a:r>
              <a:rPr lang="ru-RU" sz="2000" b="1" dirty="0">
                <a:solidFill>
                  <a:srgbClr val="C00000"/>
                </a:solidFill>
                <a:latin typeface="Times New Roman" panose="02020603050405020304" pitchFamily="18" charset="0"/>
                <a:cs typeface="Times New Roman" panose="02020603050405020304" pitchFamily="18" charset="0"/>
              </a:rPr>
              <a:t>аварийное «окно».</a:t>
            </a:r>
            <a:endParaRPr lang="ru-RU" sz="2000" b="1" dirty="0">
              <a:solidFill>
                <a:srgbClr val="C0000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614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b="7203"/>
          <a:stretch/>
        </p:blipFill>
        <p:spPr bwMode="auto">
          <a:xfrm>
            <a:off x="1336484" y="484472"/>
            <a:ext cx="6471031" cy="4005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371752"/>
      </p:ext>
    </p:extLst>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Прямая соединительная линия 11"/>
          <p:cNvCxnSpPr/>
          <p:nvPr/>
        </p:nvCxnSpPr>
        <p:spPr>
          <a:xfrm>
            <a:off x="819719" y="1760561"/>
            <a:ext cx="360359" cy="3876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7796000" y="2169994"/>
            <a:ext cx="422227" cy="4094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flipH="1">
            <a:off x="0" y="2564205"/>
            <a:ext cx="40985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flipH="1">
            <a:off x="8086857" y="1762336"/>
            <a:ext cx="429283" cy="40765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8510648" y="1760561"/>
            <a:ext cx="63335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8218227" y="2577652"/>
            <a:ext cx="9257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Рисунок 29"/>
          <p:cNvPicPr>
            <a:picLocks noChangeAspect="1"/>
          </p:cNvPicPr>
          <p:nvPr/>
        </p:nvPicPr>
        <p:blipFill rotWithShape="1">
          <a:blip r:embed="rId2"/>
          <a:srcRect l="12123" t="88792" r="67449"/>
          <a:stretch/>
        </p:blipFill>
        <p:spPr>
          <a:xfrm>
            <a:off x="164200" y="1804902"/>
            <a:ext cx="655093" cy="318434"/>
          </a:xfrm>
          <a:prstGeom prst="rect">
            <a:avLst/>
          </a:prstGeom>
        </p:spPr>
      </p:pic>
      <p:pic>
        <p:nvPicPr>
          <p:cNvPr id="28" name="Рисунок 27"/>
          <p:cNvPicPr>
            <a:picLocks noChangeAspect="1"/>
          </p:cNvPicPr>
          <p:nvPr/>
        </p:nvPicPr>
        <p:blipFill rotWithShape="1">
          <a:blip r:embed="rId2"/>
          <a:srcRect l="12123" t="88792" r="67449"/>
          <a:stretch/>
        </p:blipFill>
        <p:spPr>
          <a:xfrm>
            <a:off x="-39231" y="2214606"/>
            <a:ext cx="655093" cy="318434"/>
          </a:xfrm>
          <a:prstGeom prst="rect">
            <a:avLst/>
          </a:prstGeom>
        </p:spPr>
      </p:pic>
      <p:cxnSp>
        <p:nvCxnSpPr>
          <p:cNvPr id="15" name="Прямая соединительная линия 14"/>
          <p:cNvCxnSpPr/>
          <p:nvPr/>
        </p:nvCxnSpPr>
        <p:spPr>
          <a:xfrm flipH="1">
            <a:off x="417330" y="2156547"/>
            <a:ext cx="429283" cy="40765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Рисунок 28"/>
          <p:cNvPicPr>
            <a:picLocks noChangeAspect="1"/>
          </p:cNvPicPr>
          <p:nvPr/>
        </p:nvPicPr>
        <p:blipFill rotWithShape="1">
          <a:blip r:embed="rId2"/>
          <a:srcRect l="12123" t="88792" r="67449"/>
          <a:stretch/>
        </p:blipFill>
        <p:spPr>
          <a:xfrm>
            <a:off x="-50016" y="2609617"/>
            <a:ext cx="655093" cy="318434"/>
          </a:xfrm>
          <a:prstGeom prst="rect">
            <a:avLst/>
          </a:prstGeom>
        </p:spPr>
      </p:pic>
      <p:pic>
        <p:nvPicPr>
          <p:cNvPr id="32" name="Рисунок 31"/>
          <p:cNvPicPr>
            <a:picLocks noChangeAspect="1"/>
          </p:cNvPicPr>
          <p:nvPr/>
        </p:nvPicPr>
        <p:blipFill rotWithShape="1">
          <a:blip r:embed="rId2"/>
          <a:srcRect l="12123" t="88792" r="67449"/>
          <a:stretch/>
        </p:blipFill>
        <p:spPr>
          <a:xfrm rot="10800000">
            <a:off x="8521064" y="1818986"/>
            <a:ext cx="655093" cy="318434"/>
          </a:xfrm>
          <a:prstGeom prst="rect">
            <a:avLst/>
          </a:prstGeom>
        </p:spPr>
      </p:pic>
      <p:pic>
        <p:nvPicPr>
          <p:cNvPr id="33" name="Рисунок 32"/>
          <p:cNvPicPr>
            <a:picLocks noChangeAspect="1"/>
          </p:cNvPicPr>
          <p:nvPr/>
        </p:nvPicPr>
        <p:blipFill rotWithShape="1">
          <a:blip r:embed="rId2"/>
          <a:srcRect l="12123" t="88792" r="67449"/>
          <a:stretch/>
        </p:blipFill>
        <p:spPr>
          <a:xfrm rot="10800000">
            <a:off x="8342505" y="2228419"/>
            <a:ext cx="655093" cy="318434"/>
          </a:xfrm>
          <a:prstGeom prst="rect">
            <a:avLst/>
          </a:prstGeom>
        </p:spPr>
      </p:pic>
      <p:sp>
        <p:nvSpPr>
          <p:cNvPr id="41" name="Блок-схема: узел 40"/>
          <p:cNvSpPr/>
          <p:nvPr/>
        </p:nvSpPr>
        <p:spPr>
          <a:xfrm>
            <a:off x="152168" y="2288646"/>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Блок-схема: узел 41"/>
          <p:cNvSpPr/>
          <p:nvPr/>
        </p:nvSpPr>
        <p:spPr>
          <a:xfrm>
            <a:off x="128104" y="2671861"/>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Блок-схема: узел 43"/>
          <p:cNvSpPr/>
          <p:nvPr/>
        </p:nvSpPr>
        <p:spPr>
          <a:xfrm>
            <a:off x="8806562" y="1863451"/>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Блок-схема: узел 44"/>
          <p:cNvSpPr/>
          <p:nvPr/>
        </p:nvSpPr>
        <p:spPr>
          <a:xfrm>
            <a:off x="8625417" y="2280599"/>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Блок-схема: узел 46"/>
          <p:cNvSpPr/>
          <p:nvPr/>
        </p:nvSpPr>
        <p:spPr>
          <a:xfrm>
            <a:off x="341115" y="2284916"/>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Блок-схема: узел 47"/>
          <p:cNvSpPr/>
          <p:nvPr/>
        </p:nvSpPr>
        <p:spPr>
          <a:xfrm>
            <a:off x="326373" y="2677372"/>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8599393" y="1864373"/>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Блок-схема: узел 50"/>
          <p:cNvSpPr/>
          <p:nvPr/>
        </p:nvSpPr>
        <p:spPr>
          <a:xfrm>
            <a:off x="8422349" y="2282258"/>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Прямоугольник 71"/>
          <p:cNvSpPr/>
          <p:nvPr/>
        </p:nvSpPr>
        <p:spPr>
          <a:xfrm>
            <a:off x="-22495" y="1060139"/>
            <a:ext cx="1669047" cy="369332"/>
          </a:xfrm>
          <a:prstGeom prst="rect">
            <a:avLst/>
          </a:prstGeom>
        </p:spPr>
        <p:txBody>
          <a:bodyPr wrap="none">
            <a:spAutoFit/>
          </a:bodyPr>
          <a:lstStyle/>
          <a:p>
            <a:r>
              <a:rPr lang="ru-RU" b="1" u="sng" dirty="0" smtClean="0"/>
              <a:t>Станция Ливит</a:t>
            </a:r>
            <a:endParaRPr lang="ru-RU" u="sng" dirty="0"/>
          </a:p>
        </p:txBody>
      </p:sp>
      <p:sp>
        <p:nvSpPr>
          <p:cNvPr id="73" name="Прямоугольник 72"/>
          <p:cNvSpPr/>
          <p:nvPr/>
        </p:nvSpPr>
        <p:spPr>
          <a:xfrm>
            <a:off x="7658783" y="1329361"/>
            <a:ext cx="1524776" cy="369332"/>
          </a:xfrm>
          <a:prstGeom prst="rect">
            <a:avLst/>
          </a:prstGeom>
        </p:spPr>
        <p:txBody>
          <a:bodyPr wrap="none">
            <a:spAutoFit/>
          </a:bodyPr>
          <a:lstStyle/>
          <a:p>
            <a:r>
              <a:rPr lang="ru-RU" b="1" u="sng" dirty="0" smtClean="0"/>
              <a:t>Станция Бриг</a:t>
            </a:r>
            <a:endParaRPr lang="ru-RU" u="sng" dirty="0"/>
          </a:p>
        </p:txBody>
      </p:sp>
      <p:sp>
        <p:nvSpPr>
          <p:cNvPr id="57" name="Блок-схема: узел 56"/>
          <p:cNvSpPr/>
          <p:nvPr/>
        </p:nvSpPr>
        <p:spPr>
          <a:xfrm>
            <a:off x="535597" y="1867200"/>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Блок-схема: узел 58"/>
          <p:cNvSpPr/>
          <p:nvPr/>
        </p:nvSpPr>
        <p:spPr>
          <a:xfrm>
            <a:off x="343175" y="1867133"/>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2" name="Рисунок 61"/>
          <p:cNvPicPr>
            <a:picLocks noChangeAspect="1"/>
          </p:cNvPicPr>
          <p:nvPr/>
        </p:nvPicPr>
        <p:blipFill rotWithShape="1">
          <a:blip r:embed="rId2"/>
          <a:srcRect l="12123" t="88792" r="67449"/>
          <a:stretch/>
        </p:blipFill>
        <p:spPr>
          <a:xfrm>
            <a:off x="7222894" y="2280599"/>
            <a:ext cx="655093" cy="318434"/>
          </a:xfrm>
          <a:prstGeom prst="rect">
            <a:avLst/>
          </a:prstGeom>
        </p:spPr>
      </p:pic>
      <p:sp>
        <p:nvSpPr>
          <p:cNvPr id="82" name="Блок-схема: узел 81"/>
          <p:cNvSpPr/>
          <p:nvPr/>
        </p:nvSpPr>
        <p:spPr>
          <a:xfrm>
            <a:off x="7409080" y="2342866"/>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8" name="Рисунок 17"/>
          <p:cNvPicPr>
            <a:picLocks noChangeAspect="1"/>
          </p:cNvPicPr>
          <p:nvPr/>
        </p:nvPicPr>
        <p:blipFill>
          <a:blip r:embed="rId3"/>
          <a:stretch>
            <a:fillRect/>
          </a:stretch>
        </p:blipFill>
        <p:spPr>
          <a:xfrm>
            <a:off x="127504" y="1693339"/>
            <a:ext cx="1290795" cy="421744"/>
          </a:xfrm>
          <a:prstGeom prst="rect">
            <a:avLst/>
          </a:prstGeom>
        </p:spPr>
      </p:pic>
      <p:sp>
        <p:nvSpPr>
          <p:cNvPr id="55" name="Прямоугольник 54"/>
          <p:cNvSpPr/>
          <p:nvPr/>
        </p:nvSpPr>
        <p:spPr>
          <a:xfrm>
            <a:off x="252260" y="1420078"/>
            <a:ext cx="894797" cy="369332"/>
          </a:xfrm>
          <a:prstGeom prst="rect">
            <a:avLst/>
          </a:prstGeom>
        </p:spPr>
        <p:txBody>
          <a:bodyPr wrap="none">
            <a:spAutoFit/>
          </a:bodyPr>
          <a:lstStyle/>
          <a:p>
            <a:r>
              <a:rPr lang="ru-RU" b="1" dirty="0" smtClean="0"/>
              <a:t>№8201</a:t>
            </a:r>
            <a:endParaRPr lang="ru-RU" dirty="0"/>
          </a:p>
        </p:txBody>
      </p:sp>
      <p:pic>
        <p:nvPicPr>
          <p:cNvPr id="9" name="Рисунок 8"/>
          <p:cNvPicPr>
            <a:picLocks noChangeAspect="1"/>
          </p:cNvPicPr>
          <p:nvPr/>
        </p:nvPicPr>
        <p:blipFill>
          <a:blip r:embed="rId4"/>
          <a:stretch>
            <a:fillRect/>
          </a:stretch>
        </p:blipFill>
        <p:spPr>
          <a:xfrm>
            <a:off x="-1384702" y="1739651"/>
            <a:ext cx="1510114" cy="393465"/>
          </a:xfrm>
          <a:prstGeom prst="rect">
            <a:avLst/>
          </a:prstGeom>
        </p:spPr>
      </p:pic>
      <p:cxnSp>
        <p:nvCxnSpPr>
          <p:cNvPr id="10" name="Прямая соединительная линия 9"/>
          <p:cNvCxnSpPr/>
          <p:nvPr/>
        </p:nvCxnSpPr>
        <p:spPr>
          <a:xfrm>
            <a:off x="-1386794" y="2097845"/>
            <a:ext cx="10530794" cy="721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Прямоугольник 25"/>
          <p:cNvSpPr/>
          <p:nvPr/>
        </p:nvSpPr>
        <p:spPr>
          <a:xfrm>
            <a:off x="6957257" y="2263467"/>
            <a:ext cx="330540" cy="369332"/>
          </a:xfrm>
          <a:prstGeom prst="rect">
            <a:avLst/>
          </a:prstGeom>
        </p:spPr>
        <p:txBody>
          <a:bodyPr wrap="none">
            <a:spAutoFit/>
          </a:bodyPr>
          <a:lstStyle/>
          <a:p>
            <a:r>
              <a:rPr lang="ru-RU" b="1" dirty="0" smtClean="0"/>
              <a:t>Н</a:t>
            </a:r>
            <a:endParaRPr lang="ru-RU" dirty="0"/>
          </a:p>
        </p:txBody>
      </p:sp>
      <p:pic>
        <p:nvPicPr>
          <p:cNvPr id="67" name="Picture 20" descr="https://avatars.mds.yandex.net/get-pdb/1907143/af7a29fb-4a4f-4c8e-9fc1-e63e5205db63/s1200"/>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1995" y="1812822"/>
            <a:ext cx="457200" cy="612775"/>
          </a:xfrm>
          <a:prstGeom prst="rect">
            <a:avLst/>
          </a:prstGeom>
          <a:noFill/>
          <a:ln>
            <a:solidFill>
              <a:schemeClr val="tx1"/>
            </a:solidFill>
          </a:ln>
          <a:extLst/>
        </p:spPr>
      </p:pic>
      <p:sp>
        <p:nvSpPr>
          <p:cNvPr id="46" name="Блок-схема: узел 45"/>
          <p:cNvSpPr/>
          <p:nvPr/>
        </p:nvSpPr>
        <p:spPr>
          <a:xfrm>
            <a:off x="-88786" y="1762336"/>
            <a:ext cx="349130" cy="325503"/>
          </a:xfrm>
          <a:prstGeom prst="flowChartConnector">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1</a:t>
            </a:r>
            <a:endParaRPr lang="ru-RU" b="1" dirty="0">
              <a:solidFill>
                <a:schemeClr val="tx1"/>
              </a:solidFill>
            </a:endParaRPr>
          </a:p>
        </p:txBody>
      </p:sp>
      <p:sp>
        <p:nvSpPr>
          <p:cNvPr id="53" name="Объект 2"/>
          <p:cNvSpPr>
            <a:spLocks noGrp="1"/>
          </p:cNvSpPr>
          <p:nvPr>
            <p:ph idx="1"/>
          </p:nvPr>
        </p:nvSpPr>
        <p:spPr>
          <a:xfrm>
            <a:off x="-13976" y="3843596"/>
            <a:ext cx="9144000" cy="127101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i="1" dirty="0" smtClean="0">
                <a:latin typeface="Times New Roman" panose="02020603050405020304" pitchFamily="18" charset="0"/>
                <a:cs typeface="Times New Roman" panose="02020603050405020304" pitchFamily="18" charset="0"/>
              </a:rPr>
              <a:t>С </a:t>
            </a:r>
            <a:r>
              <a:rPr lang="ru-RU" sz="2000" i="1" dirty="0">
                <a:latin typeface="Times New Roman" panose="02020603050405020304" pitchFamily="18" charset="0"/>
                <a:cs typeface="Times New Roman" panose="02020603050405020304" pitchFamily="18" charset="0"/>
              </a:rPr>
              <a:t>наступлением срока начала работ </a:t>
            </a:r>
            <a:r>
              <a:rPr lang="ru-RU" sz="2000" dirty="0">
                <a:latin typeface="Times New Roman" panose="02020603050405020304" pitchFamily="18" charset="0"/>
                <a:cs typeface="Times New Roman" panose="02020603050405020304" pitchFamily="18" charset="0"/>
              </a:rPr>
              <a:t>с закрытием перегона (железнодорожного пути) диспетчер поездной устанавливает его свободность от поездов или свободность соответствующего железнодорожного пути на двухпутном и многопутном участках.</a:t>
            </a:r>
            <a:endParaRPr lang="ru-RU" sz="2000" dirty="0">
              <a:latin typeface="Times New Roman" panose="02020603050405020304" pitchFamily="18" charset="0"/>
              <a:cs typeface="Times New Roman" panose="02020603050405020304" pitchFamily="18" charset="0"/>
            </a:endParaRPr>
          </a:p>
        </p:txBody>
      </p:sp>
      <p:sp>
        <p:nvSpPr>
          <p:cNvPr id="54" name="Прямоугольник 53"/>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58" name="Рисунок 57"/>
          <p:cNvPicPr>
            <a:picLocks noChangeAspect="1"/>
          </p:cNvPicPr>
          <p:nvPr/>
        </p:nvPicPr>
        <p:blipFill rotWithShape="1">
          <a:blip r:embed="rId2"/>
          <a:srcRect l="12123" t="88792" r="67449"/>
          <a:stretch/>
        </p:blipFill>
        <p:spPr>
          <a:xfrm>
            <a:off x="4734631" y="2287075"/>
            <a:ext cx="655093" cy="318434"/>
          </a:xfrm>
          <a:prstGeom prst="rect">
            <a:avLst/>
          </a:prstGeom>
        </p:spPr>
      </p:pic>
      <p:pic>
        <p:nvPicPr>
          <p:cNvPr id="60" name="Рисунок 59"/>
          <p:cNvPicPr>
            <a:picLocks noChangeAspect="1"/>
          </p:cNvPicPr>
          <p:nvPr/>
        </p:nvPicPr>
        <p:blipFill rotWithShape="1">
          <a:blip r:embed="rId2"/>
          <a:srcRect l="12123" t="88792" r="67449"/>
          <a:stretch/>
        </p:blipFill>
        <p:spPr>
          <a:xfrm>
            <a:off x="3196941" y="2205892"/>
            <a:ext cx="655093" cy="318434"/>
          </a:xfrm>
          <a:prstGeom prst="rect">
            <a:avLst/>
          </a:prstGeom>
        </p:spPr>
      </p:pic>
      <p:pic>
        <p:nvPicPr>
          <p:cNvPr id="61" name="Рисунок 60"/>
          <p:cNvPicPr>
            <a:picLocks noChangeAspect="1"/>
          </p:cNvPicPr>
          <p:nvPr/>
        </p:nvPicPr>
        <p:blipFill rotWithShape="1">
          <a:blip r:embed="rId2"/>
          <a:srcRect l="12123" t="88792" r="67449"/>
          <a:stretch/>
        </p:blipFill>
        <p:spPr>
          <a:xfrm rot="10800000">
            <a:off x="1543055" y="1774408"/>
            <a:ext cx="655093" cy="318434"/>
          </a:xfrm>
          <a:prstGeom prst="rect">
            <a:avLst/>
          </a:prstGeom>
        </p:spPr>
      </p:pic>
      <p:pic>
        <p:nvPicPr>
          <p:cNvPr id="64" name="Рисунок 63"/>
          <p:cNvPicPr>
            <a:picLocks noChangeAspect="1"/>
          </p:cNvPicPr>
          <p:nvPr/>
        </p:nvPicPr>
        <p:blipFill rotWithShape="1">
          <a:blip r:embed="rId2"/>
          <a:srcRect l="12123" t="88792" r="67449"/>
          <a:stretch/>
        </p:blipFill>
        <p:spPr>
          <a:xfrm rot="10800000">
            <a:off x="2623686" y="1787331"/>
            <a:ext cx="655093" cy="318434"/>
          </a:xfrm>
          <a:prstGeom prst="rect">
            <a:avLst/>
          </a:prstGeom>
        </p:spPr>
      </p:pic>
      <p:pic>
        <p:nvPicPr>
          <p:cNvPr id="66" name="Рисунок 65"/>
          <p:cNvPicPr>
            <a:picLocks noChangeAspect="1"/>
          </p:cNvPicPr>
          <p:nvPr/>
        </p:nvPicPr>
        <p:blipFill rotWithShape="1">
          <a:blip r:embed="rId2"/>
          <a:srcRect l="12123" t="88792" r="67449"/>
          <a:stretch/>
        </p:blipFill>
        <p:spPr>
          <a:xfrm rot="10800000">
            <a:off x="4126608" y="1772224"/>
            <a:ext cx="655093" cy="318434"/>
          </a:xfrm>
          <a:prstGeom prst="rect">
            <a:avLst/>
          </a:prstGeom>
        </p:spPr>
      </p:pic>
      <p:pic>
        <p:nvPicPr>
          <p:cNvPr id="68" name="Рисунок 67"/>
          <p:cNvPicPr>
            <a:picLocks noChangeAspect="1"/>
          </p:cNvPicPr>
          <p:nvPr/>
        </p:nvPicPr>
        <p:blipFill rotWithShape="1">
          <a:blip r:embed="rId2"/>
          <a:srcRect l="12123" t="88792" r="67449"/>
          <a:stretch/>
        </p:blipFill>
        <p:spPr>
          <a:xfrm rot="10800000">
            <a:off x="5692220" y="1780244"/>
            <a:ext cx="655093" cy="318434"/>
          </a:xfrm>
          <a:prstGeom prst="rect">
            <a:avLst/>
          </a:prstGeom>
        </p:spPr>
      </p:pic>
      <p:pic>
        <p:nvPicPr>
          <p:cNvPr id="69" name="Рисунок 68"/>
          <p:cNvPicPr>
            <a:picLocks noChangeAspect="1"/>
          </p:cNvPicPr>
          <p:nvPr/>
        </p:nvPicPr>
        <p:blipFill rotWithShape="1">
          <a:blip r:embed="rId2"/>
          <a:srcRect l="12123" t="88792" r="67449"/>
          <a:stretch/>
        </p:blipFill>
        <p:spPr>
          <a:xfrm>
            <a:off x="6341204" y="2301569"/>
            <a:ext cx="655093" cy="318434"/>
          </a:xfrm>
          <a:prstGeom prst="rect">
            <a:avLst/>
          </a:prstGeom>
        </p:spPr>
      </p:pic>
      <p:sp>
        <p:nvSpPr>
          <p:cNvPr id="70" name="Блок-схема: узел 69"/>
          <p:cNvSpPr/>
          <p:nvPr/>
        </p:nvSpPr>
        <p:spPr>
          <a:xfrm>
            <a:off x="1809364" y="1841671"/>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Блок-схема: узел 70"/>
          <p:cNvSpPr/>
          <p:nvPr/>
        </p:nvSpPr>
        <p:spPr>
          <a:xfrm>
            <a:off x="2713221" y="1831830"/>
            <a:ext cx="191036" cy="194747"/>
          </a:xfrm>
          <a:prstGeom prst="flowChartConnector">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Блок-схема: узел 73"/>
          <p:cNvSpPr/>
          <p:nvPr/>
        </p:nvSpPr>
        <p:spPr>
          <a:xfrm>
            <a:off x="4213403" y="1821375"/>
            <a:ext cx="191036" cy="194747"/>
          </a:xfrm>
          <a:prstGeom prst="flowChartConnector">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Блок-схема: узел 82"/>
          <p:cNvSpPr/>
          <p:nvPr/>
        </p:nvSpPr>
        <p:spPr>
          <a:xfrm>
            <a:off x="6724238" y="2373823"/>
            <a:ext cx="191036" cy="194747"/>
          </a:xfrm>
          <a:prstGeom prst="flowChartConnector">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Блок-схема: узел 74"/>
          <p:cNvSpPr/>
          <p:nvPr/>
        </p:nvSpPr>
        <p:spPr>
          <a:xfrm>
            <a:off x="5781755" y="1824576"/>
            <a:ext cx="191036" cy="194747"/>
          </a:xfrm>
          <a:prstGeom prst="flowChartConnector">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Блок-схема: узел 75"/>
          <p:cNvSpPr/>
          <p:nvPr/>
        </p:nvSpPr>
        <p:spPr>
          <a:xfrm>
            <a:off x="5109186" y="2365563"/>
            <a:ext cx="191036" cy="194747"/>
          </a:xfrm>
          <a:prstGeom prst="flowChartConnector">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Блок-схема: узел 76"/>
          <p:cNvSpPr/>
          <p:nvPr/>
        </p:nvSpPr>
        <p:spPr>
          <a:xfrm>
            <a:off x="3565481" y="2283682"/>
            <a:ext cx="191036" cy="194747"/>
          </a:xfrm>
          <a:prstGeom prst="flowChartConnector">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Блок-схема: узел 77"/>
          <p:cNvSpPr/>
          <p:nvPr/>
        </p:nvSpPr>
        <p:spPr>
          <a:xfrm>
            <a:off x="7409080" y="2345764"/>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Прямоугольник 78"/>
          <p:cNvSpPr/>
          <p:nvPr/>
        </p:nvSpPr>
        <p:spPr>
          <a:xfrm>
            <a:off x="5984748" y="2258471"/>
            <a:ext cx="301686" cy="369332"/>
          </a:xfrm>
          <a:prstGeom prst="rect">
            <a:avLst/>
          </a:prstGeom>
        </p:spPr>
        <p:txBody>
          <a:bodyPr wrap="none">
            <a:spAutoFit/>
          </a:bodyPr>
          <a:lstStyle/>
          <a:p>
            <a:r>
              <a:rPr lang="ru-RU" b="1" dirty="0" smtClean="0"/>
              <a:t>1</a:t>
            </a:r>
            <a:endParaRPr lang="ru-RU" dirty="0"/>
          </a:p>
        </p:txBody>
      </p:sp>
      <p:sp>
        <p:nvSpPr>
          <p:cNvPr id="80" name="Прямоугольник 79"/>
          <p:cNvSpPr/>
          <p:nvPr/>
        </p:nvSpPr>
        <p:spPr>
          <a:xfrm>
            <a:off x="4383100" y="2250671"/>
            <a:ext cx="301686" cy="369332"/>
          </a:xfrm>
          <a:prstGeom prst="rect">
            <a:avLst/>
          </a:prstGeom>
        </p:spPr>
        <p:txBody>
          <a:bodyPr wrap="none">
            <a:spAutoFit/>
          </a:bodyPr>
          <a:lstStyle/>
          <a:p>
            <a:r>
              <a:rPr lang="ru-RU" b="1" dirty="0" smtClean="0"/>
              <a:t>3</a:t>
            </a:r>
            <a:endParaRPr lang="ru-RU" dirty="0"/>
          </a:p>
        </p:txBody>
      </p:sp>
      <p:sp>
        <p:nvSpPr>
          <p:cNvPr id="81" name="Прямоугольник 80"/>
          <p:cNvSpPr/>
          <p:nvPr/>
        </p:nvSpPr>
        <p:spPr>
          <a:xfrm>
            <a:off x="2876480" y="2158200"/>
            <a:ext cx="301686" cy="369332"/>
          </a:xfrm>
          <a:prstGeom prst="rect">
            <a:avLst/>
          </a:prstGeom>
        </p:spPr>
        <p:txBody>
          <a:bodyPr wrap="none">
            <a:spAutoFit/>
          </a:bodyPr>
          <a:lstStyle/>
          <a:p>
            <a:r>
              <a:rPr lang="ru-RU" b="1" dirty="0" smtClean="0"/>
              <a:t>5</a:t>
            </a:r>
            <a:endParaRPr lang="ru-RU" dirty="0"/>
          </a:p>
        </p:txBody>
      </p:sp>
      <p:sp>
        <p:nvSpPr>
          <p:cNvPr id="84" name="Прямоугольник 83"/>
          <p:cNvSpPr/>
          <p:nvPr/>
        </p:nvSpPr>
        <p:spPr>
          <a:xfrm>
            <a:off x="2125413" y="1776158"/>
            <a:ext cx="316112" cy="369332"/>
          </a:xfrm>
          <a:prstGeom prst="rect">
            <a:avLst/>
          </a:prstGeom>
        </p:spPr>
        <p:txBody>
          <a:bodyPr wrap="none">
            <a:spAutoFit/>
          </a:bodyPr>
          <a:lstStyle/>
          <a:p>
            <a:r>
              <a:rPr lang="ru-RU" b="1" dirty="0" smtClean="0"/>
              <a:t>Ч</a:t>
            </a:r>
            <a:endParaRPr lang="ru-RU" dirty="0"/>
          </a:p>
        </p:txBody>
      </p:sp>
      <p:sp>
        <p:nvSpPr>
          <p:cNvPr id="85" name="Прямоугольник 84"/>
          <p:cNvSpPr/>
          <p:nvPr/>
        </p:nvSpPr>
        <p:spPr>
          <a:xfrm>
            <a:off x="3251712" y="1751144"/>
            <a:ext cx="301686" cy="369332"/>
          </a:xfrm>
          <a:prstGeom prst="rect">
            <a:avLst/>
          </a:prstGeom>
        </p:spPr>
        <p:txBody>
          <a:bodyPr wrap="none">
            <a:spAutoFit/>
          </a:bodyPr>
          <a:lstStyle/>
          <a:p>
            <a:r>
              <a:rPr lang="ru-RU" b="1" dirty="0" smtClean="0"/>
              <a:t>2</a:t>
            </a:r>
            <a:endParaRPr lang="ru-RU" dirty="0"/>
          </a:p>
        </p:txBody>
      </p:sp>
      <p:sp>
        <p:nvSpPr>
          <p:cNvPr id="86" name="Прямоугольник 85"/>
          <p:cNvSpPr/>
          <p:nvPr/>
        </p:nvSpPr>
        <p:spPr>
          <a:xfrm>
            <a:off x="4768550" y="1747190"/>
            <a:ext cx="301686" cy="369332"/>
          </a:xfrm>
          <a:prstGeom prst="rect">
            <a:avLst/>
          </a:prstGeom>
        </p:spPr>
        <p:txBody>
          <a:bodyPr wrap="none">
            <a:spAutoFit/>
          </a:bodyPr>
          <a:lstStyle/>
          <a:p>
            <a:r>
              <a:rPr lang="ru-RU" b="1" dirty="0" smtClean="0"/>
              <a:t>4</a:t>
            </a:r>
            <a:endParaRPr lang="ru-RU" dirty="0"/>
          </a:p>
        </p:txBody>
      </p:sp>
      <p:sp>
        <p:nvSpPr>
          <p:cNvPr id="87" name="Прямоугольник 86"/>
          <p:cNvSpPr/>
          <p:nvPr/>
        </p:nvSpPr>
        <p:spPr>
          <a:xfrm>
            <a:off x="6326990" y="1746980"/>
            <a:ext cx="301686" cy="369332"/>
          </a:xfrm>
          <a:prstGeom prst="rect">
            <a:avLst/>
          </a:prstGeom>
        </p:spPr>
        <p:txBody>
          <a:bodyPr wrap="none">
            <a:spAutoFit/>
          </a:bodyPr>
          <a:lstStyle/>
          <a:p>
            <a:r>
              <a:rPr lang="ru-RU" b="1" dirty="0" smtClean="0"/>
              <a:t>6</a:t>
            </a:r>
            <a:endParaRPr lang="ru-RU" dirty="0"/>
          </a:p>
        </p:txBody>
      </p:sp>
      <p:sp>
        <p:nvSpPr>
          <p:cNvPr id="88" name="Прямоугольник 87"/>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7</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4440332"/>
      </p:ext>
    </p:extLst>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11" t="43539" r="2363" b="36773"/>
          <a:stretch/>
        </p:blipFill>
        <p:spPr bwMode="auto">
          <a:xfrm>
            <a:off x="251520" y="3140968"/>
            <a:ext cx="8424936"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https://studfile.net/html/2706/132/html_il2bWZ1pAU.yG3l/img-NoQ60R.png"/>
          <p:cNvPicPr>
            <a:picLocks noChangeAspect="1" noChangeArrowheads="1"/>
          </p:cNvPicPr>
          <p:nvPr/>
        </p:nvPicPr>
        <p:blipFill rotWithShape="1">
          <a:blip r:embed="rId3">
            <a:extLst>
              <a:ext uri="{28A0092B-C50C-407E-A947-70E740481C1C}">
                <a14:useLocalDpi xmlns:a14="http://schemas.microsoft.com/office/drawing/2010/main" val="0"/>
              </a:ext>
            </a:extLst>
          </a:blip>
          <a:srcRect l="2120" t="39308" r="62520" b="50458"/>
          <a:stretch/>
        </p:blipFill>
        <p:spPr bwMode="auto">
          <a:xfrm>
            <a:off x="5609228" y="3075184"/>
            <a:ext cx="2476321" cy="26559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studfile.net/html/2706/132/html_il2bWZ1pAU.yG3l/img-NoQ60R.png"/>
          <p:cNvPicPr>
            <a:picLocks noChangeAspect="1" noChangeArrowheads="1"/>
          </p:cNvPicPr>
          <p:nvPr/>
        </p:nvPicPr>
        <p:blipFill rotWithShape="1">
          <a:blip r:embed="rId3">
            <a:extLst>
              <a:ext uri="{28A0092B-C50C-407E-A947-70E740481C1C}">
                <a14:useLocalDpi xmlns:a14="http://schemas.microsoft.com/office/drawing/2010/main" val="0"/>
              </a:ext>
            </a:extLst>
          </a:blip>
          <a:srcRect l="71276" t="37906" b="51382"/>
          <a:stretch/>
        </p:blipFill>
        <p:spPr bwMode="auto">
          <a:xfrm>
            <a:off x="382247" y="3463542"/>
            <a:ext cx="1928025" cy="21934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sites.wrk.ru/sites/com/us/userapi/pp/c849524/v849524339/72a59/2YFAC2aUZrM.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8532" r="2739"/>
          <a:stretch/>
        </p:blipFill>
        <p:spPr bwMode="auto">
          <a:xfrm>
            <a:off x="3238575" y="2554417"/>
            <a:ext cx="1320948" cy="173541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img11.postila.ru/data/28/a9/7b/67/28a97b67edecb2cee65b0671711bd7e6f466ad42eee310d703937b47695ea1ce.jpg"/>
          <p:cNvPicPr>
            <a:picLocks noChangeAspect="1" noChangeArrowheads="1"/>
          </p:cNvPicPr>
          <p:nvPr/>
        </p:nvPicPr>
        <p:blipFill rotWithShape="1">
          <a:blip r:embed="rId5">
            <a:extLst>
              <a:ext uri="{28A0092B-C50C-407E-A947-70E740481C1C}">
                <a14:useLocalDpi xmlns:a14="http://schemas.microsoft.com/office/drawing/2010/main" val="0"/>
              </a:ext>
            </a:extLst>
          </a:blip>
          <a:srcRect l="17283" t="46207"/>
          <a:stretch/>
        </p:blipFill>
        <p:spPr bwMode="auto">
          <a:xfrm>
            <a:off x="235097" y="1599663"/>
            <a:ext cx="1953774" cy="138434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avatars.mds.yandex.net/get-pdb/1848399/abda09f1-62d0-46d4-851e-6c12d4984068/s1200?webp=false"/>
          <p:cNvPicPr>
            <a:picLocks noChangeAspect="1" noChangeArrowheads="1"/>
          </p:cNvPicPr>
          <p:nvPr/>
        </p:nvPicPr>
        <p:blipFill rotWithShape="1">
          <a:blip r:embed="rId6">
            <a:extLst>
              <a:ext uri="{28A0092B-C50C-407E-A947-70E740481C1C}">
                <a14:useLocalDpi xmlns:a14="http://schemas.microsoft.com/office/drawing/2010/main" val="0"/>
              </a:ext>
            </a:extLst>
          </a:blip>
          <a:srcRect l="12700" t="22893" r="47729" b="41986"/>
          <a:stretch/>
        </p:blipFill>
        <p:spPr bwMode="auto">
          <a:xfrm>
            <a:off x="5841903" y="1638400"/>
            <a:ext cx="1917560" cy="1277982"/>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3131330" y="488918"/>
            <a:ext cx="1535438" cy="1352564"/>
          </a:xfrm>
          <a:prstGeom prst="rect">
            <a:avLst/>
          </a:prstGeom>
          <a:solidFill>
            <a:sysClr val="window" lastClr="FFFFFF"/>
          </a:solidFill>
          <a:ln w="57150" cap="flat" cmpd="sng" algn="ctr">
            <a:solidFill>
              <a:srgbClr val="70AD47"/>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endParaRPr lang="ru-RU" sz="12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ru-RU" sz="12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u-RU" sz="1200" b="1" dirty="0" smtClean="0">
                <a:effectLst/>
                <a:latin typeface="Calibri" panose="020F0502020204030204" pitchFamily="34" charset="0"/>
                <a:ea typeface="Calibri" panose="020F0502020204030204" pitchFamily="34" charset="0"/>
                <a:cs typeface="Times New Roman" panose="02020603050405020304" pitchFamily="18" charset="0"/>
              </a:rPr>
              <a:t>Приказ №45</a:t>
            </a:r>
          </a:p>
          <a:p>
            <a:pPr>
              <a:lnSpc>
                <a:spcPct val="107000"/>
              </a:lnSpc>
              <a:spcAft>
                <a:spcPts val="0"/>
              </a:spcAft>
            </a:pPr>
            <a:r>
              <a:rPr lang="ru-RU" sz="1200" b="1" dirty="0" smtClean="0">
                <a:latin typeface="Calibri" panose="020F0502020204030204" pitchFamily="34" charset="0"/>
                <a:ea typeface="Calibri" panose="020F0502020204030204" pitchFamily="34" charset="0"/>
                <a:cs typeface="Times New Roman" panose="02020603050405020304" pitchFamily="18" charset="0"/>
              </a:rPr>
              <a:t>Перегон с 18 ч 12 м закрывается для движения всех поездов кроме хоз. поездов отпр.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u-RU" sz="1200" b="1" dirty="0" smtClean="0">
                <a:effectLst/>
                <a:latin typeface="Calibri" panose="020F0502020204030204" pitchFamily="34" charset="0"/>
                <a:ea typeface="Calibri" panose="020F0502020204030204" pitchFamily="34" charset="0"/>
                <a:cs typeface="Times New Roman" panose="02020603050405020304" pitchFamily="18" charset="0"/>
              </a:rPr>
              <a:t>ДНЦ Карпов</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u-RU"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 name="Прямая со стрелкой 2"/>
          <p:cNvCxnSpPr/>
          <p:nvPr/>
        </p:nvCxnSpPr>
        <p:spPr>
          <a:xfrm>
            <a:off x="4738594" y="863535"/>
            <a:ext cx="1291438" cy="67614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899049" y="1806572"/>
            <a:ext cx="0" cy="5905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a:off x="1718228" y="920813"/>
            <a:ext cx="1377095" cy="6122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 descr="https://studfile.net/html/2706/132/html_il2bWZ1pAU.yG3l/img-NoQ60R.png"/>
          <p:cNvPicPr>
            <a:picLocks noChangeAspect="1" noChangeArrowheads="1"/>
          </p:cNvPicPr>
          <p:nvPr/>
        </p:nvPicPr>
        <p:blipFill rotWithShape="1">
          <a:blip r:embed="rId3">
            <a:extLst>
              <a:ext uri="{28A0092B-C50C-407E-A947-70E740481C1C}">
                <a14:useLocalDpi xmlns:a14="http://schemas.microsoft.com/office/drawing/2010/main" val="0"/>
              </a:ext>
            </a:extLst>
          </a:blip>
          <a:srcRect l="71178" t="3965" r="8593" b="84584"/>
          <a:stretch/>
        </p:blipFill>
        <p:spPr bwMode="auto">
          <a:xfrm>
            <a:off x="6152468" y="3751374"/>
            <a:ext cx="1233929" cy="28777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10272" y="3739150"/>
            <a:ext cx="242428" cy="326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Равнобедренный треугольник 3"/>
          <p:cNvSpPr/>
          <p:nvPr/>
        </p:nvSpPr>
        <p:spPr>
          <a:xfrm rot="4003386">
            <a:off x="2461493" y="3670596"/>
            <a:ext cx="312156" cy="35625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1933575" y="4162425"/>
            <a:ext cx="909305" cy="2403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924425" y="4039149"/>
            <a:ext cx="684803" cy="363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7991475" y="4124325"/>
            <a:ext cx="684981" cy="2403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Блок-схема: узел 22"/>
          <p:cNvSpPr/>
          <p:nvPr/>
        </p:nvSpPr>
        <p:spPr>
          <a:xfrm>
            <a:off x="2395284" y="3765323"/>
            <a:ext cx="232012" cy="232012"/>
          </a:xfrm>
          <a:prstGeom prst="flowChartConnector">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2169001" y="3774848"/>
            <a:ext cx="232012" cy="232012"/>
          </a:xfrm>
          <a:prstGeom prst="flowChartConnector">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Блок-схема: узел 26"/>
          <p:cNvSpPr/>
          <p:nvPr/>
        </p:nvSpPr>
        <p:spPr>
          <a:xfrm>
            <a:off x="7759463" y="3757782"/>
            <a:ext cx="232012" cy="232012"/>
          </a:xfrm>
          <a:prstGeom prst="flowChartConnector">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Блок-схема: узел 27"/>
          <p:cNvSpPr/>
          <p:nvPr/>
        </p:nvSpPr>
        <p:spPr>
          <a:xfrm>
            <a:off x="7766440" y="4117164"/>
            <a:ext cx="232012" cy="232012"/>
          </a:xfrm>
          <a:prstGeom prst="flowChartConnector">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Блок-схема: узел 28"/>
          <p:cNvSpPr/>
          <p:nvPr/>
        </p:nvSpPr>
        <p:spPr>
          <a:xfrm>
            <a:off x="5024285" y="3754977"/>
            <a:ext cx="232012" cy="232012"/>
          </a:xfrm>
          <a:prstGeom prst="flowChartConnector">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узел 29"/>
          <p:cNvSpPr/>
          <p:nvPr/>
        </p:nvSpPr>
        <p:spPr>
          <a:xfrm>
            <a:off x="5246289" y="3757782"/>
            <a:ext cx="232012" cy="232012"/>
          </a:xfrm>
          <a:prstGeom prst="flowChartConnector">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330990" y="1283844"/>
            <a:ext cx="597984" cy="369332"/>
          </a:xfrm>
          <a:prstGeom prst="rect">
            <a:avLst/>
          </a:prstGeom>
        </p:spPr>
        <p:txBody>
          <a:bodyPr wrap="none">
            <a:spAutoFit/>
          </a:bodyPr>
          <a:lstStyle/>
          <a:p>
            <a:r>
              <a:rPr lang="ru-RU" b="1" dirty="0"/>
              <a:t>ДСП</a:t>
            </a:r>
          </a:p>
        </p:txBody>
      </p:sp>
      <p:sp>
        <p:nvSpPr>
          <p:cNvPr id="31" name="Прямоугольник 30"/>
          <p:cNvSpPr/>
          <p:nvPr/>
        </p:nvSpPr>
        <p:spPr>
          <a:xfrm>
            <a:off x="7169320" y="1269067"/>
            <a:ext cx="597984" cy="369332"/>
          </a:xfrm>
          <a:prstGeom prst="rect">
            <a:avLst/>
          </a:prstGeom>
        </p:spPr>
        <p:txBody>
          <a:bodyPr wrap="none">
            <a:spAutoFit/>
          </a:bodyPr>
          <a:lstStyle/>
          <a:p>
            <a:r>
              <a:rPr lang="ru-RU" b="1" dirty="0"/>
              <a:t>ДСП</a:t>
            </a:r>
          </a:p>
        </p:txBody>
      </p:sp>
      <p:sp>
        <p:nvSpPr>
          <p:cNvPr id="32" name="Прямоугольник 31"/>
          <p:cNvSpPr/>
          <p:nvPr/>
        </p:nvSpPr>
        <p:spPr>
          <a:xfrm>
            <a:off x="2854632" y="2212406"/>
            <a:ext cx="2206117" cy="369332"/>
          </a:xfrm>
          <a:prstGeom prst="rect">
            <a:avLst/>
          </a:prstGeom>
        </p:spPr>
        <p:txBody>
          <a:bodyPr wrap="none">
            <a:spAutoFit/>
          </a:bodyPr>
          <a:lstStyle/>
          <a:p>
            <a:r>
              <a:rPr lang="ru-RU" b="1" dirty="0" smtClean="0"/>
              <a:t>Руководитель работ</a:t>
            </a:r>
            <a:endParaRPr lang="ru-RU" b="1" dirty="0"/>
          </a:p>
        </p:txBody>
      </p:sp>
      <p:sp>
        <p:nvSpPr>
          <p:cNvPr id="33" name="Объект 2"/>
          <p:cNvSpPr>
            <a:spLocks noGrp="1"/>
          </p:cNvSpPr>
          <p:nvPr>
            <p:ph idx="1"/>
          </p:nvPr>
        </p:nvSpPr>
        <p:spPr>
          <a:xfrm>
            <a:off x="0" y="4737515"/>
            <a:ext cx="9144000" cy="178308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Время </a:t>
            </a:r>
            <a:r>
              <a:rPr lang="ru-RU" sz="2000" b="1" dirty="0">
                <a:solidFill>
                  <a:srgbClr val="C00000"/>
                </a:solidFill>
                <a:latin typeface="Times New Roman" panose="02020603050405020304" pitchFamily="18" charset="0"/>
                <a:cs typeface="Times New Roman" panose="02020603050405020304" pitchFamily="18" charset="0"/>
              </a:rPr>
              <a:t>начала «окна» </a:t>
            </a:r>
            <a:r>
              <a:rPr lang="ru-RU" sz="2000" dirty="0">
                <a:latin typeface="Times New Roman" panose="02020603050405020304" pitchFamily="18" charset="0"/>
                <a:cs typeface="Times New Roman" panose="02020603050405020304" pitchFamily="18" charset="0"/>
              </a:rPr>
              <a:t>– время проверки приказа поездного диспетчера о фактически состоявшемся закрытии </a:t>
            </a:r>
            <a:r>
              <a:rPr lang="ru-RU" sz="2000" dirty="0" smtClean="0">
                <a:latin typeface="Times New Roman" panose="02020603050405020304" pitchFamily="18" charset="0"/>
                <a:cs typeface="Times New Roman" panose="02020603050405020304" pitchFamily="18" charset="0"/>
              </a:rPr>
              <a:t>перегона </a:t>
            </a:r>
            <a:r>
              <a:rPr lang="ru-RU" sz="2000" dirty="0">
                <a:latin typeface="Times New Roman" panose="02020603050405020304" pitchFamily="18" charset="0"/>
                <a:cs typeface="Times New Roman" panose="02020603050405020304" pitchFamily="18" charset="0"/>
              </a:rPr>
              <a:t>для движения поездов (или закрытия для движения электроподвижного состава) для производства ремонтных и строительно-монтажных работ; </a:t>
            </a:r>
            <a:r>
              <a:rPr lang="ru-RU" sz="2000" i="1" dirty="0">
                <a:latin typeface="Times New Roman" panose="02020603050405020304" pitchFamily="18" charset="0"/>
                <a:cs typeface="Times New Roman" panose="02020603050405020304" pitchFamily="18" charset="0"/>
              </a:rPr>
              <a:t>при производстве работ на станционных путях </a:t>
            </a:r>
            <a:r>
              <a:rPr lang="ru-RU" sz="2000" dirty="0">
                <a:latin typeface="Times New Roman" panose="02020603050405020304" pitchFamily="18" charset="0"/>
                <a:cs typeface="Times New Roman" panose="02020603050405020304" pitchFamily="18" charset="0"/>
              </a:rPr>
              <a:t>– время проставления дежурным по станции подписи в графе 3 журнала формы ДУ-46, разрешающей производство работ.</a:t>
            </a:r>
            <a:endParaRPr lang="ru-RU" sz="2000" dirty="0">
              <a:latin typeface="Times New Roman" panose="02020603050405020304" pitchFamily="18" charset="0"/>
              <a:cs typeface="Times New Roman" panose="02020603050405020304" pitchFamily="18" charset="0"/>
            </a:endParaRPr>
          </a:p>
        </p:txBody>
      </p:sp>
      <p:sp>
        <p:nvSpPr>
          <p:cNvPr id="34" name="Прямоугольник 33"/>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35" name="Прямоугольник 34"/>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5</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363206"/>
      </p:ext>
    </p:extLst>
  </p:cSld>
  <p:clrMapOvr>
    <a:masterClrMapping/>
  </p:clrMapOvr>
  <p:transition spd="slow">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00581"/>
            <a:ext cx="9144000" cy="124358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Запрещается </a:t>
            </a:r>
            <a:r>
              <a:rPr lang="ru-RU" sz="2000" dirty="0">
                <a:latin typeface="Times New Roman" panose="02020603050405020304" pitchFamily="18" charset="0"/>
                <a:cs typeface="Times New Roman" panose="02020603050405020304" pitchFamily="18" charset="0"/>
              </a:rPr>
              <a:t>приступать к работам до получения руководителем работ приказа диспетчера поездного и ограждения места работ сигналами, в соответствии с </a:t>
            </a:r>
            <a:r>
              <a:rPr lang="ru-RU" sz="2000" dirty="0" smtClean="0">
                <a:latin typeface="Times New Roman" panose="02020603050405020304" pitchFamily="18" charset="0"/>
                <a:cs typeface="Times New Roman" panose="02020603050405020304" pitchFamily="18" charset="0"/>
              </a:rPr>
              <a:t>Инструкцией </a:t>
            </a:r>
            <a:r>
              <a:rPr lang="ru-RU" sz="2000" dirty="0">
                <a:latin typeface="Times New Roman" panose="02020603050405020304" pitchFamily="18" charset="0"/>
                <a:cs typeface="Times New Roman" panose="02020603050405020304" pitchFamily="18" charset="0"/>
              </a:rPr>
              <a:t>по сигнализации на железнодорожном транспорте Российской Федерации, содержащейся в приложении </a:t>
            </a:r>
            <a:r>
              <a:rPr lang="ru-RU" sz="2000" dirty="0" smtClean="0">
                <a:latin typeface="Times New Roman" panose="02020603050405020304" pitchFamily="18" charset="0"/>
                <a:cs typeface="Times New Roman" panose="02020603050405020304" pitchFamily="18" charset="0"/>
              </a:rPr>
              <a:t>№1 </a:t>
            </a:r>
            <a:r>
              <a:rPr lang="ru-RU" sz="2000" dirty="0">
                <a:latin typeface="Times New Roman" panose="02020603050405020304" pitchFamily="18" charset="0"/>
                <a:cs typeface="Times New Roman" panose="02020603050405020304" pitchFamily="18" charset="0"/>
              </a:rPr>
              <a:t>к </a:t>
            </a:r>
            <a:r>
              <a:rPr lang="ru-RU" sz="2000" dirty="0" smtClean="0">
                <a:latin typeface="Times New Roman" panose="02020603050405020304" pitchFamily="18" charset="0"/>
                <a:cs typeface="Times New Roman" panose="02020603050405020304" pitchFamily="18" charset="0"/>
              </a:rPr>
              <a:t>ПТЭ РФ.</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7</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rotWithShape="1">
          <a:blip r:embed="rId2"/>
          <a:srcRect l="4478" t="6683"/>
          <a:stretch/>
        </p:blipFill>
        <p:spPr>
          <a:xfrm>
            <a:off x="152990" y="463090"/>
            <a:ext cx="8862994" cy="4443733"/>
          </a:xfrm>
          <a:prstGeom prst="rect">
            <a:avLst/>
          </a:prstGeom>
        </p:spPr>
      </p:pic>
    </p:spTree>
    <p:extLst>
      <p:ext uri="{BB962C8B-B14F-4D97-AF65-F5344CB8AC3E}">
        <p14:creationId xmlns:p14="http://schemas.microsoft.com/office/powerpoint/2010/main" val="3961486977"/>
      </p:ext>
    </p:extLst>
  </p:cSld>
  <p:clrMapOvr>
    <a:masterClrMapping/>
  </p:clrMapOvr>
  <p:transition spd="slow">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526280"/>
            <a:ext cx="9144000" cy="2331720"/>
          </a:xfrm>
        </p:spPr>
        <p:txBody>
          <a:bodyPr>
            <a:normAutofit/>
          </a:bodyPr>
          <a:lstStyle/>
          <a:p>
            <a:pPr marL="0" indent="0" algn="just">
              <a:buNone/>
            </a:pPr>
            <a:r>
              <a:rPr lang="ru-RU" sz="2000" b="1" dirty="0" smtClean="0">
                <a:solidFill>
                  <a:srgbClr val="002060"/>
                </a:solidFill>
                <a:latin typeface="Times New Roman" panose="02020603050405020304" pitchFamily="18" charset="0"/>
                <a:cs typeface="Times New Roman" panose="02020603050405020304" pitchFamily="18" charset="0"/>
              </a:rPr>
              <a:t>      Руководитель </a:t>
            </a:r>
            <a:r>
              <a:rPr lang="ru-RU" sz="2000" b="1" dirty="0">
                <a:solidFill>
                  <a:srgbClr val="002060"/>
                </a:solidFill>
                <a:latin typeface="Times New Roman" panose="02020603050405020304" pitchFamily="18" charset="0"/>
                <a:cs typeface="Times New Roman" panose="02020603050405020304" pitchFamily="18" charset="0"/>
              </a:rPr>
              <a:t>работ не позднее, чем </a:t>
            </a:r>
            <a:r>
              <a:rPr lang="ru-RU" sz="2000" b="1" dirty="0">
                <a:solidFill>
                  <a:srgbClr val="C00000"/>
                </a:solidFill>
                <a:latin typeface="Times New Roman" panose="02020603050405020304" pitchFamily="18" charset="0"/>
                <a:cs typeface="Times New Roman" panose="02020603050405020304" pitchFamily="18" charset="0"/>
              </a:rPr>
              <a:t>за 1 час </a:t>
            </a:r>
            <a:r>
              <a:rPr lang="ru-RU" sz="2000" b="1" dirty="0">
                <a:solidFill>
                  <a:srgbClr val="002060"/>
                </a:solidFill>
                <a:latin typeface="Times New Roman" panose="02020603050405020304" pitchFamily="18" charset="0"/>
                <a:cs typeface="Times New Roman" panose="02020603050405020304" pitchFamily="18" charset="0"/>
              </a:rPr>
              <a:t>до отправления хозяйственных поездов со станции дислокации </a:t>
            </a:r>
            <a:r>
              <a:rPr lang="ru-RU" sz="2000" dirty="0">
                <a:latin typeface="Times New Roman" panose="02020603050405020304" pitchFamily="18" charset="0"/>
                <a:cs typeface="Times New Roman" panose="02020603050405020304" pitchFamily="18" charset="0"/>
              </a:rPr>
              <a:t>(формирования), </a:t>
            </a:r>
            <a:r>
              <a:rPr lang="ru-RU" sz="2000" b="1" dirty="0">
                <a:latin typeface="Times New Roman" panose="02020603050405020304" pitchFamily="18" charset="0"/>
                <a:cs typeface="Times New Roman" panose="02020603050405020304" pitchFamily="18" charset="0"/>
              </a:rPr>
              <a:t>докладывает </a:t>
            </a:r>
            <a:r>
              <a:rPr lang="ru-RU" sz="2000" dirty="0">
                <a:latin typeface="Times New Roman" panose="02020603050405020304" pitchFamily="18" charset="0"/>
                <a:cs typeface="Times New Roman" panose="02020603050405020304" pitchFamily="18" charset="0"/>
              </a:rPr>
              <a:t>дежурному по станции отправления о готовности хозяйственного поезда для прицепки локомотива, проведения технического осмотра и опробования тормозов, а также о приведении самоходного подвижного состава, машин и механизмов в транспортное положение (с оформлением записи в журнале ДУ-58). О готовности хозяйственных поездов к отправлению дежурный по станции докладывает поездному диспетчеру.</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57032" y="6556248"/>
            <a:ext cx="886968"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a:t>
            </a:r>
            <a:r>
              <a:rPr lang="ru-RU" sz="1400" b="1" dirty="0" smtClean="0">
                <a:solidFill>
                  <a:schemeClr val="tx1"/>
                </a:solidFill>
                <a:latin typeface="Times New Roman" panose="02020603050405020304" pitchFamily="18" charset="0"/>
                <a:cs typeface="Times New Roman" panose="02020603050405020304" pitchFamily="18" charset="0"/>
              </a:rPr>
              <a:t>п.8</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170"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7784" b="6954"/>
          <a:stretch/>
        </p:blipFill>
        <p:spPr bwMode="auto">
          <a:xfrm>
            <a:off x="949854" y="369332"/>
            <a:ext cx="7458054" cy="4239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131845"/>
      </p:ext>
    </p:extLst>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997"/>
          <a:stretch/>
        </p:blipFill>
        <p:spPr bwMode="auto">
          <a:xfrm>
            <a:off x="2057066" y="557104"/>
            <a:ext cx="698700" cy="9165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2753232" y="1652337"/>
            <a:ext cx="3206774" cy="2840982"/>
          </a:xfrm>
          <a:prstGeom prst="rect">
            <a:avLst/>
          </a:prstGeom>
        </p:spPr>
      </p:pic>
      <p:cxnSp>
        <p:nvCxnSpPr>
          <p:cNvPr id="13" name="Прямая соединительная линия 12"/>
          <p:cNvCxnSpPr/>
          <p:nvPr/>
        </p:nvCxnSpPr>
        <p:spPr>
          <a:xfrm>
            <a:off x="67567" y="2675965"/>
            <a:ext cx="9076433" cy="134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3039035" y="1586517"/>
            <a:ext cx="887506" cy="376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2753232" y="2729753"/>
            <a:ext cx="379933" cy="6992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3039035" y="2971800"/>
            <a:ext cx="376518" cy="255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7" name="Picture 2" descr="http://startset.ru/content/images/thumbs/0022953_piko-59781_800.jpe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06" t="21391" r="860" b="26556"/>
          <a:stretch/>
        </p:blipFill>
        <p:spPr bwMode="auto">
          <a:xfrm>
            <a:off x="1922929" y="1526479"/>
            <a:ext cx="1319644" cy="5174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2.24aul.ru/imgs/5421498363d0d412602f36bb/startovyy-nabor-roco-1-4535180.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36747" r="25385" b="25164"/>
          <a:stretch/>
        </p:blipFill>
        <p:spPr bwMode="auto">
          <a:xfrm>
            <a:off x="906889" y="1622386"/>
            <a:ext cx="1038374" cy="428475"/>
          </a:xfrm>
          <a:prstGeom prst="rect">
            <a:avLst/>
          </a:prstGeom>
          <a:noFill/>
          <a:extLst>
            <a:ext uri="{909E8E84-426E-40DD-AFC4-6F175D3DCCD1}">
              <a14:hiddenFill xmlns:a14="http://schemas.microsoft.com/office/drawing/2010/main">
                <a:solidFill>
                  <a:srgbClr val="FFFFFF"/>
                </a:solidFill>
              </a14:hiddenFill>
            </a:ext>
          </a:extLst>
        </p:spPr>
      </p:pic>
      <p:pic>
        <p:nvPicPr>
          <p:cNvPr id="27" name="Рисунок 26"/>
          <p:cNvPicPr>
            <a:picLocks noChangeAspect="1"/>
          </p:cNvPicPr>
          <p:nvPr/>
        </p:nvPicPr>
        <p:blipFill>
          <a:blip r:embed="rId6"/>
          <a:stretch>
            <a:fillRect/>
          </a:stretch>
        </p:blipFill>
        <p:spPr>
          <a:xfrm>
            <a:off x="3156623" y="2139925"/>
            <a:ext cx="652329" cy="317019"/>
          </a:xfrm>
          <a:prstGeom prst="rect">
            <a:avLst/>
          </a:prstGeom>
        </p:spPr>
      </p:pic>
      <p:pic>
        <p:nvPicPr>
          <p:cNvPr id="30" name="Рисунок 29"/>
          <p:cNvPicPr>
            <a:picLocks noChangeAspect="1"/>
          </p:cNvPicPr>
          <p:nvPr/>
        </p:nvPicPr>
        <p:blipFill rotWithShape="1">
          <a:blip r:embed="rId3"/>
          <a:srcRect l="12123" t="88792" r="67449"/>
          <a:stretch/>
        </p:blipFill>
        <p:spPr>
          <a:xfrm>
            <a:off x="3153859" y="2785689"/>
            <a:ext cx="655093" cy="318434"/>
          </a:xfrm>
          <a:prstGeom prst="rect">
            <a:avLst/>
          </a:prstGeom>
        </p:spPr>
      </p:pic>
      <p:pic>
        <p:nvPicPr>
          <p:cNvPr id="31" name="Рисунок 30"/>
          <p:cNvPicPr>
            <a:picLocks noChangeAspect="1"/>
          </p:cNvPicPr>
          <p:nvPr/>
        </p:nvPicPr>
        <p:blipFill rotWithShape="1">
          <a:blip r:embed="rId3"/>
          <a:srcRect l="12123" t="88792" r="67449"/>
          <a:stretch/>
        </p:blipFill>
        <p:spPr>
          <a:xfrm>
            <a:off x="8381758" y="3510465"/>
            <a:ext cx="655093" cy="318434"/>
          </a:xfrm>
          <a:prstGeom prst="rect">
            <a:avLst/>
          </a:prstGeom>
        </p:spPr>
      </p:pic>
      <p:pic>
        <p:nvPicPr>
          <p:cNvPr id="32" name="Рисунок 31"/>
          <p:cNvPicPr>
            <a:picLocks noChangeAspect="1"/>
          </p:cNvPicPr>
          <p:nvPr/>
        </p:nvPicPr>
        <p:blipFill rotWithShape="1">
          <a:blip r:embed="rId3"/>
          <a:srcRect l="12123" t="88792" r="67449"/>
          <a:stretch/>
        </p:blipFill>
        <p:spPr>
          <a:xfrm rot="10800000">
            <a:off x="7726665" y="2030506"/>
            <a:ext cx="655093" cy="318434"/>
          </a:xfrm>
          <a:prstGeom prst="rect">
            <a:avLst/>
          </a:prstGeom>
        </p:spPr>
      </p:pic>
      <p:pic>
        <p:nvPicPr>
          <p:cNvPr id="33" name="Рисунок 32"/>
          <p:cNvPicPr>
            <a:picLocks noChangeAspect="1"/>
          </p:cNvPicPr>
          <p:nvPr/>
        </p:nvPicPr>
        <p:blipFill rotWithShape="1">
          <a:blip r:embed="rId3"/>
          <a:srcRect l="12123" t="88792" r="67449"/>
          <a:stretch/>
        </p:blipFill>
        <p:spPr>
          <a:xfrm rot="10800000">
            <a:off x="5065479" y="3742578"/>
            <a:ext cx="655093" cy="318434"/>
          </a:xfrm>
          <a:prstGeom prst="rect">
            <a:avLst/>
          </a:prstGeom>
        </p:spPr>
      </p:pic>
      <p:pic>
        <p:nvPicPr>
          <p:cNvPr id="36" name="Рисунок 35"/>
          <p:cNvPicPr>
            <a:picLocks noChangeAspect="1"/>
          </p:cNvPicPr>
          <p:nvPr/>
        </p:nvPicPr>
        <p:blipFill rotWithShape="1">
          <a:blip r:embed="rId7"/>
          <a:srcRect b="10879"/>
          <a:stretch/>
        </p:blipFill>
        <p:spPr>
          <a:xfrm>
            <a:off x="-572662" y="1341067"/>
            <a:ext cx="1370758" cy="683878"/>
          </a:xfrm>
          <a:prstGeom prst="rect">
            <a:avLst/>
          </a:prstGeom>
        </p:spPr>
      </p:pic>
      <p:cxnSp>
        <p:nvCxnSpPr>
          <p:cNvPr id="21" name="Прямая соединительная линия 20"/>
          <p:cNvCxnSpPr/>
          <p:nvPr/>
        </p:nvCxnSpPr>
        <p:spPr>
          <a:xfrm>
            <a:off x="-430762" y="2004686"/>
            <a:ext cx="3469797" cy="392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38"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997"/>
          <a:stretch/>
        </p:blipFill>
        <p:spPr bwMode="auto">
          <a:xfrm>
            <a:off x="-195557" y="539202"/>
            <a:ext cx="698700" cy="9165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Рисунок 36"/>
          <p:cNvPicPr>
            <a:picLocks noChangeAspect="1"/>
          </p:cNvPicPr>
          <p:nvPr/>
        </p:nvPicPr>
        <p:blipFill>
          <a:blip r:embed="rId8"/>
          <a:stretch>
            <a:fillRect/>
          </a:stretch>
        </p:blipFill>
        <p:spPr>
          <a:xfrm>
            <a:off x="-1132265" y="2909189"/>
            <a:ext cx="2157271" cy="534820"/>
          </a:xfrm>
          <a:prstGeom prst="rect">
            <a:avLst/>
          </a:prstGeom>
        </p:spPr>
      </p:pic>
      <p:pic>
        <p:nvPicPr>
          <p:cNvPr id="39" name="Рисунок 38"/>
          <p:cNvPicPr>
            <a:picLocks noChangeAspect="1"/>
          </p:cNvPicPr>
          <p:nvPr/>
        </p:nvPicPr>
        <p:blipFill rotWithShape="1">
          <a:blip r:embed="rId9"/>
          <a:srcRect l="1497" t="4742" b="3158"/>
          <a:stretch/>
        </p:blipFill>
        <p:spPr>
          <a:xfrm>
            <a:off x="1035353" y="2810434"/>
            <a:ext cx="1894498" cy="619591"/>
          </a:xfrm>
          <a:prstGeom prst="rect">
            <a:avLst/>
          </a:prstGeom>
        </p:spPr>
      </p:pic>
      <p:cxnSp>
        <p:nvCxnSpPr>
          <p:cNvPr id="19" name="Прямая соединительная линия 18"/>
          <p:cNvCxnSpPr/>
          <p:nvPr/>
        </p:nvCxnSpPr>
        <p:spPr>
          <a:xfrm>
            <a:off x="-896948" y="3435908"/>
            <a:ext cx="10031124" cy="199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41" name="Рисунок 40"/>
          <p:cNvPicPr>
            <a:picLocks noChangeAspect="1"/>
          </p:cNvPicPr>
          <p:nvPr/>
        </p:nvPicPr>
        <p:blipFill>
          <a:blip r:embed="rId10"/>
          <a:stretch>
            <a:fillRect/>
          </a:stretch>
        </p:blipFill>
        <p:spPr>
          <a:xfrm>
            <a:off x="1680929" y="2248001"/>
            <a:ext cx="725487" cy="944962"/>
          </a:xfrm>
          <a:prstGeom prst="rect">
            <a:avLst/>
          </a:prstGeom>
        </p:spPr>
      </p:pic>
      <p:pic>
        <p:nvPicPr>
          <p:cNvPr id="42" name="Рисунок 41"/>
          <p:cNvPicPr>
            <a:picLocks noChangeAspect="1"/>
          </p:cNvPicPr>
          <p:nvPr/>
        </p:nvPicPr>
        <p:blipFill>
          <a:blip r:embed="rId11"/>
          <a:stretch>
            <a:fillRect/>
          </a:stretch>
        </p:blipFill>
        <p:spPr>
          <a:xfrm>
            <a:off x="371904" y="3492268"/>
            <a:ext cx="1529542" cy="573649"/>
          </a:xfrm>
          <a:prstGeom prst="rect">
            <a:avLst/>
          </a:prstGeom>
        </p:spPr>
      </p:pic>
      <p:cxnSp>
        <p:nvCxnSpPr>
          <p:cNvPr id="24" name="Прямая соединительная линия 23"/>
          <p:cNvCxnSpPr/>
          <p:nvPr/>
        </p:nvCxnSpPr>
        <p:spPr>
          <a:xfrm>
            <a:off x="67567" y="4074459"/>
            <a:ext cx="287733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45" name="Рисунок 44"/>
          <p:cNvPicPr>
            <a:picLocks noChangeAspect="1"/>
          </p:cNvPicPr>
          <p:nvPr/>
        </p:nvPicPr>
        <p:blipFill>
          <a:blip r:embed="rId10"/>
          <a:stretch>
            <a:fillRect/>
          </a:stretch>
        </p:blipFill>
        <p:spPr>
          <a:xfrm>
            <a:off x="-416732" y="3551801"/>
            <a:ext cx="725487" cy="944962"/>
          </a:xfrm>
          <a:prstGeom prst="rect">
            <a:avLst/>
          </a:prstGeom>
        </p:spPr>
      </p:pic>
      <p:sp>
        <p:nvSpPr>
          <p:cNvPr id="46" name="Блок-схема: узел 45"/>
          <p:cNvSpPr/>
          <p:nvPr/>
        </p:nvSpPr>
        <p:spPr>
          <a:xfrm>
            <a:off x="3340729" y="2854943"/>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Блок-схема: узел 46"/>
          <p:cNvSpPr/>
          <p:nvPr/>
        </p:nvSpPr>
        <p:spPr>
          <a:xfrm>
            <a:off x="3341371" y="2210970"/>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Блок-схема: узел 47"/>
          <p:cNvSpPr/>
          <p:nvPr/>
        </p:nvSpPr>
        <p:spPr>
          <a:xfrm>
            <a:off x="3325388" y="4234839"/>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3340729" y="3687103"/>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Блок-схема: узел 49"/>
          <p:cNvSpPr/>
          <p:nvPr/>
        </p:nvSpPr>
        <p:spPr>
          <a:xfrm>
            <a:off x="4924310" y="2087799"/>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Блок-схема: узел 50"/>
          <p:cNvSpPr/>
          <p:nvPr/>
        </p:nvSpPr>
        <p:spPr>
          <a:xfrm>
            <a:off x="5349957" y="3793788"/>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Блок-схема: узел 51"/>
          <p:cNvSpPr/>
          <p:nvPr/>
        </p:nvSpPr>
        <p:spPr>
          <a:xfrm>
            <a:off x="5281759" y="2087798"/>
            <a:ext cx="191036" cy="194747"/>
          </a:xfrm>
          <a:prstGeom prst="flowChartConnector">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5092391" y="2079917"/>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4562880" y="2079917"/>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Блок-схема: узел 54"/>
          <p:cNvSpPr/>
          <p:nvPr/>
        </p:nvSpPr>
        <p:spPr>
          <a:xfrm>
            <a:off x="4749715" y="2087471"/>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Блок-схема: узел 55"/>
          <p:cNvSpPr/>
          <p:nvPr/>
        </p:nvSpPr>
        <p:spPr>
          <a:xfrm>
            <a:off x="3518117" y="4234638"/>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Блок-схема: узел 56"/>
          <p:cNvSpPr/>
          <p:nvPr/>
        </p:nvSpPr>
        <p:spPr>
          <a:xfrm>
            <a:off x="3540940" y="2204888"/>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Блок-схема: узел 57"/>
          <p:cNvSpPr/>
          <p:nvPr/>
        </p:nvSpPr>
        <p:spPr>
          <a:xfrm>
            <a:off x="3528750" y="2854943"/>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Блок-схема: узел 58"/>
          <p:cNvSpPr/>
          <p:nvPr/>
        </p:nvSpPr>
        <p:spPr>
          <a:xfrm>
            <a:off x="3520488" y="3679672"/>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Блок-схема: узел 59"/>
          <p:cNvSpPr/>
          <p:nvPr/>
        </p:nvSpPr>
        <p:spPr>
          <a:xfrm>
            <a:off x="7804265" y="2088800"/>
            <a:ext cx="191036" cy="194747"/>
          </a:xfrm>
          <a:prstGeom prst="flowChartConnector">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Блок-схема: узел 60"/>
          <p:cNvSpPr/>
          <p:nvPr/>
        </p:nvSpPr>
        <p:spPr>
          <a:xfrm>
            <a:off x="7995301" y="2079917"/>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Блок-схема: узел 61"/>
          <p:cNvSpPr/>
          <p:nvPr/>
        </p:nvSpPr>
        <p:spPr>
          <a:xfrm>
            <a:off x="8766926" y="3579095"/>
            <a:ext cx="191036" cy="194747"/>
          </a:xfrm>
          <a:prstGeom prst="flowChartConnector">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Блок-схема: узел 62"/>
          <p:cNvSpPr/>
          <p:nvPr/>
        </p:nvSpPr>
        <p:spPr>
          <a:xfrm>
            <a:off x="8571433" y="3579096"/>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Прямоугольник 42"/>
          <p:cNvSpPr/>
          <p:nvPr/>
        </p:nvSpPr>
        <p:spPr>
          <a:xfrm>
            <a:off x="5635211" y="3702192"/>
            <a:ext cx="461986" cy="369332"/>
          </a:xfrm>
          <a:prstGeom prst="rect">
            <a:avLst/>
          </a:prstGeom>
        </p:spPr>
        <p:txBody>
          <a:bodyPr wrap="none">
            <a:spAutoFit/>
          </a:bodyPr>
          <a:lstStyle/>
          <a:p>
            <a:r>
              <a:rPr lang="ru-RU" dirty="0" smtClean="0">
                <a:solidFill>
                  <a:schemeClr val="tx1">
                    <a:lumMod val="85000"/>
                    <a:lumOff val="15000"/>
                  </a:schemeClr>
                </a:solidFill>
              </a:rPr>
              <a:t>ЧД</a:t>
            </a:r>
            <a:endParaRPr lang="ru-RU" dirty="0">
              <a:solidFill>
                <a:schemeClr val="tx1">
                  <a:lumMod val="85000"/>
                  <a:lumOff val="15000"/>
                </a:schemeClr>
              </a:solidFill>
            </a:endParaRPr>
          </a:p>
        </p:txBody>
      </p:sp>
      <p:sp>
        <p:nvSpPr>
          <p:cNvPr id="44" name="Прямоугольник 43"/>
          <p:cNvSpPr/>
          <p:nvPr/>
        </p:nvSpPr>
        <p:spPr>
          <a:xfrm>
            <a:off x="8315396" y="1991908"/>
            <a:ext cx="301686" cy="369332"/>
          </a:xfrm>
          <a:prstGeom prst="rect">
            <a:avLst/>
          </a:prstGeom>
        </p:spPr>
        <p:txBody>
          <a:bodyPr wrap="none">
            <a:spAutoFit/>
          </a:bodyPr>
          <a:lstStyle/>
          <a:p>
            <a:r>
              <a:rPr lang="ru-RU" dirty="0" smtClean="0"/>
              <a:t>2</a:t>
            </a:r>
            <a:endParaRPr lang="ru-RU" dirty="0"/>
          </a:p>
        </p:txBody>
      </p:sp>
      <p:sp>
        <p:nvSpPr>
          <p:cNvPr id="4096" name="Прямоугольник 4095"/>
          <p:cNvSpPr/>
          <p:nvPr/>
        </p:nvSpPr>
        <p:spPr>
          <a:xfrm>
            <a:off x="8032818" y="3472917"/>
            <a:ext cx="500913" cy="369332"/>
          </a:xfrm>
          <a:prstGeom prst="rect">
            <a:avLst/>
          </a:prstGeom>
        </p:spPr>
        <p:txBody>
          <a:bodyPr wrap="square">
            <a:spAutoFit/>
          </a:bodyPr>
          <a:lstStyle/>
          <a:p>
            <a:r>
              <a:rPr lang="ru-RU" dirty="0" smtClean="0"/>
              <a:t>19</a:t>
            </a:r>
            <a:endParaRPr lang="ru-RU" dirty="0"/>
          </a:p>
        </p:txBody>
      </p:sp>
      <p:sp>
        <p:nvSpPr>
          <p:cNvPr id="67" name="Прямоугольник 66"/>
          <p:cNvSpPr/>
          <p:nvPr/>
        </p:nvSpPr>
        <p:spPr>
          <a:xfrm>
            <a:off x="2773888" y="2737099"/>
            <a:ext cx="445956" cy="369332"/>
          </a:xfrm>
          <a:prstGeom prst="rect">
            <a:avLst/>
          </a:prstGeom>
        </p:spPr>
        <p:txBody>
          <a:bodyPr wrap="none">
            <a:spAutoFit/>
          </a:bodyPr>
          <a:lstStyle/>
          <a:p>
            <a:r>
              <a:rPr lang="ru-RU" dirty="0" smtClean="0">
                <a:solidFill>
                  <a:schemeClr val="tx1">
                    <a:lumMod val="85000"/>
                    <a:lumOff val="15000"/>
                  </a:schemeClr>
                </a:solidFill>
              </a:rPr>
              <a:t>Н2</a:t>
            </a:r>
            <a:endParaRPr lang="ru-RU" dirty="0">
              <a:solidFill>
                <a:schemeClr val="tx1">
                  <a:lumMod val="85000"/>
                  <a:lumOff val="15000"/>
                </a:schemeClr>
              </a:solidFill>
            </a:endParaRPr>
          </a:p>
        </p:txBody>
      </p:sp>
      <p:sp>
        <p:nvSpPr>
          <p:cNvPr id="68" name="Прямоугольник 67"/>
          <p:cNvSpPr/>
          <p:nvPr/>
        </p:nvSpPr>
        <p:spPr>
          <a:xfrm>
            <a:off x="2799199" y="2120658"/>
            <a:ext cx="531254" cy="369332"/>
          </a:xfrm>
          <a:prstGeom prst="rect">
            <a:avLst/>
          </a:prstGeom>
        </p:spPr>
        <p:txBody>
          <a:bodyPr wrap="square">
            <a:spAutoFit/>
          </a:bodyPr>
          <a:lstStyle/>
          <a:p>
            <a:r>
              <a:rPr lang="ru-RU" dirty="0" smtClean="0">
                <a:solidFill>
                  <a:schemeClr val="tx1">
                    <a:lumMod val="85000"/>
                    <a:lumOff val="15000"/>
                  </a:schemeClr>
                </a:solidFill>
              </a:rPr>
              <a:t>Н4</a:t>
            </a:r>
            <a:endParaRPr lang="ru-RU" dirty="0">
              <a:solidFill>
                <a:schemeClr val="tx1">
                  <a:lumMod val="85000"/>
                  <a:lumOff val="15000"/>
                </a:schemeClr>
              </a:solidFill>
            </a:endParaRPr>
          </a:p>
        </p:txBody>
      </p:sp>
      <p:cxnSp>
        <p:nvCxnSpPr>
          <p:cNvPr id="4099" name="Прямая соединительная линия 4098"/>
          <p:cNvCxnSpPr/>
          <p:nvPr/>
        </p:nvCxnSpPr>
        <p:spPr>
          <a:xfrm>
            <a:off x="4562880" y="2681154"/>
            <a:ext cx="718879" cy="7917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Прямоугольник 70"/>
          <p:cNvSpPr/>
          <p:nvPr/>
        </p:nvSpPr>
        <p:spPr>
          <a:xfrm>
            <a:off x="4992936" y="2630391"/>
            <a:ext cx="301686" cy="369332"/>
          </a:xfrm>
          <a:prstGeom prst="rect">
            <a:avLst/>
          </a:prstGeom>
        </p:spPr>
        <p:txBody>
          <a:bodyPr wrap="none">
            <a:spAutoFit/>
          </a:bodyPr>
          <a:lstStyle/>
          <a:p>
            <a:r>
              <a:rPr lang="ru-RU" b="1" dirty="0" smtClean="0">
                <a:solidFill>
                  <a:schemeClr val="tx1">
                    <a:lumMod val="85000"/>
                    <a:lumOff val="15000"/>
                  </a:schemeClr>
                </a:solidFill>
              </a:rPr>
              <a:t>2</a:t>
            </a:r>
            <a:endParaRPr lang="ru-RU" b="1" dirty="0">
              <a:solidFill>
                <a:schemeClr val="tx1">
                  <a:lumMod val="85000"/>
                  <a:lumOff val="15000"/>
                </a:schemeClr>
              </a:solidFill>
            </a:endParaRPr>
          </a:p>
        </p:txBody>
      </p:sp>
      <p:sp>
        <p:nvSpPr>
          <p:cNvPr id="4101" name="Прямоугольник 4100"/>
          <p:cNvSpPr/>
          <p:nvPr/>
        </p:nvSpPr>
        <p:spPr>
          <a:xfrm>
            <a:off x="4339734" y="3149224"/>
            <a:ext cx="188021" cy="225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Прямоугольник 71"/>
          <p:cNvSpPr/>
          <p:nvPr/>
        </p:nvSpPr>
        <p:spPr>
          <a:xfrm>
            <a:off x="4325699" y="3150807"/>
            <a:ext cx="301686" cy="369332"/>
          </a:xfrm>
          <a:prstGeom prst="rect">
            <a:avLst/>
          </a:prstGeom>
        </p:spPr>
        <p:txBody>
          <a:bodyPr wrap="none">
            <a:spAutoFit/>
          </a:bodyPr>
          <a:lstStyle/>
          <a:p>
            <a:r>
              <a:rPr lang="ru-RU" b="1" dirty="0" smtClean="0">
                <a:solidFill>
                  <a:schemeClr val="tx1">
                    <a:lumMod val="85000"/>
                    <a:lumOff val="15000"/>
                  </a:schemeClr>
                </a:solidFill>
              </a:rPr>
              <a:t>4</a:t>
            </a:r>
            <a:endParaRPr lang="ru-RU" b="1" dirty="0">
              <a:solidFill>
                <a:schemeClr val="tx1">
                  <a:lumMod val="85000"/>
                  <a:lumOff val="15000"/>
                </a:schemeClr>
              </a:solidFill>
            </a:endParaRPr>
          </a:p>
        </p:txBody>
      </p:sp>
      <p:sp>
        <p:nvSpPr>
          <p:cNvPr id="4102" name="Прямоугольник 4101"/>
          <p:cNvSpPr/>
          <p:nvPr/>
        </p:nvSpPr>
        <p:spPr>
          <a:xfrm>
            <a:off x="4845233" y="2305323"/>
            <a:ext cx="220245" cy="302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Прямоугольник 74"/>
          <p:cNvSpPr/>
          <p:nvPr/>
        </p:nvSpPr>
        <p:spPr>
          <a:xfrm>
            <a:off x="5186679" y="3137638"/>
            <a:ext cx="301686" cy="369332"/>
          </a:xfrm>
          <a:prstGeom prst="rect">
            <a:avLst/>
          </a:prstGeom>
        </p:spPr>
        <p:txBody>
          <a:bodyPr wrap="none">
            <a:spAutoFit/>
          </a:bodyPr>
          <a:lstStyle/>
          <a:p>
            <a:r>
              <a:rPr lang="ru-RU" b="1" dirty="0" smtClean="0">
                <a:solidFill>
                  <a:schemeClr val="tx1">
                    <a:lumMod val="85000"/>
                    <a:lumOff val="15000"/>
                  </a:schemeClr>
                </a:solidFill>
              </a:rPr>
              <a:t>6</a:t>
            </a:r>
            <a:endParaRPr lang="ru-RU" b="1" dirty="0">
              <a:solidFill>
                <a:schemeClr val="tx1">
                  <a:lumMod val="85000"/>
                  <a:lumOff val="15000"/>
                </a:schemeClr>
              </a:solidFill>
            </a:endParaRPr>
          </a:p>
        </p:txBody>
      </p:sp>
      <p:sp>
        <p:nvSpPr>
          <p:cNvPr id="4103" name="Прямоугольник 4102"/>
          <p:cNvSpPr/>
          <p:nvPr/>
        </p:nvSpPr>
        <p:spPr>
          <a:xfrm>
            <a:off x="4541790" y="3551799"/>
            <a:ext cx="332781" cy="2928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04" name="Прямоугольник 4103"/>
          <p:cNvSpPr/>
          <p:nvPr/>
        </p:nvSpPr>
        <p:spPr>
          <a:xfrm>
            <a:off x="4324419" y="2727175"/>
            <a:ext cx="203336" cy="304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Прямоугольник 76"/>
          <p:cNvSpPr/>
          <p:nvPr/>
        </p:nvSpPr>
        <p:spPr>
          <a:xfrm>
            <a:off x="4350195" y="2632115"/>
            <a:ext cx="301686" cy="369332"/>
          </a:xfrm>
          <a:prstGeom prst="rect">
            <a:avLst/>
          </a:prstGeom>
        </p:spPr>
        <p:txBody>
          <a:bodyPr wrap="none">
            <a:spAutoFit/>
          </a:bodyPr>
          <a:lstStyle/>
          <a:p>
            <a:r>
              <a:rPr lang="ru-RU" b="1" dirty="0" smtClean="0">
                <a:solidFill>
                  <a:schemeClr val="tx1">
                    <a:lumMod val="85000"/>
                    <a:lumOff val="15000"/>
                  </a:schemeClr>
                </a:solidFill>
              </a:rPr>
              <a:t>8</a:t>
            </a:r>
            <a:endParaRPr lang="ru-RU" b="1" dirty="0">
              <a:solidFill>
                <a:schemeClr val="tx1">
                  <a:lumMod val="85000"/>
                  <a:lumOff val="15000"/>
                </a:schemeClr>
              </a:solidFill>
            </a:endParaRPr>
          </a:p>
        </p:txBody>
      </p:sp>
      <p:sp>
        <p:nvSpPr>
          <p:cNvPr id="79" name="Прямоугольник 78"/>
          <p:cNvSpPr/>
          <p:nvPr/>
        </p:nvSpPr>
        <p:spPr>
          <a:xfrm>
            <a:off x="4298796" y="2357169"/>
            <a:ext cx="418704" cy="369332"/>
          </a:xfrm>
          <a:prstGeom prst="rect">
            <a:avLst/>
          </a:prstGeom>
        </p:spPr>
        <p:txBody>
          <a:bodyPr wrap="none">
            <a:spAutoFit/>
          </a:bodyPr>
          <a:lstStyle/>
          <a:p>
            <a:r>
              <a:rPr lang="ru-RU" b="1" dirty="0" smtClean="0">
                <a:solidFill>
                  <a:schemeClr val="tx1">
                    <a:lumMod val="85000"/>
                    <a:lumOff val="15000"/>
                  </a:schemeClr>
                </a:solidFill>
              </a:rPr>
              <a:t>10</a:t>
            </a:r>
            <a:endParaRPr lang="ru-RU" b="1" dirty="0">
              <a:solidFill>
                <a:schemeClr val="tx1">
                  <a:lumMod val="85000"/>
                  <a:lumOff val="15000"/>
                </a:schemeClr>
              </a:solidFill>
            </a:endParaRPr>
          </a:p>
        </p:txBody>
      </p:sp>
      <p:sp>
        <p:nvSpPr>
          <p:cNvPr id="80" name="Прямоугольник 79"/>
          <p:cNvSpPr/>
          <p:nvPr/>
        </p:nvSpPr>
        <p:spPr>
          <a:xfrm>
            <a:off x="4262952" y="3389211"/>
            <a:ext cx="418704" cy="369332"/>
          </a:xfrm>
          <a:prstGeom prst="rect">
            <a:avLst/>
          </a:prstGeom>
        </p:spPr>
        <p:txBody>
          <a:bodyPr wrap="none">
            <a:spAutoFit/>
          </a:bodyPr>
          <a:lstStyle/>
          <a:p>
            <a:r>
              <a:rPr lang="ru-RU" b="1" dirty="0" smtClean="0">
                <a:solidFill>
                  <a:schemeClr val="tx1">
                    <a:lumMod val="85000"/>
                    <a:lumOff val="15000"/>
                  </a:schemeClr>
                </a:solidFill>
              </a:rPr>
              <a:t>12</a:t>
            </a:r>
            <a:endParaRPr lang="ru-RU" b="1" dirty="0">
              <a:solidFill>
                <a:schemeClr val="tx1">
                  <a:lumMod val="85000"/>
                  <a:lumOff val="15000"/>
                </a:schemeClr>
              </a:solidFill>
            </a:endParaRPr>
          </a:p>
        </p:txBody>
      </p:sp>
      <p:sp>
        <p:nvSpPr>
          <p:cNvPr id="64" name="Объект 2"/>
          <p:cNvSpPr>
            <a:spLocks noGrp="1"/>
          </p:cNvSpPr>
          <p:nvPr>
            <p:ph idx="1"/>
          </p:nvPr>
        </p:nvSpPr>
        <p:spPr>
          <a:xfrm>
            <a:off x="0" y="5358384"/>
            <a:ext cx="9144000" cy="1499616"/>
          </a:xfrm>
        </p:spPr>
        <p:txBody>
          <a:bodyPr>
            <a:normAutofit/>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    Отправление </a:t>
            </a:r>
            <a:r>
              <a:rPr lang="ru-RU" sz="2000" b="1" dirty="0">
                <a:solidFill>
                  <a:srgbClr val="C00000"/>
                </a:solidFill>
                <a:latin typeface="Times New Roman" panose="02020603050405020304" pitchFamily="18" charset="0"/>
                <a:cs typeface="Times New Roman" panose="02020603050405020304" pitchFamily="18" charset="0"/>
              </a:rPr>
              <a:t>хозяйственных поездов</a:t>
            </a:r>
            <a:r>
              <a:rPr lang="ru-RU" sz="2000" dirty="0">
                <a:latin typeface="Times New Roman" panose="02020603050405020304" pitchFamily="18" charset="0"/>
                <a:cs typeface="Times New Roman" panose="02020603050405020304" pitchFamily="18" charset="0"/>
              </a:rPr>
              <a:t>, включая отдельные единицы специального самоходного подвижного </a:t>
            </a:r>
            <a:r>
              <a:rPr lang="ru-RU" sz="2000" dirty="0" smtClean="0">
                <a:latin typeface="Times New Roman" panose="02020603050405020304" pitchFamily="18" charset="0"/>
                <a:cs typeface="Times New Roman" panose="02020603050405020304" pitchFamily="18" charset="0"/>
              </a:rPr>
              <a:t>состава, </a:t>
            </a:r>
            <a:r>
              <a:rPr lang="ru-RU" sz="2000" dirty="0">
                <a:latin typeface="Times New Roman" panose="02020603050405020304" pitchFamily="18" charset="0"/>
                <a:cs typeface="Times New Roman" panose="02020603050405020304" pitchFamily="18" charset="0"/>
              </a:rPr>
              <a:t>на </a:t>
            </a:r>
            <a:r>
              <a:rPr lang="ru-RU" sz="2000" dirty="0" smtClean="0">
                <a:latin typeface="Times New Roman" panose="02020603050405020304" pitchFamily="18" charset="0"/>
                <a:cs typeface="Times New Roman" panose="02020603050405020304" pitchFamily="18" charset="0"/>
              </a:rPr>
              <a:t>перегон, </a:t>
            </a:r>
            <a:r>
              <a:rPr lang="ru-RU" sz="2000" dirty="0">
                <a:latin typeface="Times New Roman" panose="02020603050405020304" pitchFamily="18" charset="0"/>
                <a:cs typeface="Times New Roman" panose="02020603050405020304" pitchFamily="18" charset="0"/>
              </a:rPr>
              <a:t>закрытый для ремонта сооружений и устройств, производится по разрешениям на бланке </a:t>
            </a:r>
            <a:r>
              <a:rPr lang="ru-RU" sz="2000" dirty="0" smtClean="0">
                <a:latin typeface="Times New Roman" panose="02020603050405020304" pitchFamily="18" charset="0"/>
                <a:cs typeface="Times New Roman" panose="02020603050405020304" pitchFamily="18" charset="0"/>
              </a:rPr>
              <a:t>ДУ-64. В </a:t>
            </a:r>
            <a:r>
              <a:rPr lang="ru-RU" sz="2000" dirty="0">
                <a:latin typeface="Times New Roman" panose="02020603050405020304" pitchFamily="18" charset="0"/>
                <a:cs typeface="Times New Roman" panose="02020603050405020304" pitchFamily="18" charset="0"/>
              </a:rPr>
              <a:t>бланке ДУ-64 указывается место (километр, пикет) первоначальной остановки каждого поезда.</a:t>
            </a:r>
            <a:endParaRPr lang="ru-RU" sz="2000" dirty="0">
              <a:latin typeface="Times New Roman" panose="02020603050405020304" pitchFamily="18" charset="0"/>
              <a:cs typeface="Times New Roman" panose="02020603050405020304" pitchFamily="18" charset="0"/>
            </a:endParaRPr>
          </a:p>
        </p:txBody>
      </p:sp>
      <p:sp>
        <p:nvSpPr>
          <p:cNvPr id="66" name="Прямоугольник 6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69" name="Прямоугольник 68"/>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8</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36866" name="Picture 2" descr="Picture background"/>
          <p:cNvPicPr>
            <a:picLocks noChangeAspect="1" noChangeArrowheads="1"/>
          </p:cNvPicPr>
          <p:nvPr/>
        </p:nvPicPr>
        <p:blipFill rotWithShape="1">
          <a:blip r:embed="rId12">
            <a:extLst>
              <a:ext uri="{28A0092B-C50C-407E-A947-70E740481C1C}">
                <a14:useLocalDpi xmlns:a14="http://schemas.microsoft.com/office/drawing/2010/main" val="0"/>
              </a:ext>
            </a:extLst>
          </a:blip>
          <a:srcRect l="5784" t="11197" r="43872" b="8198"/>
          <a:stretch/>
        </p:blipFill>
        <p:spPr bwMode="auto">
          <a:xfrm>
            <a:off x="6061468" y="1073300"/>
            <a:ext cx="3061716" cy="3671778"/>
          </a:xfrm>
          <a:prstGeom prst="rect">
            <a:avLst/>
          </a:prstGeom>
          <a:noFill/>
          <a:extLst>
            <a:ext uri="{909E8E84-426E-40DD-AFC4-6F175D3DCCD1}">
              <a14:hiddenFill xmlns:a14="http://schemas.microsoft.com/office/drawing/2010/main">
                <a:solidFill>
                  <a:srgbClr val="FFFFFF"/>
                </a:solidFill>
              </a14:hiddenFill>
            </a:ext>
          </a:extLst>
        </p:spPr>
      </p:pic>
      <p:cxnSp>
        <p:nvCxnSpPr>
          <p:cNvPr id="4" name="Прямая со стрелкой 3"/>
          <p:cNvCxnSpPr/>
          <p:nvPr/>
        </p:nvCxnSpPr>
        <p:spPr>
          <a:xfrm>
            <a:off x="3039035" y="3227294"/>
            <a:ext cx="4765230" cy="0"/>
          </a:xfrm>
          <a:prstGeom prst="straightConnector1">
            <a:avLst/>
          </a:prstGeom>
          <a:ln w="57150">
            <a:solidFill>
              <a:srgbClr val="C00000"/>
            </a:solidFill>
            <a:prstDash val="lg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130897"/>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бъект 2"/>
          <p:cNvSpPr txBox="1">
            <a:spLocks/>
          </p:cNvSpPr>
          <p:nvPr/>
        </p:nvSpPr>
        <p:spPr>
          <a:xfrm>
            <a:off x="0" y="557785"/>
            <a:ext cx="9144000" cy="2139695"/>
          </a:xfrm>
          <a:prstGeom prst="rect">
            <a:avLst/>
          </a:prstGeom>
          <a:solidFill>
            <a:schemeClr val="accent1">
              <a:lumMod val="40000"/>
              <a:lumOff val="60000"/>
            </a:schemeClr>
          </a:solidFill>
          <a:ln>
            <a:solidFill>
              <a:schemeClr val="accent6">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ru-RU" sz="1800" b="1" dirty="0">
                <a:solidFill>
                  <a:srgbClr val="C00000"/>
                </a:solidFill>
                <a:latin typeface="Times New Roman" panose="02020603050405020304" pitchFamily="18" charset="0"/>
                <a:cs typeface="Times New Roman" panose="02020603050405020304" pitchFamily="18" charset="0"/>
              </a:rPr>
              <a:t>ИДП Приложение №</a:t>
            </a:r>
            <a:r>
              <a:rPr lang="ru-RU" sz="1800" b="1" dirty="0" smtClean="0">
                <a:solidFill>
                  <a:srgbClr val="C00000"/>
                </a:solidFill>
                <a:latin typeface="Times New Roman" panose="02020603050405020304" pitchFamily="18" charset="0"/>
                <a:cs typeface="Times New Roman" panose="02020603050405020304" pitchFamily="18" charset="0"/>
              </a:rPr>
              <a:t>13 </a:t>
            </a:r>
            <a:r>
              <a:rPr lang="ru-RU" sz="1800" b="1" dirty="0" smtClean="0">
                <a:latin typeface="Times New Roman" panose="02020603050405020304" pitchFamily="18" charset="0"/>
                <a:cs typeface="Times New Roman" panose="02020603050405020304" pitchFamily="18" charset="0"/>
              </a:rPr>
              <a:t>п.3-9, 14,17,20,21</a:t>
            </a:r>
            <a:r>
              <a:rPr lang="ru-RU" sz="1800" b="1" dirty="0" smtClean="0">
                <a:solidFill>
                  <a:srgbClr val="C00000"/>
                </a:solidFill>
                <a:latin typeface="Times New Roman" panose="02020603050405020304" pitchFamily="18" charset="0"/>
                <a:cs typeface="Times New Roman" panose="02020603050405020304" pitchFamily="18" charset="0"/>
              </a:rPr>
              <a:t> </a:t>
            </a:r>
            <a:r>
              <a:rPr lang="ru-RU" sz="1800" b="1" dirty="0">
                <a:latin typeface="Times New Roman" panose="02020603050405020304" pitchFamily="18" charset="0"/>
                <a:cs typeface="Times New Roman" panose="02020603050405020304" pitchFamily="18" charset="0"/>
              </a:rPr>
              <a:t>Порядок организации движения хозяйственных поездов при производстве ремонтных и строительных работ на </a:t>
            </a:r>
            <a:r>
              <a:rPr lang="ru-RU" sz="1800" b="1" dirty="0" smtClean="0">
                <a:latin typeface="Times New Roman" panose="02020603050405020304" pitchFamily="18" charset="0"/>
                <a:cs typeface="Times New Roman" panose="02020603050405020304" pitchFamily="18" charset="0"/>
              </a:rPr>
              <a:t>ж.-д. инфраструктуре;</a:t>
            </a:r>
          </a:p>
          <a:p>
            <a:pPr marL="0" indent="0" algn="just">
              <a:buNone/>
            </a:pPr>
            <a:r>
              <a:rPr lang="ru-RU" sz="1800" b="1" dirty="0" smtClean="0">
                <a:solidFill>
                  <a:srgbClr val="C00000"/>
                </a:solidFill>
                <a:latin typeface="Times New Roman" panose="02020603050405020304" pitchFamily="18" charset="0"/>
                <a:cs typeface="Times New Roman" panose="02020603050405020304" pitchFamily="18" charset="0"/>
              </a:rPr>
              <a:t>Инструкция</a:t>
            </a:r>
            <a:r>
              <a:rPr lang="ru-RU" sz="1800" b="1" dirty="0" smtClean="0">
                <a:latin typeface="Times New Roman" panose="02020603050405020304" pitchFamily="18" charset="0"/>
                <a:cs typeface="Times New Roman" panose="02020603050405020304" pitchFamily="18" charset="0"/>
              </a:rPr>
              <a:t> </a:t>
            </a:r>
            <a:r>
              <a:rPr lang="ru-RU" sz="1800" b="1" dirty="0">
                <a:latin typeface="Times New Roman" panose="02020603050405020304" pitchFamily="18" charset="0"/>
                <a:cs typeface="Times New Roman" panose="02020603050405020304" pitchFamily="18" charset="0"/>
              </a:rPr>
              <a:t>по обеспечению безопасности движения поездов при производстве путевых работ, утвержденной распоряжением ОАО «РЖД» от </a:t>
            </a:r>
            <a:r>
              <a:rPr lang="ru-RU" sz="1800" b="1" dirty="0" smtClean="0">
                <a:latin typeface="Times New Roman" panose="02020603050405020304" pitchFamily="18" charset="0"/>
                <a:cs typeface="Times New Roman" panose="02020603050405020304" pitchFamily="18" charset="0"/>
              </a:rPr>
              <a:t>14.12.2016 </a:t>
            </a:r>
            <a:r>
              <a:rPr lang="ru-RU" sz="1800" b="1" dirty="0">
                <a:latin typeface="Times New Roman" panose="02020603050405020304" pitchFamily="18" charset="0"/>
                <a:cs typeface="Times New Roman" panose="02020603050405020304" pitchFamily="18" charset="0"/>
              </a:rPr>
              <a:t>г. </a:t>
            </a:r>
            <a:r>
              <a:rPr lang="ru-RU" sz="1800" b="1" dirty="0" smtClean="0">
                <a:latin typeface="Times New Roman" panose="02020603050405020304" pitchFamily="18" charset="0"/>
                <a:cs typeface="Times New Roman" panose="02020603050405020304" pitchFamily="18" charset="0"/>
              </a:rPr>
              <a:t>№2540р.;</a:t>
            </a:r>
          </a:p>
          <a:p>
            <a:pPr marL="0" indent="0" algn="just">
              <a:buNone/>
            </a:pPr>
            <a:r>
              <a:rPr lang="ru-RU" sz="1800" b="1" dirty="0" smtClean="0">
                <a:solidFill>
                  <a:srgbClr val="C00000"/>
                </a:solidFill>
                <a:latin typeface="Times New Roman" panose="02020603050405020304" pitchFamily="18" charset="0"/>
                <a:cs typeface="Times New Roman" panose="02020603050405020304" pitchFamily="18" charset="0"/>
              </a:rPr>
              <a:t>Инструкция</a:t>
            </a:r>
            <a:r>
              <a:rPr lang="ru-RU" sz="1800" b="1" dirty="0" smtClean="0">
                <a:latin typeface="Times New Roman" panose="02020603050405020304" pitchFamily="18" charset="0"/>
                <a:cs typeface="Times New Roman" panose="02020603050405020304" pitchFamily="18" charset="0"/>
              </a:rPr>
              <a:t> по </a:t>
            </a:r>
            <a:r>
              <a:rPr lang="ru-RU" sz="1800" b="1" dirty="0">
                <a:latin typeface="Times New Roman" panose="02020603050405020304" pitchFamily="18" charset="0"/>
                <a:cs typeface="Times New Roman" panose="02020603050405020304" pitchFamily="18" charset="0"/>
              </a:rPr>
              <a:t>обеспечению безопасности движения поездов при технической эксплуатации устройств и систем </a:t>
            </a:r>
            <a:r>
              <a:rPr lang="ru-RU" sz="1800" b="1" dirty="0" smtClean="0">
                <a:latin typeface="Times New Roman" panose="02020603050405020304" pitchFamily="18" charset="0"/>
                <a:cs typeface="Times New Roman" panose="02020603050405020304" pitchFamily="18" charset="0"/>
              </a:rPr>
              <a:t>СЦБ ЦШ-530-11.</a:t>
            </a:r>
          </a:p>
          <a:p>
            <a:pPr marL="0" indent="0" algn="just">
              <a:buNone/>
            </a:pPr>
            <a:endParaRPr lang="ru-RU" sz="1800" b="1" dirty="0" smtClean="0">
              <a:latin typeface="Times New Roman" panose="02020603050405020304" pitchFamily="18" charset="0"/>
              <a:cs typeface="Times New Roman" panose="02020603050405020304" pitchFamily="18" charset="0"/>
            </a:endParaRPr>
          </a:p>
          <a:p>
            <a:pPr marL="0" indent="0" algn="just">
              <a:buNone/>
            </a:pPr>
            <a:endParaRPr lang="ru-RU" sz="1800" b="1"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0" y="4919008"/>
            <a:ext cx="9144000" cy="1938992"/>
          </a:xfrm>
          <a:prstGeom prst="rect">
            <a:avLst/>
          </a:prstGeom>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1. Ремонт </a:t>
            </a:r>
            <a:r>
              <a:rPr lang="ru-RU" sz="2000" b="1" dirty="0">
                <a:latin typeface="Times New Roman" panose="02020603050405020304" pitchFamily="18" charset="0"/>
                <a:cs typeface="Times New Roman" panose="02020603050405020304" pitchFamily="18" charset="0"/>
              </a:rPr>
              <a:t>сооружений и устройств, порядок закрытия (открытия) перегона или железнодорожных путей для производства </a:t>
            </a:r>
            <a:r>
              <a:rPr lang="ru-RU" sz="2000" b="1" dirty="0" smtClean="0">
                <a:latin typeface="Times New Roman" panose="02020603050405020304" pitchFamily="18" charset="0"/>
                <a:cs typeface="Times New Roman" panose="02020603050405020304" pitchFamily="18" charset="0"/>
              </a:rPr>
              <a:t>работ; </a:t>
            </a:r>
          </a:p>
          <a:p>
            <a:pPr algn="just"/>
            <a:r>
              <a:rPr lang="ru-RU" sz="2000" b="1" dirty="0" smtClean="0">
                <a:latin typeface="Times New Roman" panose="02020603050405020304" pitchFamily="18" charset="0"/>
                <a:cs typeface="Times New Roman" panose="02020603050405020304" pitchFamily="18" charset="0"/>
              </a:rPr>
              <a:t>2. Инструкция </a:t>
            </a:r>
            <a:r>
              <a:rPr lang="ru-RU" sz="2000" b="1" dirty="0">
                <a:latin typeface="Times New Roman" panose="02020603050405020304" pitchFamily="18" charset="0"/>
                <a:cs typeface="Times New Roman" panose="02020603050405020304" pitchFamily="18" charset="0"/>
              </a:rPr>
              <a:t>по обеспечению безопасности движения поездов при производстве путевых </a:t>
            </a:r>
            <a:r>
              <a:rPr lang="ru-RU" sz="2000" b="1" dirty="0" smtClean="0">
                <a:latin typeface="Times New Roman" panose="02020603050405020304" pitchFamily="18" charset="0"/>
                <a:cs typeface="Times New Roman" panose="02020603050405020304" pitchFamily="18" charset="0"/>
              </a:rPr>
              <a:t>работ;</a:t>
            </a:r>
          </a:p>
          <a:p>
            <a:pPr algn="just"/>
            <a:r>
              <a:rPr lang="ru-RU" sz="2000" b="1" dirty="0" smtClean="0">
                <a:latin typeface="Times New Roman" panose="02020603050405020304" pitchFamily="18" charset="0"/>
                <a:cs typeface="Times New Roman" panose="02020603050405020304" pitchFamily="18" charset="0"/>
              </a:rPr>
              <a:t>3. Инструкция </a:t>
            </a:r>
            <a:r>
              <a:rPr lang="ru-RU" sz="2000" b="1" dirty="0">
                <a:latin typeface="Times New Roman" panose="02020603050405020304" pitchFamily="18" charset="0"/>
                <a:cs typeface="Times New Roman" panose="02020603050405020304" pitchFamily="18" charset="0"/>
              </a:rPr>
              <a:t>по обеспечению безопасности движения поездов при технической эксплуатации устройств и систем СЦБ.</a:t>
            </a:r>
          </a:p>
        </p:txBody>
      </p:sp>
      <p:pic>
        <p:nvPicPr>
          <p:cNvPr id="14" name="Рисунок 13"/>
          <p:cNvPicPr>
            <a:picLocks noChangeAspect="1"/>
          </p:cNvPicPr>
          <p:nvPr/>
        </p:nvPicPr>
        <p:blipFill rotWithShape="1">
          <a:blip r:embed="rId2"/>
          <a:srcRect t="11669" b="4435"/>
          <a:stretch/>
        </p:blipFill>
        <p:spPr>
          <a:xfrm>
            <a:off x="368443" y="2770632"/>
            <a:ext cx="8407113" cy="2240280"/>
          </a:xfrm>
          <a:prstGeom prst="rect">
            <a:avLst/>
          </a:prstGeom>
        </p:spPr>
      </p:pic>
    </p:spTree>
    <p:extLst>
      <p:ext uri="{BB962C8B-B14F-4D97-AF65-F5344CB8AC3E}">
        <p14:creationId xmlns:p14="http://schemas.microsoft.com/office/powerpoint/2010/main" val="4096228095"/>
      </p:ext>
    </p:extLst>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753232" y="1640305"/>
            <a:ext cx="3206774" cy="2840982"/>
          </a:xfrm>
          <a:prstGeom prst="rect">
            <a:avLst/>
          </a:prstGeom>
        </p:spPr>
      </p:pic>
      <p:cxnSp>
        <p:nvCxnSpPr>
          <p:cNvPr id="13" name="Прямая соединительная линия 12"/>
          <p:cNvCxnSpPr/>
          <p:nvPr/>
        </p:nvCxnSpPr>
        <p:spPr>
          <a:xfrm>
            <a:off x="26623" y="2662518"/>
            <a:ext cx="9076433" cy="134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3039035" y="1586517"/>
            <a:ext cx="887506" cy="376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2753232" y="2729753"/>
            <a:ext cx="379933" cy="6992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3039035" y="2971800"/>
            <a:ext cx="376518" cy="255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7" name="Рисунок 26"/>
          <p:cNvPicPr>
            <a:picLocks noChangeAspect="1"/>
          </p:cNvPicPr>
          <p:nvPr/>
        </p:nvPicPr>
        <p:blipFill>
          <a:blip r:embed="rId3"/>
          <a:stretch>
            <a:fillRect/>
          </a:stretch>
        </p:blipFill>
        <p:spPr>
          <a:xfrm>
            <a:off x="3156623" y="2139925"/>
            <a:ext cx="652329" cy="317019"/>
          </a:xfrm>
          <a:prstGeom prst="rect">
            <a:avLst/>
          </a:prstGeom>
        </p:spPr>
      </p:pic>
      <p:pic>
        <p:nvPicPr>
          <p:cNvPr id="30" name="Рисунок 29"/>
          <p:cNvPicPr>
            <a:picLocks noChangeAspect="1"/>
          </p:cNvPicPr>
          <p:nvPr/>
        </p:nvPicPr>
        <p:blipFill rotWithShape="1">
          <a:blip r:embed="rId2"/>
          <a:srcRect l="12123" t="88792" r="67449"/>
          <a:stretch/>
        </p:blipFill>
        <p:spPr>
          <a:xfrm>
            <a:off x="3153859" y="2785689"/>
            <a:ext cx="655093" cy="318434"/>
          </a:xfrm>
          <a:prstGeom prst="rect">
            <a:avLst/>
          </a:prstGeom>
        </p:spPr>
      </p:pic>
      <p:pic>
        <p:nvPicPr>
          <p:cNvPr id="31" name="Рисунок 30"/>
          <p:cNvPicPr>
            <a:picLocks noChangeAspect="1"/>
          </p:cNvPicPr>
          <p:nvPr/>
        </p:nvPicPr>
        <p:blipFill rotWithShape="1">
          <a:blip r:embed="rId2"/>
          <a:srcRect l="12123" t="88792" r="67449"/>
          <a:stretch/>
        </p:blipFill>
        <p:spPr>
          <a:xfrm>
            <a:off x="8381758" y="3510465"/>
            <a:ext cx="655093" cy="318434"/>
          </a:xfrm>
          <a:prstGeom prst="rect">
            <a:avLst/>
          </a:prstGeom>
        </p:spPr>
      </p:pic>
      <p:pic>
        <p:nvPicPr>
          <p:cNvPr id="32" name="Рисунок 31"/>
          <p:cNvPicPr>
            <a:picLocks noChangeAspect="1"/>
          </p:cNvPicPr>
          <p:nvPr/>
        </p:nvPicPr>
        <p:blipFill rotWithShape="1">
          <a:blip r:embed="rId2"/>
          <a:srcRect l="12123" t="88792" r="67449"/>
          <a:stretch/>
        </p:blipFill>
        <p:spPr>
          <a:xfrm rot="10800000">
            <a:off x="7726665" y="2030506"/>
            <a:ext cx="655093" cy="318434"/>
          </a:xfrm>
          <a:prstGeom prst="rect">
            <a:avLst/>
          </a:prstGeom>
        </p:spPr>
      </p:pic>
      <p:pic>
        <p:nvPicPr>
          <p:cNvPr id="33" name="Рисунок 32"/>
          <p:cNvPicPr>
            <a:picLocks noChangeAspect="1"/>
          </p:cNvPicPr>
          <p:nvPr/>
        </p:nvPicPr>
        <p:blipFill rotWithShape="1">
          <a:blip r:embed="rId2"/>
          <a:srcRect l="12123" t="88792" r="67449"/>
          <a:stretch/>
        </p:blipFill>
        <p:spPr>
          <a:xfrm rot="10800000">
            <a:off x="5065479" y="3742578"/>
            <a:ext cx="655093" cy="318434"/>
          </a:xfrm>
          <a:prstGeom prst="rect">
            <a:avLst/>
          </a:prstGeom>
        </p:spPr>
      </p:pic>
      <p:cxnSp>
        <p:nvCxnSpPr>
          <p:cNvPr id="21" name="Прямая соединительная линия 20"/>
          <p:cNvCxnSpPr/>
          <p:nvPr/>
        </p:nvCxnSpPr>
        <p:spPr>
          <a:xfrm>
            <a:off x="33266" y="2004686"/>
            <a:ext cx="3469797" cy="392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37" name="Рисунок 36"/>
          <p:cNvPicPr>
            <a:picLocks noChangeAspect="1"/>
          </p:cNvPicPr>
          <p:nvPr/>
        </p:nvPicPr>
        <p:blipFill>
          <a:blip r:embed="rId4"/>
          <a:stretch>
            <a:fillRect/>
          </a:stretch>
        </p:blipFill>
        <p:spPr>
          <a:xfrm>
            <a:off x="5992280" y="2922718"/>
            <a:ext cx="2157271" cy="534820"/>
          </a:xfrm>
          <a:prstGeom prst="rect">
            <a:avLst/>
          </a:prstGeom>
        </p:spPr>
      </p:pic>
      <p:pic>
        <p:nvPicPr>
          <p:cNvPr id="39" name="Рисунок 38"/>
          <p:cNvPicPr>
            <a:picLocks noChangeAspect="1"/>
          </p:cNvPicPr>
          <p:nvPr/>
        </p:nvPicPr>
        <p:blipFill rotWithShape="1">
          <a:blip r:embed="rId5"/>
          <a:srcRect l="1497" t="4742" b="3158"/>
          <a:stretch/>
        </p:blipFill>
        <p:spPr>
          <a:xfrm>
            <a:off x="8091464" y="2835817"/>
            <a:ext cx="1894498" cy="619591"/>
          </a:xfrm>
          <a:prstGeom prst="rect">
            <a:avLst/>
          </a:prstGeom>
        </p:spPr>
      </p:pic>
      <p:pic>
        <p:nvPicPr>
          <p:cNvPr id="42" name="Рисунок 41"/>
          <p:cNvPicPr>
            <a:picLocks noChangeAspect="1"/>
          </p:cNvPicPr>
          <p:nvPr/>
        </p:nvPicPr>
        <p:blipFill>
          <a:blip r:embed="rId6"/>
          <a:stretch>
            <a:fillRect/>
          </a:stretch>
        </p:blipFill>
        <p:spPr>
          <a:xfrm>
            <a:off x="1231720" y="3492268"/>
            <a:ext cx="1529542" cy="573649"/>
          </a:xfrm>
          <a:prstGeom prst="rect">
            <a:avLst/>
          </a:prstGeom>
        </p:spPr>
      </p:pic>
      <p:cxnSp>
        <p:nvCxnSpPr>
          <p:cNvPr id="24" name="Прямая соединительная линия 23"/>
          <p:cNvCxnSpPr/>
          <p:nvPr/>
        </p:nvCxnSpPr>
        <p:spPr>
          <a:xfrm>
            <a:off x="67567" y="4061012"/>
            <a:ext cx="287733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45" name="Рисунок 44"/>
          <p:cNvPicPr>
            <a:picLocks noChangeAspect="1"/>
          </p:cNvPicPr>
          <p:nvPr/>
        </p:nvPicPr>
        <p:blipFill>
          <a:blip r:embed="rId7"/>
          <a:stretch>
            <a:fillRect/>
          </a:stretch>
        </p:blipFill>
        <p:spPr>
          <a:xfrm>
            <a:off x="349048" y="3496109"/>
            <a:ext cx="725487" cy="944962"/>
          </a:xfrm>
          <a:prstGeom prst="rect">
            <a:avLst/>
          </a:prstGeom>
        </p:spPr>
      </p:pic>
      <p:sp>
        <p:nvSpPr>
          <p:cNvPr id="46" name="Блок-схема: узел 45"/>
          <p:cNvSpPr/>
          <p:nvPr/>
        </p:nvSpPr>
        <p:spPr>
          <a:xfrm>
            <a:off x="3340729" y="2854943"/>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Блок-схема: узел 46"/>
          <p:cNvSpPr/>
          <p:nvPr/>
        </p:nvSpPr>
        <p:spPr>
          <a:xfrm>
            <a:off x="3341371" y="2210970"/>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Блок-схема: узел 47"/>
          <p:cNvSpPr/>
          <p:nvPr/>
        </p:nvSpPr>
        <p:spPr>
          <a:xfrm>
            <a:off x="3325388" y="4234839"/>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3340729" y="3687103"/>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Блок-схема: узел 49"/>
          <p:cNvSpPr/>
          <p:nvPr/>
        </p:nvSpPr>
        <p:spPr>
          <a:xfrm>
            <a:off x="4924310" y="2087799"/>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Блок-схема: узел 50"/>
          <p:cNvSpPr/>
          <p:nvPr/>
        </p:nvSpPr>
        <p:spPr>
          <a:xfrm>
            <a:off x="5349957" y="3793788"/>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Блок-схема: узел 51"/>
          <p:cNvSpPr/>
          <p:nvPr/>
        </p:nvSpPr>
        <p:spPr>
          <a:xfrm>
            <a:off x="5281759" y="2087798"/>
            <a:ext cx="191036" cy="194747"/>
          </a:xfrm>
          <a:prstGeom prst="flowChartConnector">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5092391" y="2079917"/>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4562880" y="2079917"/>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Блок-схема: узел 54"/>
          <p:cNvSpPr/>
          <p:nvPr/>
        </p:nvSpPr>
        <p:spPr>
          <a:xfrm>
            <a:off x="4749715" y="2087471"/>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Блок-схема: узел 55"/>
          <p:cNvSpPr/>
          <p:nvPr/>
        </p:nvSpPr>
        <p:spPr>
          <a:xfrm>
            <a:off x="3518117" y="4221191"/>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Блок-схема: узел 56"/>
          <p:cNvSpPr/>
          <p:nvPr/>
        </p:nvSpPr>
        <p:spPr>
          <a:xfrm>
            <a:off x="3540940" y="2204888"/>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Блок-схема: узел 57"/>
          <p:cNvSpPr/>
          <p:nvPr/>
        </p:nvSpPr>
        <p:spPr>
          <a:xfrm>
            <a:off x="3528750" y="2854943"/>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Блок-схема: узел 58"/>
          <p:cNvSpPr/>
          <p:nvPr/>
        </p:nvSpPr>
        <p:spPr>
          <a:xfrm>
            <a:off x="3520488" y="3666024"/>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Блок-схема: узел 59"/>
          <p:cNvSpPr/>
          <p:nvPr/>
        </p:nvSpPr>
        <p:spPr>
          <a:xfrm>
            <a:off x="7804265" y="2088800"/>
            <a:ext cx="191036" cy="194747"/>
          </a:xfrm>
          <a:prstGeom prst="flowChartConnector">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Блок-схема: узел 60"/>
          <p:cNvSpPr/>
          <p:nvPr/>
        </p:nvSpPr>
        <p:spPr>
          <a:xfrm>
            <a:off x="7995301" y="2079917"/>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Блок-схема: узел 61"/>
          <p:cNvSpPr/>
          <p:nvPr/>
        </p:nvSpPr>
        <p:spPr>
          <a:xfrm>
            <a:off x="8766926" y="3579095"/>
            <a:ext cx="191036" cy="194747"/>
          </a:xfrm>
          <a:prstGeom prst="flowChartConnector">
            <a:avLst/>
          </a:prstGeom>
          <a:solidFill>
            <a:srgbClr val="C0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Блок-схема: узел 62"/>
          <p:cNvSpPr/>
          <p:nvPr/>
        </p:nvSpPr>
        <p:spPr>
          <a:xfrm>
            <a:off x="8571433" y="3579096"/>
            <a:ext cx="191036" cy="194747"/>
          </a:xfrm>
          <a:prstGeom prst="flowChartConnector">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Прямоугольник 42"/>
          <p:cNvSpPr/>
          <p:nvPr/>
        </p:nvSpPr>
        <p:spPr>
          <a:xfrm>
            <a:off x="5635211" y="3702192"/>
            <a:ext cx="461986" cy="369332"/>
          </a:xfrm>
          <a:prstGeom prst="rect">
            <a:avLst/>
          </a:prstGeom>
        </p:spPr>
        <p:txBody>
          <a:bodyPr wrap="none">
            <a:spAutoFit/>
          </a:bodyPr>
          <a:lstStyle/>
          <a:p>
            <a:r>
              <a:rPr lang="ru-RU" dirty="0" smtClean="0">
                <a:solidFill>
                  <a:schemeClr val="tx1">
                    <a:lumMod val="85000"/>
                    <a:lumOff val="15000"/>
                  </a:schemeClr>
                </a:solidFill>
              </a:rPr>
              <a:t>ЧД</a:t>
            </a:r>
            <a:endParaRPr lang="ru-RU" dirty="0">
              <a:solidFill>
                <a:schemeClr val="tx1">
                  <a:lumMod val="85000"/>
                  <a:lumOff val="15000"/>
                </a:schemeClr>
              </a:solidFill>
            </a:endParaRPr>
          </a:p>
        </p:txBody>
      </p:sp>
      <p:sp>
        <p:nvSpPr>
          <p:cNvPr id="44" name="Прямоугольник 43"/>
          <p:cNvSpPr/>
          <p:nvPr/>
        </p:nvSpPr>
        <p:spPr>
          <a:xfrm>
            <a:off x="8315396" y="1991908"/>
            <a:ext cx="301686" cy="369332"/>
          </a:xfrm>
          <a:prstGeom prst="rect">
            <a:avLst/>
          </a:prstGeom>
        </p:spPr>
        <p:txBody>
          <a:bodyPr wrap="none">
            <a:spAutoFit/>
          </a:bodyPr>
          <a:lstStyle/>
          <a:p>
            <a:r>
              <a:rPr lang="ru-RU" dirty="0" smtClean="0"/>
              <a:t>2</a:t>
            </a:r>
            <a:endParaRPr lang="ru-RU" dirty="0"/>
          </a:p>
        </p:txBody>
      </p:sp>
      <p:sp>
        <p:nvSpPr>
          <p:cNvPr id="4096" name="Прямоугольник 4095"/>
          <p:cNvSpPr/>
          <p:nvPr/>
        </p:nvSpPr>
        <p:spPr>
          <a:xfrm>
            <a:off x="8032818" y="3472917"/>
            <a:ext cx="500913" cy="369332"/>
          </a:xfrm>
          <a:prstGeom prst="rect">
            <a:avLst/>
          </a:prstGeom>
        </p:spPr>
        <p:txBody>
          <a:bodyPr wrap="square">
            <a:spAutoFit/>
          </a:bodyPr>
          <a:lstStyle/>
          <a:p>
            <a:r>
              <a:rPr lang="ru-RU" dirty="0" smtClean="0"/>
              <a:t>19</a:t>
            </a:r>
            <a:endParaRPr lang="ru-RU" dirty="0"/>
          </a:p>
        </p:txBody>
      </p:sp>
      <p:pic>
        <p:nvPicPr>
          <p:cNvPr id="6" name="Рисунок 5"/>
          <p:cNvPicPr>
            <a:picLocks noChangeAspect="1"/>
          </p:cNvPicPr>
          <p:nvPr/>
        </p:nvPicPr>
        <p:blipFill>
          <a:blip r:embed="rId8"/>
          <a:stretch>
            <a:fillRect/>
          </a:stretch>
        </p:blipFill>
        <p:spPr>
          <a:xfrm>
            <a:off x="18011" y="515978"/>
            <a:ext cx="3097036" cy="1786283"/>
          </a:xfrm>
          <a:prstGeom prst="rect">
            <a:avLst/>
          </a:prstGeom>
        </p:spPr>
      </p:pic>
      <p:pic>
        <p:nvPicPr>
          <p:cNvPr id="8" name="Рисунок 7"/>
          <p:cNvPicPr>
            <a:picLocks noChangeAspect="1"/>
          </p:cNvPicPr>
          <p:nvPr/>
        </p:nvPicPr>
        <p:blipFill>
          <a:blip r:embed="rId9"/>
          <a:stretch>
            <a:fillRect/>
          </a:stretch>
        </p:blipFill>
        <p:spPr>
          <a:xfrm rot="1820375">
            <a:off x="4899167" y="622873"/>
            <a:ext cx="1799242" cy="1353747"/>
          </a:xfrm>
          <a:prstGeom prst="rect">
            <a:avLst/>
          </a:prstGeom>
        </p:spPr>
      </p:pic>
      <p:sp>
        <p:nvSpPr>
          <p:cNvPr id="9" name="Овал 8"/>
          <p:cNvSpPr/>
          <p:nvPr/>
        </p:nvSpPr>
        <p:spPr>
          <a:xfrm>
            <a:off x="2793987" y="1638437"/>
            <a:ext cx="400627" cy="62474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1" name="Прямая со стрелкой 10"/>
          <p:cNvCxnSpPr>
            <a:stCxn id="9" idx="6"/>
          </p:cNvCxnSpPr>
          <p:nvPr/>
        </p:nvCxnSpPr>
        <p:spPr>
          <a:xfrm flipV="1">
            <a:off x="3194614" y="1409119"/>
            <a:ext cx="1537416" cy="54168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2" name="Рисунок 11"/>
          <p:cNvPicPr>
            <a:picLocks noChangeAspect="1"/>
          </p:cNvPicPr>
          <p:nvPr/>
        </p:nvPicPr>
        <p:blipFill>
          <a:blip r:embed="rId10"/>
          <a:stretch>
            <a:fillRect/>
          </a:stretch>
        </p:blipFill>
        <p:spPr>
          <a:xfrm>
            <a:off x="133033" y="2937203"/>
            <a:ext cx="1322947" cy="518205"/>
          </a:xfrm>
          <a:prstGeom prst="rect">
            <a:avLst/>
          </a:prstGeom>
        </p:spPr>
      </p:pic>
      <p:cxnSp>
        <p:nvCxnSpPr>
          <p:cNvPr id="19" name="Прямая соединительная линия 18"/>
          <p:cNvCxnSpPr/>
          <p:nvPr/>
        </p:nvCxnSpPr>
        <p:spPr>
          <a:xfrm flipV="1">
            <a:off x="0" y="3423481"/>
            <a:ext cx="9985962" cy="164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4979787" y="1186396"/>
            <a:ext cx="1275414" cy="369332"/>
          </a:xfrm>
          <a:prstGeom prst="rect">
            <a:avLst/>
          </a:prstGeom>
        </p:spPr>
        <p:txBody>
          <a:bodyPr wrap="none">
            <a:spAutoFit/>
          </a:bodyPr>
          <a:lstStyle/>
          <a:p>
            <a:r>
              <a:rPr lang="ru-RU" b="1" dirty="0"/>
              <a:t>ключ-жезл</a:t>
            </a:r>
          </a:p>
        </p:txBody>
      </p:sp>
      <p:cxnSp>
        <p:nvCxnSpPr>
          <p:cNvPr id="23" name="Прямая со стрелкой 22"/>
          <p:cNvCxnSpPr/>
          <p:nvPr/>
        </p:nvCxnSpPr>
        <p:spPr>
          <a:xfrm>
            <a:off x="2753043" y="3969306"/>
            <a:ext cx="1014965" cy="0"/>
          </a:xfrm>
          <a:prstGeom prst="straightConnector1">
            <a:avLst/>
          </a:prstGeom>
          <a:ln w="38100">
            <a:solidFill>
              <a:srgbClr val="C00000"/>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flipV="1">
            <a:off x="3731976" y="3320716"/>
            <a:ext cx="659550" cy="667819"/>
          </a:xfrm>
          <a:prstGeom prst="straightConnector1">
            <a:avLst/>
          </a:prstGeom>
          <a:ln w="38100">
            <a:solidFill>
              <a:srgbClr val="C00000"/>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67" name="Прямая соединительная линия 66"/>
          <p:cNvCxnSpPr/>
          <p:nvPr/>
        </p:nvCxnSpPr>
        <p:spPr>
          <a:xfrm>
            <a:off x="4562880" y="2681154"/>
            <a:ext cx="718879" cy="75243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098" name="Прямоугольник 4097"/>
          <p:cNvSpPr/>
          <p:nvPr/>
        </p:nvSpPr>
        <p:spPr>
          <a:xfrm>
            <a:off x="4749715" y="2336007"/>
            <a:ext cx="365631" cy="226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99" name="Прямоугольник 4098"/>
          <p:cNvSpPr/>
          <p:nvPr/>
        </p:nvSpPr>
        <p:spPr>
          <a:xfrm>
            <a:off x="4562880" y="3510465"/>
            <a:ext cx="361430" cy="283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00" name="Прямоугольник 4099"/>
          <p:cNvSpPr/>
          <p:nvPr/>
        </p:nvSpPr>
        <p:spPr>
          <a:xfrm>
            <a:off x="4343399" y="2729384"/>
            <a:ext cx="183385" cy="252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01" name="Прямоугольник 4100"/>
          <p:cNvSpPr/>
          <p:nvPr/>
        </p:nvSpPr>
        <p:spPr>
          <a:xfrm>
            <a:off x="4379495" y="3120854"/>
            <a:ext cx="183385" cy="285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097" name="Прямая со стрелкой 4096"/>
          <p:cNvCxnSpPr/>
          <p:nvPr/>
        </p:nvCxnSpPr>
        <p:spPr>
          <a:xfrm>
            <a:off x="4379495" y="3339257"/>
            <a:ext cx="1255716" cy="0"/>
          </a:xfrm>
          <a:prstGeom prst="straightConnector1">
            <a:avLst/>
          </a:prstGeom>
          <a:ln w="38100">
            <a:solidFill>
              <a:srgbClr val="C00000"/>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72" name="Прямоугольник 71"/>
          <p:cNvSpPr/>
          <p:nvPr/>
        </p:nvSpPr>
        <p:spPr>
          <a:xfrm>
            <a:off x="2799199" y="2120658"/>
            <a:ext cx="531254" cy="369332"/>
          </a:xfrm>
          <a:prstGeom prst="rect">
            <a:avLst/>
          </a:prstGeom>
        </p:spPr>
        <p:txBody>
          <a:bodyPr wrap="square">
            <a:spAutoFit/>
          </a:bodyPr>
          <a:lstStyle/>
          <a:p>
            <a:r>
              <a:rPr lang="ru-RU" dirty="0" smtClean="0">
                <a:solidFill>
                  <a:schemeClr val="tx1">
                    <a:lumMod val="85000"/>
                    <a:lumOff val="15000"/>
                  </a:schemeClr>
                </a:solidFill>
              </a:rPr>
              <a:t>Н4</a:t>
            </a:r>
            <a:endParaRPr lang="ru-RU" dirty="0">
              <a:solidFill>
                <a:schemeClr val="tx1">
                  <a:lumMod val="85000"/>
                  <a:lumOff val="15000"/>
                </a:schemeClr>
              </a:solidFill>
            </a:endParaRPr>
          </a:p>
        </p:txBody>
      </p:sp>
      <p:sp>
        <p:nvSpPr>
          <p:cNvPr id="73" name="Прямоугольник 72"/>
          <p:cNvSpPr/>
          <p:nvPr/>
        </p:nvSpPr>
        <p:spPr>
          <a:xfrm>
            <a:off x="2773888" y="2737099"/>
            <a:ext cx="445956" cy="369332"/>
          </a:xfrm>
          <a:prstGeom prst="rect">
            <a:avLst/>
          </a:prstGeom>
        </p:spPr>
        <p:txBody>
          <a:bodyPr wrap="none">
            <a:spAutoFit/>
          </a:bodyPr>
          <a:lstStyle/>
          <a:p>
            <a:r>
              <a:rPr lang="ru-RU" dirty="0" smtClean="0">
                <a:solidFill>
                  <a:schemeClr val="tx1">
                    <a:lumMod val="85000"/>
                    <a:lumOff val="15000"/>
                  </a:schemeClr>
                </a:solidFill>
              </a:rPr>
              <a:t>Н2</a:t>
            </a:r>
            <a:endParaRPr lang="ru-RU" dirty="0">
              <a:solidFill>
                <a:schemeClr val="tx1">
                  <a:lumMod val="85000"/>
                  <a:lumOff val="15000"/>
                </a:schemeClr>
              </a:solidFill>
            </a:endParaRPr>
          </a:p>
        </p:txBody>
      </p:sp>
      <p:sp>
        <p:nvSpPr>
          <p:cNvPr id="74" name="Прямоугольник 73"/>
          <p:cNvSpPr/>
          <p:nvPr/>
        </p:nvSpPr>
        <p:spPr>
          <a:xfrm>
            <a:off x="5186679" y="3137638"/>
            <a:ext cx="301686" cy="369332"/>
          </a:xfrm>
          <a:prstGeom prst="rect">
            <a:avLst/>
          </a:prstGeom>
        </p:spPr>
        <p:txBody>
          <a:bodyPr wrap="none">
            <a:spAutoFit/>
          </a:bodyPr>
          <a:lstStyle/>
          <a:p>
            <a:r>
              <a:rPr lang="ru-RU" b="1" dirty="0" smtClean="0">
                <a:solidFill>
                  <a:schemeClr val="tx1">
                    <a:lumMod val="85000"/>
                    <a:lumOff val="15000"/>
                  </a:schemeClr>
                </a:solidFill>
              </a:rPr>
              <a:t>6</a:t>
            </a:r>
            <a:endParaRPr lang="ru-RU" b="1" dirty="0">
              <a:solidFill>
                <a:schemeClr val="tx1">
                  <a:lumMod val="85000"/>
                  <a:lumOff val="15000"/>
                </a:schemeClr>
              </a:solidFill>
            </a:endParaRPr>
          </a:p>
        </p:txBody>
      </p:sp>
      <p:sp>
        <p:nvSpPr>
          <p:cNvPr id="75" name="Прямоугольник 74"/>
          <p:cNvSpPr/>
          <p:nvPr/>
        </p:nvSpPr>
        <p:spPr>
          <a:xfrm>
            <a:off x="4992936" y="2630391"/>
            <a:ext cx="301686" cy="369332"/>
          </a:xfrm>
          <a:prstGeom prst="rect">
            <a:avLst/>
          </a:prstGeom>
        </p:spPr>
        <p:txBody>
          <a:bodyPr wrap="none">
            <a:spAutoFit/>
          </a:bodyPr>
          <a:lstStyle/>
          <a:p>
            <a:r>
              <a:rPr lang="ru-RU" b="1" dirty="0" smtClean="0">
                <a:solidFill>
                  <a:schemeClr val="tx1">
                    <a:lumMod val="85000"/>
                    <a:lumOff val="15000"/>
                  </a:schemeClr>
                </a:solidFill>
              </a:rPr>
              <a:t>2</a:t>
            </a:r>
            <a:endParaRPr lang="ru-RU" b="1" dirty="0">
              <a:solidFill>
                <a:schemeClr val="tx1">
                  <a:lumMod val="85000"/>
                  <a:lumOff val="15000"/>
                </a:schemeClr>
              </a:solidFill>
            </a:endParaRPr>
          </a:p>
        </p:txBody>
      </p:sp>
      <p:sp>
        <p:nvSpPr>
          <p:cNvPr id="76" name="Прямоугольник 75"/>
          <p:cNvSpPr/>
          <p:nvPr/>
        </p:nvSpPr>
        <p:spPr>
          <a:xfrm>
            <a:off x="4298796" y="2357169"/>
            <a:ext cx="418704" cy="369332"/>
          </a:xfrm>
          <a:prstGeom prst="rect">
            <a:avLst/>
          </a:prstGeom>
        </p:spPr>
        <p:txBody>
          <a:bodyPr wrap="none">
            <a:spAutoFit/>
          </a:bodyPr>
          <a:lstStyle/>
          <a:p>
            <a:r>
              <a:rPr lang="ru-RU" b="1" dirty="0" smtClean="0">
                <a:solidFill>
                  <a:schemeClr val="tx1">
                    <a:lumMod val="85000"/>
                    <a:lumOff val="15000"/>
                  </a:schemeClr>
                </a:solidFill>
              </a:rPr>
              <a:t>10</a:t>
            </a:r>
            <a:endParaRPr lang="ru-RU" b="1" dirty="0">
              <a:solidFill>
                <a:schemeClr val="tx1">
                  <a:lumMod val="85000"/>
                  <a:lumOff val="15000"/>
                </a:schemeClr>
              </a:solidFill>
            </a:endParaRPr>
          </a:p>
        </p:txBody>
      </p:sp>
      <p:sp>
        <p:nvSpPr>
          <p:cNvPr id="77" name="Прямоугольник 76"/>
          <p:cNvSpPr/>
          <p:nvPr/>
        </p:nvSpPr>
        <p:spPr>
          <a:xfrm>
            <a:off x="4350195" y="2632115"/>
            <a:ext cx="301686" cy="369332"/>
          </a:xfrm>
          <a:prstGeom prst="rect">
            <a:avLst/>
          </a:prstGeom>
        </p:spPr>
        <p:txBody>
          <a:bodyPr wrap="none">
            <a:spAutoFit/>
          </a:bodyPr>
          <a:lstStyle/>
          <a:p>
            <a:r>
              <a:rPr lang="ru-RU" b="1" dirty="0" smtClean="0">
                <a:solidFill>
                  <a:schemeClr val="tx1">
                    <a:lumMod val="85000"/>
                    <a:lumOff val="15000"/>
                  </a:schemeClr>
                </a:solidFill>
              </a:rPr>
              <a:t>8</a:t>
            </a:r>
            <a:endParaRPr lang="ru-RU" b="1" dirty="0">
              <a:solidFill>
                <a:schemeClr val="tx1">
                  <a:lumMod val="85000"/>
                  <a:lumOff val="15000"/>
                </a:schemeClr>
              </a:solidFill>
            </a:endParaRPr>
          </a:p>
        </p:txBody>
      </p:sp>
      <p:sp>
        <p:nvSpPr>
          <p:cNvPr id="78" name="Прямоугольник 77"/>
          <p:cNvSpPr/>
          <p:nvPr/>
        </p:nvSpPr>
        <p:spPr>
          <a:xfrm>
            <a:off x="4262952" y="3389211"/>
            <a:ext cx="418704" cy="369332"/>
          </a:xfrm>
          <a:prstGeom prst="rect">
            <a:avLst/>
          </a:prstGeom>
        </p:spPr>
        <p:txBody>
          <a:bodyPr wrap="none">
            <a:spAutoFit/>
          </a:bodyPr>
          <a:lstStyle/>
          <a:p>
            <a:r>
              <a:rPr lang="ru-RU" b="1" dirty="0" smtClean="0">
                <a:solidFill>
                  <a:schemeClr val="tx1">
                    <a:lumMod val="85000"/>
                    <a:lumOff val="15000"/>
                  </a:schemeClr>
                </a:solidFill>
              </a:rPr>
              <a:t>12</a:t>
            </a:r>
            <a:endParaRPr lang="ru-RU" b="1" dirty="0">
              <a:solidFill>
                <a:schemeClr val="tx1">
                  <a:lumMod val="85000"/>
                  <a:lumOff val="15000"/>
                </a:schemeClr>
              </a:solidFill>
            </a:endParaRPr>
          </a:p>
        </p:txBody>
      </p:sp>
      <p:sp>
        <p:nvSpPr>
          <p:cNvPr id="79" name="Прямоугольник 78"/>
          <p:cNvSpPr/>
          <p:nvPr/>
        </p:nvSpPr>
        <p:spPr>
          <a:xfrm>
            <a:off x="4325699" y="3150807"/>
            <a:ext cx="301686" cy="369332"/>
          </a:xfrm>
          <a:prstGeom prst="rect">
            <a:avLst/>
          </a:prstGeom>
        </p:spPr>
        <p:txBody>
          <a:bodyPr wrap="none">
            <a:spAutoFit/>
          </a:bodyPr>
          <a:lstStyle/>
          <a:p>
            <a:r>
              <a:rPr lang="ru-RU" b="1" dirty="0" smtClean="0">
                <a:solidFill>
                  <a:schemeClr val="tx1">
                    <a:lumMod val="85000"/>
                    <a:lumOff val="15000"/>
                  </a:schemeClr>
                </a:solidFill>
              </a:rPr>
              <a:t>4</a:t>
            </a:r>
            <a:endParaRPr lang="ru-RU" b="1" dirty="0">
              <a:solidFill>
                <a:schemeClr val="tx1">
                  <a:lumMod val="85000"/>
                  <a:lumOff val="15000"/>
                </a:schemeClr>
              </a:solidFill>
            </a:endParaRPr>
          </a:p>
        </p:txBody>
      </p:sp>
      <p:sp>
        <p:nvSpPr>
          <p:cNvPr id="66" name="Объект 2"/>
          <p:cNvSpPr>
            <a:spLocks noGrp="1"/>
          </p:cNvSpPr>
          <p:nvPr>
            <p:ph idx="1"/>
          </p:nvPr>
        </p:nvSpPr>
        <p:spPr>
          <a:xfrm>
            <a:off x="0" y="4809744"/>
            <a:ext cx="9144000" cy="204825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Дежурный </a:t>
            </a:r>
            <a:r>
              <a:rPr lang="ru-RU" sz="2000" b="1" dirty="0">
                <a:latin typeface="Times New Roman" panose="02020603050405020304" pitchFamily="18" charset="0"/>
                <a:cs typeface="Times New Roman" panose="02020603050405020304" pitchFamily="18" charset="0"/>
              </a:rPr>
              <a:t>по железнодорожной станции </a:t>
            </a:r>
            <a:r>
              <a:rPr lang="ru-RU" sz="2000" b="1" dirty="0">
                <a:solidFill>
                  <a:srgbClr val="C00000"/>
                </a:solidFill>
                <a:latin typeface="Times New Roman" panose="02020603050405020304" pitchFamily="18" charset="0"/>
                <a:cs typeface="Times New Roman" panose="02020603050405020304" pitchFamily="18" charset="0"/>
              </a:rPr>
              <a:t>перед отправлением последнего хозяйственного поезда на закрытый перегон </a:t>
            </a:r>
            <a:r>
              <a:rPr lang="ru-RU" sz="2000" dirty="0">
                <a:latin typeface="Times New Roman" panose="02020603050405020304" pitchFamily="18" charset="0"/>
                <a:cs typeface="Times New Roman" panose="02020603050405020304" pitchFamily="18" charset="0"/>
              </a:rPr>
              <a:t>в целях исключения отправления на этот перегон поездов в попутном направлении </a:t>
            </a:r>
            <a:r>
              <a:rPr lang="ru-RU" sz="2000" b="1" i="1" dirty="0">
                <a:solidFill>
                  <a:srgbClr val="C00000"/>
                </a:solidFill>
                <a:latin typeface="Times New Roman" panose="02020603050405020304" pitchFamily="18" charset="0"/>
                <a:cs typeface="Times New Roman" panose="02020603050405020304" pitchFamily="18" charset="0"/>
              </a:rPr>
              <a:t>изымает из аппарата ключ-жезл </a:t>
            </a:r>
            <a:r>
              <a:rPr lang="ru-RU" sz="2000" dirty="0" smtClean="0">
                <a:latin typeface="Times New Roman" panose="02020603050405020304" pitchFamily="18" charset="0"/>
                <a:cs typeface="Times New Roman" panose="02020603050405020304" pitchFamily="18" charset="0"/>
              </a:rPr>
              <a:t>соответствующего перегона </a:t>
            </a:r>
            <a:r>
              <a:rPr lang="ru-RU" sz="2000" dirty="0">
                <a:latin typeface="Times New Roman" panose="02020603050405020304" pitchFamily="18" charset="0"/>
                <a:cs typeface="Times New Roman" panose="02020603050405020304" pitchFamily="18" charset="0"/>
              </a:rPr>
              <a:t>до вступления последнего хозяйственного поезда на первый блок-участок удаления. Изъятый ключ-жезл возвращается в аппарат после получения приказа диспетчера поездного об открытии </a:t>
            </a:r>
            <a:r>
              <a:rPr lang="ru-RU" sz="2000" dirty="0" smtClean="0">
                <a:latin typeface="Times New Roman" panose="02020603050405020304" pitchFamily="18" charset="0"/>
                <a:cs typeface="Times New Roman" panose="02020603050405020304" pitchFamily="18" charset="0"/>
              </a:rPr>
              <a:t>перегона </a:t>
            </a:r>
            <a:r>
              <a:rPr lang="ru-RU" sz="2000" dirty="0">
                <a:latin typeface="Times New Roman" panose="02020603050405020304" pitchFamily="18" charset="0"/>
                <a:cs typeface="Times New Roman" panose="02020603050405020304" pitchFamily="18" charset="0"/>
              </a:rPr>
              <a:t>для движения поездов.</a:t>
            </a:r>
            <a:endParaRPr lang="ru-RU" sz="2000" dirty="0">
              <a:latin typeface="Times New Roman" panose="02020603050405020304" pitchFamily="18" charset="0"/>
              <a:cs typeface="Times New Roman" panose="02020603050405020304" pitchFamily="18" charset="0"/>
            </a:endParaRPr>
          </a:p>
        </p:txBody>
      </p:sp>
      <p:sp>
        <p:nvSpPr>
          <p:cNvPr id="68" name="Прямоугольник 67"/>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69" name="Прямоугольник 68"/>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8</a:t>
            </a:r>
            <a:endParaRPr lang="ru-RU" sz="1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9266943"/>
      </p:ext>
    </p:extLst>
  </p:cSld>
  <p:clrMapOvr>
    <a:masterClrMapping/>
  </p:clrMapOvr>
  <p:transition spd="slow">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892040"/>
            <a:ext cx="9144000" cy="1353312"/>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На </a:t>
            </a:r>
            <a:r>
              <a:rPr lang="ru-RU" sz="2000" dirty="0">
                <a:latin typeface="Times New Roman" panose="02020603050405020304" pitchFamily="18" charset="0"/>
                <a:cs typeface="Times New Roman" panose="02020603050405020304" pitchFamily="18" charset="0"/>
              </a:rPr>
              <a:t>закрытом перегоне </a:t>
            </a:r>
            <a:r>
              <a:rPr lang="ru-RU" sz="2000" dirty="0" smtClean="0">
                <a:latin typeface="Times New Roman" panose="02020603050405020304" pitchFamily="18" charset="0"/>
                <a:cs typeface="Times New Roman" panose="02020603050405020304" pitchFamily="18" charset="0"/>
              </a:rPr>
              <a:t>допускается </a:t>
            </a:r>
            <a:r>
              <a:rPr lang="ru-RU" sz="2000" dirty="0">
                <a:latin typeface="Times New Roman" panose="02020603050405020304" pitchFamily="18" charset="0"/>
                <a:cs typeface="Times New Roman" panose="02020603050405020304" pitchFamily="18" charset="0"/>
              </a:rPr>
              <a:t>работа </a:t>
            </a:r>
            <a:r>
              <a:rPr lang="ru-RU" sz="2000" i="1" dirty="0">
                <a:latin typeface="Times New Roman" panose="02020603050405020304" pitchFamily="18" charset="0"/>
                <a:cs typeface="Times New Roman" panose="02020603050405020304" pitchFamily="18" charset="0"/>
              </a:rPr>
              <a:t>одновременно нескольких хозяйственных поездов</a:t>
            </a:r>
            <a:r>
              <a:rPr lang="ru-RU" sz="2000" dirty="0">
                <a:latin typeface="Times New Roman" panose="02020603050405020304" pitchFamily="18" charset="0"/>
                <a:cs typeface="Times New Roman" panose="02020603050405020304" pitchFamily="18" charset="0"/>
              </a:rPr>
              <a:t>, в том числе принадлежащих различным организациям, но находящихся под руководством одного работника (руководителя работ), указываемого в разрешении владельца </a:t>
            </a:r>
            <a:r>
              <a:rPr lang="ru-RU" sz="2000" dirty="0" smtClean="0">
                <a:latin typeface="Times New Roman" panose="02020603050405020304" pitchFamily="18" charset="0"/>
                <a:cs typeface="Times New Roman" panose="02020603050405020304" pitchFamily="18" charset="0"/>
              </a:rPr>
              <a:t>инфраструктуры.</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9</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rotWithShape="1">
          <a:blip r:embed="rId2"/>
          <a:srcRect t="17257" r="4478" b="11996"/>
          <a:stretch/>
        </p:blipFill>
        <p:spPr>
          <a:xfrm>
            <a:off x="154630" y="585014"/>
            <a:ext cx="8878622" cy="3996130"/>
          </a:xfrm>
          <a:prstGeom prst="rect">
            <a:avLst/>
          </a:prstGeom>
        </p:spPr>
      </p:pic>
    </p:spTree>
    <p:extLst>
      <p:ext uri="{BB962C8B-B14F-4D97-AF65-F5344CB8AC3E}">
        <p14:creationId xmlns:p14="http://schemas.microsoft.com/office/powerpoint/2010/main" val="2348901847"/>
      </p:ext>
    </p:extLst>
  </p:cSld>
  <p:clrMapOvr>
    <a:masterClrMapping/>
  </p:clrMapOvr>
  <p:transition spd="slow">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841748"/>
            <a:ext cx="9144000" cy="2016252"/>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Ко </a:t>
            </a:r>
            <a:r>
              <a:rPr lang="ru-RU" sz="2000" b="1" dirty="0">
                <a:solidFill>
                  <a:srgbClr val="002060"/>
                </a:solidFill>
                <a:latin typeface="Times New Roman" panose="02020603050405020304" pitchFamily="18" charset="0"/>
                <a:cs typeface="Times New Roman" panose="02020603050405020304" pitchFamily="18" charset="0"/>
              </a:rPr>
              <a:t>времени окончания </a:t>
            </a:r>
            <a:r>
              <a:rPr lang="ru-RU" sz="2000" dirty="0">
                <a:latin typeface="Times New Roman" panose="02020603050405020304" pitchFamily="18" charset="0"/>
                <a:cs typeface="Times New Roman" panose="02020603050405020304" pitchFamily="18" charset="0"/>
              </a:rPr>
              <a:t>установленного перерыва в движении поездов выполнение работ должно быть полностью закончено, сооружения и устройства приведены в состояние, обеспечивающее безопасное движение поездов, </a:t>
            </a:r>
            <a:r>
              <a:rPr lang="ru-RU" sz="2000" dirty="0" smtClean="0">
                <a:latin typeface="Times New Roman" panose="02020603050405020304" pitchFamily="18" charset="0"/>
                <a:cs typeface="Times New Roman" panose="02020603050405020304" pitchFamily="18" charset="0"/>
              </a:rPr>
              <a:t>устранены выявленные недостатки, техника </a:t>
            </a:r>
            <a:r>
              <a:rPr lang="ru-RU" sz="2000" dirty="0">
                <a:latin typeface="Times New Roman" panose="02020603050405020304" pitchFamily="18" charset="0"/>
                <a:cs typeface="Times New Roman" panose="02020603050405020304" pitchFamily="18" charset="0"/>
              </a:rPr>
              <a:t>и вагоны </a:t>
            </a:r>
            <a:r>
              <a:rPr lang="ru-RU" sz="2000" dirty="0" smtClean="0">
                <a:latin typeface="Times New Roman" panose="02020603050405020304" pitchFamily="18" charset="0"/>
                <a:cs typeface="Times New Roman" panose="02020603050405020304" pitchFamily="18" charset="0"/>
              </a:rPr>
              <a:t>приведены </a:t>
            </a:r>
            <a:r>
              <a:rPr lang="ru-RU" sz="2000" dirty="0">
                <a:latin typeface="Times New Roman" panose="02020603050405020304" pitchFamily="18" charset="0"/>
                <a:cs typeface="Times New Roman" panose="02020603050405020304" pitchFamily="18" charset="0"/>
              </a:rPr>
              <a:t>в транспортное положение и работники </a:t>
            </a:r>
            <a:r>
              <a:rPr lang="ru-RU" sz="2000" dirty="0" smtClean="0">
                <a:latin typeface="Times New Roman" panose="02020603050405020304" pitchFamily="18" charset="0"/>
                <a:cs typeface="Times New Roman" panose="02020603050405020304" pitchFamily="18" charset="0"/>
              </a:rPr>
              <a:t>выведены из </a:t>
            </a:r>
            <a:r>
              <a:rPr lang="ru-RU" sz="2000" dirty="0">
                <a:latin typeface="Times New Roman" panose="02020603050405020304" pitchFamily="18" charset="0"/>
                <a:cs typeface="Times New Roman" panose="02020603050405020304" pitchFamily="18" charset="0"/>
              </a:rPr>
              <a:t>опасной </a:t>
            </a:r>
            <a:r>
              <a:rPr lang="ru-RU" sz="2000" dirty="0" smtClean="0">
                <a:latin typeface="Times New Roman" panose="02020603050405020304" pitchFamily="18" charset="0"/>
                <a:cs typeface="Times New Roman" panose="02020603050405020304" pitchFamily="18" charset="0"/>
              </a:rPr>
              <a:t>зоны; сигналы </a:t>
            </a:r>
            <a:r>
              <a:rPr lang="ru-RU" sz="2000" dirty="0">
                <a:latin typeface="Times New Roman" panose="02020603050405020304" pitchFamily="18" charset="0"/>
                <a:cs typeface="Times New Roman" panose="02020603050405020304" pitchFamily="18" charset="0"/>
              </a:rPr>
              <a:t>остановки сняты с оставлением, при необходимости, сигналов уменьшения скорости </a:t>
            </a:r>
            <a:r>
              <a:rPr lang="ru-RU" sz="2000" dirty="0" smtClean="0">
                <a:latin typeface="Times New Roman" panose="02020603050405020304" pitchFamily="18" charset="0"/>
                <a:cs typeface="Times New Roman" panose="02020603050405020304" pitchFamily="18" charset="0"/>
              </a:rPr>
              <a:t>или </a:t>
            </a:r>
            <a:r>
              <a:rPr lang="ru-RU" sz="2000" dirty="0">
                <a:latin typeface="Times New Roman" panose="02020603050405020304" pitchFamily="18" charset="0"/>
                <a:cs typeface="Times New Roman" panose="02020603050405020304" pitchFamily="18" charset="0"/>
              </a:rPr>
              <a:t>соответствующих сигнальных знаков.</a:t>
            </a:r>
          </a:p>
          <a:p>
            <a:pPr marL="0" indent="0" algn="just">
              <a:buNone/>
            </a:pPr>
            <a:endParaRPr lang="ru-RU" sz="2000" dirty="0">
              <a:latin typeface="Times New Roman" panose="02020603050405020304" pitchFamily="18" charset="0"/>
              <a:cs typeface="Times New Roman" panose="02020603050405020304" pitchFamily="18" charset="0"/>
            </a:endParaRP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183880" y="6556248"/>
            <a:ext cx="960120"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a:t>
            </a:r>
            <a:r>
              <a:rPr lang="ru-RU" sz="1400" b="1" dirty="0" smtClean="0">
                <a:solidFill>
                  <a:schemeClr val="tx1"/>
                </a:solidFill>
                <a:latin typeface="Times New Roman" panose="02020603050405020304" pitchFamily="18" charset="0"/>
                <a:cs typeface="Times New Roman" panose="02020603050405020304" pitchFamily="18" charset="0"/>
              </a:rPr>
              <a:t>п.14 </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10242"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16343" b="8096"/>
          <a:stretch/>
        </p:blipFill>
        <p:spPr bwMode="auto">
          <a:xfrm>
            <a:off x="310895" y="484632"/>
            <a:ext cx="8649574" cy="4357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254301"/>
      </p:ext>
    </p:extLst>
  </p:cSld>
  <p:clrMapOvr>
    <a:masterClrMapping/>
  </p:clrMapOvr>
  <p:transition spd="slow">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65776"/>
            <a:ext cx="9144000" cy="1792224"/>
          </a:xfrm>
        </p:spPr>
        <p:txBody>
          <a:bodyPr>
            <a:normAutofit/>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      Время </a:t>
            </a:r>
            <a:r>
              <a:rPr lang="ru-RU" sz="2000" b="1" dirty="0">
                <a:solidFill>
                  <a:srgbClr val="C00000"/>
                </a:solidFill>
                <a:latin typeface="Times New Roman" panose="02020603050405020304" pitchFamily="18" charset="0"/>
                <a:cs typeface="Times New Roman" panose="02020603050405020304" pitchFamily="18" charset="0"/>
              </a:rPr>
              <a:t>окончания «окна» </a:t>
            </a:r>
            <a:r>
              <a:rPr lang="ru-RU" sz="2000" dirty="0">
                <a:latin typeface="Times New Roman" panose="02020603050405020304" pitchFamily="18" charset="0"/>
                <a:cs typeface="Times New Roman" panose="02020603050405020304" pitchFamily="18" charset="0"/>
              </a:rPr>
              <a:t>– время проверки приказа поездным диспетчером об открытии перегона </a:t>
            </a:r>
            <a:r>
              <a:rPr lang="ru-RU" sz="2000" dirty="0" smtClean="0">
                <a:latin typeface="Times New Roman" panose="02020603050405020304" pitchFamily="18" charset="0"/>
                <a:cs typeface="Times New Roman" panose="02020603050405020304" pitchFamily="18" charset="0"/>
              </a:rPr>
              <a:t>для </a:t>
            </a:r>
            <a:r>
              <a:rPr lang="ru-RU" sz="2000" dirty="0">
                <a:latin typeface="Times New Roman" panose="02020603050405020304" pitchFamily="18" charset="0"/>
                <a:cs typeface="Times New Roman" panose="02020603050405020304" pitchFamily="18" charset="0"/>
              </a:rPr>
              <a:t>движения поездов (или восстановлении движения электроподвижного состава по окончании работ со снятием напряжения с контактной сети); </a:t>
            </a:r>
            <a:r>
              <a:rPr lang="ru-RU" sz="2000" i="1" dirty="0">
                <a:latin typeface="Times New Roman" panose="02020603050405020304" pitchFamily="18" charset="0"/>
                <a:cs typeface="Times New Roman" panose="02020603050405020304" pitchFamily="18" charset="0"/>
              </a:rPr>
              <a:t>при производстве работ на станционных путях</a:t>
            </a:r>
            <a:r>
              <a:rPr lang="ru-RU" sz="2000" dirty="0">
                <a:latin typeface="Times New Roman" panose="02020603050405020304" pitchFamily="18" charset="0"/>
                <a:cs typeface="Times New Roman" panose="02020603050405020304" pitchFamily="18" charset="0"/>
              </a:rPr>
              <a:t> – время проставления дежурным по станции подписи в графе 12 журнала формы ДУ-46 об окончании работ.</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5" name="Picture 4" descr="http://content.onliner.by/news/2013/02/default/643991e881d8b2a6f98b9fa03a4ac5c6.jpg"/>
          <p:cNvPicPr>
            <a:picLocks noChangeAspect="1" noChangeArrowheads="1"/>
          </p:cNvPicPr>
          <p:nvPr/>
        </p:nvPicPr>
        <p:blipFill rotWithShape="1">
          <a:blip r:embed="rId2">
            <a:extLst>
              <a:ext uri="{28A0092B-C50C-407E-A947-70E740481C1C}">
                <a14:useLocalDpi xmlns:a14="http://schemas.microsoft.com/office/drawing/2010/main" val="0"/>
              </a:ext>
            </a:extLst>
          </a:blip>
          <a:srcRect t="1667"/>
          <a:stretch/>
        </p:blipFill>
        <p:spPr bwMode="auto">
          <a:xfrm>
            <a:off x="713632" y="448056"/>
            <a:ext cx="7506824" cy="4643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491379"/>
      </p:ext>
    </p:extLst>
  </p:cSld>
  <p:clrMapOvr>
    <a:masterClrMapping/>
  </p:clrMapOvr>
  <p:transition spd="slow">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432" y="4832604"/>
            <a:ext cx="9144000" cy="2025396"/>
          </a:xfrm>
        </p:spPr>
        <p:txBody>
          <a:bodyPr>
            <a:normAutofit/>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     Открытие </a:t>
            </a:r>
            <a:r>
              <a:rPr lang="ru-RU" sz="2000" b="1" dirty="0">
                <a:solidFill>
                  <a:srgbClr val="C00000"/>
                </a:solidFill>
                <a:latin typeface="Times New Roman" panose="02020603050405020304" pitchFamily="18" charset="0"/>
                <a:cs typeface="Times New Roman" panose="02020603050405020304" pitchFamily="18" charset="0"/>
              </a:rPr>
              <a:t>перегона (пути перегона) </a:t>
            </a:r>
            <a:r>
              <a:rPr lang="ru-RU" sz="2000" b="1" dirty="0">
                <a:latin typeface="Times New Roman" panose="02020603050405020304" pitchFamily="18" charset="0"/>
                <a:cs typeface="Times New Roman" panose="02020603050405020304" pitchFamily="18" charset="0"/>
              </a:rPr>
              <a:t>производится</a:t>
            </a:r>
            <a:r>
              <a:rPr lang="ru-RU" sz="2000" dirty="0">
                <a:latin typeface="Times New Roman" panose="02020603050405020304" pitchFamily="18" charset="0"/>
                <a:cs typeface="Times New Roman" panose="02020603050405020304" pitchFamily="18" charset="0"/>
              </a:rPr>
              <a:t> приказом поездного диспетчера </a:t>
            </a:r>
            <a:r>
              <a:rPr lang="ru-RU" sz="2000" b="1" dirty="0">
                <a:solidFill>
                  <a:srgbClr val="7030A0"/>
                </a:solidFill>
                <a:latin typeface="Times New Roman" panose="02020603050405020304" pitchFamily="18" charset="0"/>
                <a:cs typeface="Times New Roman" panose="02020603050405020304" pitchFamily="18" charset="0"/>
              </a:rPr>
              <a:t>только после получения уведомления </a:t>
            </a:r>
            <a:r>
              <a:rPr lang="ru-RU" sz="2000" dirty="0">
                <a:latin typeface="Times New Roman" panose="02020603050405020304" pitchFamily="18" charset="0"/>
                <a:cs typeface="Times New Roman" panose="02020603050405020304" pitchFamily="18" charset="0"/>
              </a:rPr>
              <a:t>(письменного, по телефону или радиосвязи) от (единого) руководителя работ об окончании работ, об отсутствии на перегоне хозяйственных поездов, специального самоходного железнодорожного подвижного состава (или об их отправлении по правильному пути двухпутного перегона), а также других препятствий для безопасного движения поездов независимо от того, какая организация выполняла работы. </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5</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8194"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3409" y="495062"/>
            <a:ext cx="5615749" cy="421181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4864" y="1059722"/>
            <a:ext cx="4956048" cy="3647152"/>
          </a:xfrm>
          <a:prstGeom prst="rect">
            <a:avLst/>
          </a:prstGeom>
          <a:solidFill>
            <a:schemeClr val="bg1"/>
          </a:solidFill>
          <a:ln>
            <a:solidFill>
              <a:schemeClr val="tx1"/>
            </a:solidFill>
          </a:ln>
        </p:spPr>
        <p:txBody>
          <a:bodyPr wrap="square">
            <a:spAutoFit/>
          </a:bodyPr>
          <a:lstStyle/>
          <a:p>
            <a:pPr marL="228600">
              <a:lnSpc>
                <a:spcPct val="150000"/>
              </a:lnSpc>
              <a:spcAft>
                <a:spcPts val="0"/>
              </a:spcAft>
            </a:pPr>
            <a:r>
              <a:rPr lang="ru-RU" sz="1400" b="1" i="1" u="sng" dirty="0" smtClean="0">
                <a:latin typeface="Times New Roman" panose="02020603050405020304" pitchFamily="18" charset="0"/>
                <a:ea typeface="Times New Roman" panose="02020603050405020304" pitchFamily="18" charset="0"/>
              </a:rPr>
              <a:t>Приказ №254 12 час 27 мин </a:t>
            </a:r>
            <a:r>
              <a:rPr lang="ru-RU" sz="1400" b="1" i="1" u="sng" dirty="0" err="1" smtClean="0">
                <a:latin typeface="Times New Roman" panose="02020603050405020304" pitchFamily="18" charset="0"/>
                <a:ea typeface="Times New Roman" panose="02020603050405020304" pitchFamily="18" charset="0"/>
              </a:rPr>
              <a:t>Колобовка</a:t>
            </a:r>
            <a:r>
              <a:rPr lang="ru-RU" sz="1400" b="1" i="1" u="sng" dirty="0" smtClean="0">
                <a:latin typeface="Times New Roman" panose="02020603050405020304" pitchFamily="18" charset="0"/>
                <a:ea typeface="Times New Roman" panose="02020603050405020304" pitchFamily="18" charset="0"/>
              </a:rPr>
              <a:t> </a:t>
            </a:r>
            <a:r>
              <a:rPr lang="ru-RU" sz="1400" b="1" i="1" u="sng" dirty="0">
                <a:latin typeface="Times New Roman" panose="02020603050405020304" pitchFamily="18" charset="0"/>
                <a:ea typeface="Times New Roman" panose="02020603050405020304" pitchFamily="18" charset="0"/>
              </a:rPr>
              <a:t>– </a:t>
            </a:r>
            <a:r>
              <a:rPr lang="ru-RU" sz="1400" b="1" i="1" u="sng" dirty="0" err="1">
                <a:latin typeface="Times New Roman" panose="02020603050405020304" pitchFamily="18" charset="0"/>
                <a:ea typeface="Times New Roman" panose="02020603050405020304" pitchFamily="18" charset="0"/>
              </a:rPr>
              <a:t>Солодовка</a:t>
            </a:r>
            <a:r>
              <a:rPr lang="ru-RU" sz="1400" b="1" u="sng" dirty="0">
                <a:latin typeface="Times New Roman" panose="02020603050405020304" pitchFamily="18" charset="0"/>
                <a:ea typeface="Times New Roman" panose="02020603050405020304" pitchFamily="18" charset="0"/>
              </a:rPr>
              <a:t>  </a:t>
            </a:r>
            <a:r>
              <a:rPr lang="ru-RU" sz="1400" b="1" dirty="0" smtClean="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ДСП</a:t>
            </a:r>
            <a:endParaRPr lang="ru-RU" sz="1400" dirty="0">
              <a:latin typeface="Times New Roman" panose="02020603050405020304" pitchFamily="18" charset="0"/>
              <a:ea typeface="Times New Roman" panose="02020603050405020304" pitchFamily="18" charset="0"/>
            </a:endParaRPr>
          </a:p>
          <a:p>
            <a:pPr marL="228600">
              <a:lnSpc>
                <a:spcPct val="150000"/>
              </a:lnSpc>
              <a:spcAft>
                <a:spcPts val="0"/>
              </a:spcAft>
            </a:pPr>
            <a:r>
              <a:rPr lang="ru-RU" sz="1400" b="1" dirty="0">
                <a:latin typeface="Times New Roman" panose="02020603050405020304" pitchFamily="18" charset="0"/>
                <a:ea typeface="Times New Roman" panose="02020603050405020304" pitchFamily="18" charset="0"/>
              </a:rPr>
              <a:t>На основании уведомления № _</a:t>
            </a:r>
            <a:r>
              <a:rPr lang="ru-RU" sz="1400" b="1" i="1" u="sng" dirty="0">
                <a:latin typeface="Times New Roman" panose="02020603050405020304" pitchFamily="18" charset="0"/>
                <a:ea typeface="Times New Roman" panose="02020603050405020304" pitchFamily="18" charset="0"/>
              </a:rPr>
              <a:t>1</a:t>
            </a:r>
            <a:r>
              <a:rPr lang="ru-RU" sz="1400" b="1" dirty="0">
                <a:latin typeface="Times New Roman" panose="02020603050405020304" pitchFamily="18" charset="0"/>
                <a:ea typeface="Times New Roman" panose="02020603050405020304" pitchFamily="18" charset="0"/>
              </a:rPr>
              <a:t>_   </a:t>
            </a:r>
            <a:r>
              <a:rPr lang="ru-RU" sz="1400" b="1" i="1" u="sng" dirty="0">
                <a:latin typeface="Times New Roman" panose="02020603050405020304" pitchFamily="18" charset="0"/>
                <a:ea typeface="Times New Roman" panose="02020603050405020304" pitchFamily="18" charset="0"/>
              </a:rPr>
              <a:t>ПЧЗ   Сидорова</a:t>
            </a:r>
            <a:r>
              <a:rPr lang="ru-RU" sz="1400" b="1" u="sng" dirty="0">
                <a:latin typeface="Times New Roman" panose="02020603050405020304" pitchFamily="18" charset="0"/>
                <a:ea typeface="Times New Roman" panose="02020603050405020304" pitchFamily="18" charset="0"/>
              </a:rPr>
              <a:t>    </a:t>
            </a:r>
            <a:endParaRPr lang="ru-RU" sz="1400" dirty="0">
              <a:latin typeface="Times New Roman" panose="02020603050405020304" pitchFamily="18" charset="0"/>
              <a:ea typeface="Times New Roman" panose="02020603050405020304" pitchFamily="18" charset="0"/>
            </a:endParaRPr>
          </a:p>
          <a:p>
            <a:pPr marL="228600">
              <a:lnSpc>
                <a:spcPct val="150000"/>
              </a:lnSpc>
              <a:spcAft>
                <a:spcPts val="0"/>
              </a:spcAft>
            </a:pPr>
            <a:r>
              <a:rPr lang="ru-RU" sz="1400" b="1" dirty="0">
                <a:latin typeface="Times New Roman" panose="02020603050405020304" pitchFamily="18" charset="0"/>
                <a:ea typeface="Times New Roman" panose="02020603050405020304" pitchFamily="18" charset="0"/>
              </a:rPr>
              <a:t>приказ № _</a:t>
            </a:r>
            <a:r>
              <a:rPr lang="ru-RU" sz="1400" b="1" i="1" u="sng" dirty="0">
                <a:latin typeface="Times New Roman" panose="02020603050405020304" pitchFamily="18" charset="0"/>
                <a:ea typeface="Times New Roman" panose="02020603050405020304" pitchFamily="18" charset="0"/>
              </a:rPr>
              <a:t>256</a:t>
            </a:r>
            <a:r>
              <a:rPr lang="ru-RU" sz="1400" b="1" dirty="0">
                <a:latin typeface="Times New Roman" panose="02020603050405020304" pitchFamily="18" charset="0"/>
                <a:ea typeface="Times New Roman" panose="02020603050405020304" pitchFamily="18" charset="0"/>
              </a:rPr>
              <a:t>__ от __</a:t>
            </a:r>
            <a:r>
              <a:rPr lang="ru-RU" sz="1400" b="1" i="1" u="sng" dirty="0">
                <a:latin typeface="Times New Roman" panose="02020603050405020304" pitchFamily="18" charset="0"/>
                <a:ea typeface="Times New Roman" panose="02020603050405020304" pitchFamily="18" charset="0"/>
              </a:rPr>
              <a:t>14.01.2015</a:t>
            </a:r>
            <a:r>
              <a:rPr lang="ru-RU" sz="1400" b="1" dirty="0">
                <a:latin typeface="Times New Roman" panose="02020603050405020304" pitchFamily="18" charset="0"/>
                <a:ea typeface="Times New Roman" panose="02020603050405020304" pitchFamily="18" charset="0"/>
              </a:rPr>
              <a:t>______ отменяется.</a:t>
            </a:r>
            <a:endParaRPr lang="ru-RU" sz="1400" dirty="0">
              <a:latin typeface="Times New Roman" panose="02020603050405020304" pitchFamily="18" charset="0"/>
              <a:ea typeface="Times New Roman" panose="02020603050405020304" pitchFamily="18" charset="0"/>
            </a:endParaRPr>
          </a:p>
          <a:p>
            <a:pPr marL="228600">
              <a:lnSpc>
                <a:spcPct val="150000"/>
              </a:lnSpc>
              <a:spcAft>
                <a:spcPts val="0"/>
              </a:spcAft>
            </a:pPr>
            <a:r>
              <a:rPr lang="ru-RU" sz="1400" b="1" dirty="0">
                <a:latin typeface="Times New Roman" panose="02020603050405020304" pitchFamily="18" charset="0"/>
                <a:ea typeface="Times New Roman" panose="02020603050405020304" pitchFamily="18" charset="0"/>
              </a:rPr>
              <a:t>Движение поездов на </a:t>
            </a:r>
            <a:r>
              <a:rPr lang="ru-RU" sz="1400" b="1" dirty="0" smtClean="0">
                <a:latin typeface="Times New Roman" panose="02020603050405020304" pitchFamily="18" charset="0"/>
                <a:ea typeface="Times New Roman" panose="02020603050405020304" pitchFamily="18" charset="0"/>
              </a:rPr>
              <a:t>перегоне </a:t>
            </a:r>
            <a:r>
              <a:rPr lang="ru-RU" sz="1400" b="1" i="1" u="sng" dirty="0" err="1" smtClean="0">
                <a:latin typeface="Times New Roman" panose="02020603050405020304" pitchFamily="18" charset="0"/>
                <a:ea typeface="Times New Roman" panose="02020603050405020304" pitchFamily="18" charset="0"/>
              </a:rPr>
              <a:t>Колобовка</a:t>
            </a:r>
            <a:r>
              <a:rPr lang="ru-RU" sz="1400" b="1" i="1" u="sng" dirty="0" smtClean="0">
                <a:latin typeface="Times New Roman" panose="02020603050405020304" pitchFamily="18" charset="0"/>
                <a:ea typeface="Times New Roman" panose="02020603050405020304" pitchFamily="18" charset="0"/>
              </a:rPr>
              <a:t> </a:t>
            </a:r>
            <a:r>
              <a:rPr lang="ru-RU" sz="1400" b="1" i="1" u="sng" dirty="0">
                <a:latin typeface="Times New Roman" panose="02020603050405020304" pitchFamily="18" charset="0"/>
                <a:ea typeface="Times New Roman" panose="02020603050405020304" pitchFamily="18" charset="0"/>
              </a:rPr>
              <a:t>– </a:t>
            </a:r>
            <a:r>
              <a:rPr lang="ru-RU" sz="1400" b="1" i="1" u="sng" dirty="0" err="1">
                <a:latin typeface="Times New Roman" panose="02020603050405020304" pitchFamily="18" charset="0"/>
                <a:ea typeface="Times New Roman" panose="02020603050405020304" pitchFamily="18" charset="0"/>
              </a:rPr>
              <a:t>Солодовка</a:t>
            </a:r>
            <a:r>
              <a:rPr lang="ru-RU" sz="1400" b="1" i="1" u="sng" dirty="0">
                <a:latin typeface="Times New Roman" panose="02020603050405020304" pitchFamily="18" charset="0"/>
                <a:ea typeface="Times New Roman" panose="02020603050405020304" pitchFamily="18" charset="0"/>
              </a:rPr>
              <a:t>  </a:t>
            </a:r>
            <a:r>
              <a:rPr lang="ru-RU" sz="1400" b="1" dirty="0" smtClean="0">
                <a:latin typeface="Times New Roman" panose="02020603050405020304" pitchFamily="18" charset="0"/>
                <a:ea typeface="Times New Roman" panose="02020603050405020304" pitchFamily="18" charset="0"/>
              </a:rPr>
              <a:t>с </a:t>
            </a:r>
            <a:r>
              <a:rPr lang="ru-RU" sz="1400" b="1" i="1" u="sng" dirty="0" smtClean="0">
                <a:latin typeface="Times New Roman" panose="02020603050405020304" pitchFamily="18" charset="0"/>
                <a:ea typeface="Times New Roman" panose="02020603050405020304" pitchFamily="18" charset="0"/>
              </a:rPr>
              <a:t>12 </a:t>
            </a:r>
            <a:r>
              <a:rPr lang="ru-RU" sz="1400" b="1" dirty="0" smtClean="0">
                <a:latin typeface="Times New Roman" panose="02020603050405020304" pitchFamily="18" charset="0"/>
                <a:ea typeface="Times New Roman" panose="02020603050405020304" pitchFamily="18" charset="0"/>
              </a:rPr>
              <a:t>час </a:t>
            </a:r>
            <a:r>
              <a:rPr lang="ru-RU" sz="1400" b="1" i="1" u="sng" dirty="0" smtClean="0">
                <a:latin typeface="Times New Roman" panose="02020603050405020304" pitchFamily="18" charset="0"/>
                <a:ea typeface="Times New Roman" panose="02020603050405020304" pitchFamily="18" charset="0"/>
              </a:rPr>
              <a:t>30 </a:t>
            </a:r>
            <a:r>
              <a:rPr lang="ru-RU" sz="1400" b="1" dirty="0" smtClean="0">
                <a:latin typeface="Times New Roman" panose="02020603050405020304" pitchFamily="18" charset="0"/>
                <a:ea typeface="Times New Roman" panose="02020603050405020304" pitchFamily="18" charset="0"/>
              </a:rPr>
              <a:t>мин </a:t>
            </a:r>
            <a:r>
              <a:rPr lang="ru-RU" sz="1400" b="1" dirty="0">
                <a:latin typeface="Times New Roman" panose="02020603050405020304" pitchFamily="18" charset="0"/>
                <a:ea typeface="Times New Roman" panose="02020603050405020304" pitchFamily="18" charset="0"/>
              </a:rPr>
              <a:t>восстанавливается по </a:t>
            </a:r>
            <a:r>
              <a:rPr lang="ru-RU" sz="1400" b="1" dirty="0" smtClean="0">
                <a:latin typeface="Times New Roman" panose="02020603050405020304" pitchFamily="18" charset="0"/>
                <a:ea typeface="Times New Roman" panose="02020603050405020304" pitchFamily="18" charset="0"/>
              </a:rPr>
              <a:t>автоблокировке со </a:t>
            </a:r>
            <a:r>
              <a:rPr lang="ru-RU" sz="1400" b="1" dirty="0">
                <a:latin typeface="Times New Roman" panose="02020603050405020304" pitchFamily="18" charset="0"/>
                <a:ea typeface="Times New Roman" panose="02020603050405020304" pitchFamily="18" charset="0"/>
              </a:rPr>
              <a:t>скоростью </a:t>
            </a:r>
            <a:r>
              <a:rPr lang="ru-RU" sz="1400" b="1" i="1" u="sng" dirty="0">
                <a:latin typeface="Times New Roman" panose="02020603050405020304" pitchFamily="18" charset="0"/>
                <a:ea typeface="Times New Roman" panose="02020603050405020304" pitchFamily="18" charset="0"/>
              </a:rPr>
              <a:t>1050 км </a:t>
            </a:r>
            <a:r>
              <a:rPr lang="ru-RU" sz="1400" b="1" i="1" u="sng" dirty="0" err="1">
                <a:latin typeface="Times New Roman" panose="02020603050405020304" pitchFamily="18" charset="0"/>
                <a:ea typeface="Times New Roman" panose="02020603050405020304" pitchFamily="18" charset="0"/>
              </a:rPr>
              <a:t>пк</a:t>
            </a:r>
            <a:r>
              <a:rPr lang="ru-RU" sz="1400" b="1" i="1" u="sng" dirty="0">
                <a:latin typeface="Times New Roman" panose="02020603050405020304" pitchFamily="18" charset="0"/>
                <a:ea typeface="Times New Roman" panose="02020603050405020304" pitchFamily="18" charset="0"/>
              </a:rPr>
              <a:t> 6 – 1049 км </a:t>
            </a:r>
            <a:r>
              <a:rPr lang="ru-RU" sz="1400" b="1" i="1" u="sng" dirty="0" err="1">
                <a:latin typeface="Times New Roman" panose="02020603050405020304" pitchFamily="18" charset="0"/>
                <a:ea typeface="Times New Roman" panose="02020603050405020304" pitchFamily="18" charset="0"/>
              </a:rPr>
              <a:t>пк</a:t>
            </a:r>
            <a:r>
              <a:rPr lang="ru-RU" sz="1400" b="1" i="1" u="sng" dirty="0">
                <a:latin typeface="Times New Roman" panose="02020603050405020304" pitchFamily="18" charset="0"/>
                <a:ea typeface="Times New Roman" panose="02020603050405020304" pitchFamily="18" charset="0"/>
              </a:rPr>
              <a:t> 6 – 25 </a:t>
            </a:r>
            <a:r>
              <a:rPr lang="ru-RU" sz="1400" b="1" i="1" u="sng" dirty="0" smtClean="0">
                <a:latin typeface="Times New Roman" panose="02020603050405020304" pitchFamily="18" charset="0"/>
                <a:ea typeface="Times New Roman" panose="02020603050405020304" pitchFamily="18" charset="0"/>
              </a:rPr>
              <a:t>км/ч первым </a:t>
            </a:r>
            <a:r>
              <a:rPr lang="ru-RU" sz="1400" b="1" i="1" dirty="0" smtClean="0">
                <a:latin typeface="Times New Roman" panose="02020603050405020304" pitchFamily="18" charset="0"/>
                <a:ea typeface="Times New Roman" panose="02020603050405020304" pitchFamily="18" charset="0"/>
              </a:rPr>
              <a:t> </a:t>
            </a:r>
            <a:r>
              <a:rPr lang="ru-RU" sz="1400" b="1" i="1" u="sng" dirty="0">
                <a:latin typeface="Times New Roman" panose="02020603050405020304" pitchFamily="18" charset="0"/>
                <a:ea typeface="Times New Roman" panose="02020603050405020304" pitchFamily="18" charset="0"/>
              </a:rPr>
              <a:t>двум поездам остальным согласно </a:t>
            </a:r>
            <a:r>
              <a:rPr lang="ru-RU" sz="1400" b="1" i="1" u="sng" dirty="0" smtClean="0">
                <a:latin typeface="Times New Roman" panose="02020603050405020304" pitchFamily="18" charset="0"/>
                <a:ea typeface="Times New Roman" panose="02020603050405020304" pitchFamily="18" charset="0"/>
              </a:rPr>
              <a:t>ранее выданным</a:t>
            </a:r>
            <a:r>
              <a:rPr lang="ru-RU" sz="1400" b="1" i="1" dirty="0" smtClean="0">
                <a:latin typeface="Times New Roman" panose="02020603050405020304" pitchFamily="18" charset="0"/>
                <a:ea typeface="Times New Roman" panose="02020603050405020304" pitchFamily="18" charset="0"/>
              </a:rPr>
              <a:t> </a:t>
            </a:r>
            <a:r>
              <a:rPr lang="ru-RU" sz="1400" b="1" i="1" u="sng" dirty="0" smtClean="0">
                <a:latin typeface="Times New Roman" panose="02020603050405020304" pitchFamily="18" charset="0"/>
                <a:ea typeface="Times New Roman" panose="02020603050405020304" pitchFamily="18" charset="0"/>
              </a:rPr>
              <a:t>предупреждениям.</a:t>
            </a:r>
            <a:r>
              <a:rPr lang="ru-RU" sz="1400" b="1" i="1" dirty="0" smtClean="0">
                <a:latin typeface="Times New Roman" panose="02020603050405020304" pitchFamily="18" charset="0"/>
                <a:ea typeface="Times New Roman" panose="02020603050405020304" pitchFamily="18" charset="0"/>
              </a:rPr>
              <a:t>    </a:t>
            </a:r>
            <a:r>
              <a:rPr lang="ru-RU" sz="1400" b="1" dirty="0" smtClean="0">
                <a:latin typeface="Times New Roman" panose="02020603050405020304" pitchFamily="18" charset="0"/>
                <a:ea typeface="Times New Roman" panose="02020603050405020304" pitchFamily="18" charset="0"/>
              </a:rPr>
              <a:t>Перегон </a:t>
            </a:r>
            <a:r>
              <a:rPr lang="ru-RU" sz="1400" b="1" i="1" u="sng" dirty="0" err="1" smtClean="0">
                <a:latin typeface="Times New Roman" panose="02020603050405020304" pitchFamily="18" charset="0"/>
                <a:ea typeface="Times New Roman" panose="02020603050405020304" pitchFamily="18" charset="0"/>
              </a:rPr>
              <a:t>Колобовка</a:t>
            </a:r>
            <a:r>
              <a:rPr lang="ru-RU" sz="1400" b="1" i="1" u="sng" dirty="0" smtClean="0">
                <a:latin typeface="Times New Roman" panose="02020603050405020304" pitchFamily="18" charset="0"/>
                <a:ea typeface="Times New Roman" panose="02020603050405020304" pitchFamily="18" charset="0"/>
              </a:rPr>
              <a:t> </a:t>
            </a:r>
            <a:r>
              <a:rPr lang="ru-RU" sz="1400" b="1" i="1" u="sng" dirty="0">
                <a:latin typeface="Times New Roman" panose="02020603050405020304" pitchFamily="18" charset="0"/>
                <a:ea typeface="Times New Roman" panose="02020603050405020304" pitchFamily="18" charset="0"/>
              </a:rPr>
              <a:t>– </a:t>
            </a:r>
            <a:r>
              <a:rPr lang="ru-RU" sz="1400" b="1" i="1" u="sng" dirty="0" err="1">
                <a:latin typeface="Times New Roman" panose="02020603050405020304" pitchFamily="18" charset="0"/>
                <a:ea typeface="Times New Roman" panose="02020603050405020304" pitchFamily="18" charset="0"/>
              </a:rPr>
              <a:t>Солодовка</a:t>
            </a:r>
            <a:r>
              <a:rPr lang="ru-RU" sz="1400" b="1" u="sng"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_______от поездов свободен</a:t>
            </a:r>
            <a:r>
              <a:rPr lang="ru-RU" sz="1400" b="1" dirty="0" smtClean="0">
                <a:latin typeface="Times New Roman" panose="02020603050405020304" pitchFamily="18" charset="0"/>
                <a:ea typeface="Times New Roman" panose="02020603050405020304" pitchFamily="18" charset="0"/>
              </a:rPr>
              <a:t>. ДСП</a:t>
            </a:r>
            <a:r>
              <a:rPr lang="ru-RU" sz="1400" b="1" i="1" dirty="0">
                <a:latin typeface="Times New Roman" panose="02020603050405020304" pitchFamily="18" charset="0"/>
                <a:ea typeface="Times New Roman" panose="02020603050405020304" pitchFamily="18" charset="0"/>
              </a:rPr>
              <a:t>_</a:t>
            </a:r>
            <a:r>
              <a:rPr lang="ru-RU" sz="1400" b="1" i="1" u="sng" dirty="0">
                <a:latin typeface="Times New Roman" panose="02020603050405020304" pitchFamily="18" charset="0"/>
                <a:ea typeface="Times New Roman" panose="02020603050405020304" pitchFamily="18" charset="0"/>
              </a:rPr>
              <a:t> </a:t>
            </a:r>
            <a:r>
              <a:rPr lang="ru-RU" sz="1400" b="1" i="1" u="sng" dirty="0" err="1" smtClean="0">
                <a:latin typeface="Times New Roman" panose="02020603050405020304" pitchFamily="18" charset="0"/>
                <a:ea typeface="Times New Roman" panose="02020603050405020304" pitchFamily="18" charset="0"/>
              </a:rPr>
              <a:t>Колобовка</a:t>
            </a:r>
            <a:r>
              <a:rPr lang="ru-RU" sz="1400" b="1" i="1" u="sng" dirty="0" smtClean="0">
                <a:latin typeface="Times New Roman" panose="02020603050405020304" pitchFamily="18" charset="0"/>
                <a:ea typeface="Times New Roman" panose="02020603050405020304" pitchFamily="18" charset="0"/>
              </a:rPr>
              <a:t> </a:t>
            </a:r>
            <a:r>
              <a:rPr lang="ru-RU" sz="1400" b="1" dirty="0" smtClean="0">
                <a:latin typeface="Times New Roman" panose="02020603050405020304" pitchFamily="18" charset="0"/>
                <a:ea typeface="Times New Roman" panose="02020603050405020304" pitchFamily="18" charset="0"/>
              </a:rPr>
              <a:t>вложить </a:t>
            </a:r>
            <a:r>
              <a:rPr lang="ru-RU" sz="1400" b="1" dirty="0">
                <a:latin typeface="Times New Roman" panose="02020603050405020304" pitchFamily="18" charset="0"/>
                <a:ea typeface="Times New Roman" panose="02020603050405020304" pitchFamily="18" charset="0"/>
              </a:rPr>
              <a:t>ключ-жезл </a:t>
            </a:r>
            <a:r>
              <a:rPr lang="ru-RU" sz="1400" b="1" u="sng" dirty="0" smtClean="0">
                <a:latin typeface="Times New Roman" panose="02020603050405020304" pitchFamily="18" charset="0"/>
                <a:ea typeface="Times New Roman" panose="02020603050405020304" pitchFamily="18" charset="0"/>
              </a:rPr>
              <a:t> </a:t>
            </a:r>
            <a:r>
              <a:rPr lang="ru-RU" sz="1400" b="1" i="1" u="sng" dirty="0" err="1">
                <a:latin typeface="Times New Roman" panose="02020603050405020304" pitchFamily="18" charset="0"/>
                <a:ea typeface="Times New Roman" panose="02020603050405020304" pitchFamily="18" charset="0"/>
              </a:rPr>
              <a:t>Колобовка</a:t>
            </a:r>
            <a:r>
              <a:rPr lang="ru-RU" sz="1400" b="1" i="1" u="sng" dirty="0">
                <a:latin typeface="Times New Roman" panose="02020603050405020304" pitchFamily="18" charset="0"/>
                <a:ea typeface="Times New Roman" panose="02020603050405020304" pitchFamily="18" charset="0"/>
              </a:rPr>
              <a:t> – </a:t>
            </a:r>
            <a:r>
              <a:rPr lang="ru-RU" sz="1400" b="1" i="1" u="sng" dirty="0" err="1">
                <a:latin typeface="Times New Roman" panose="02020603050405020304" pitchFamily="18" charset="0"/>
                <a:ea typeface="Times New Roman" panose="02020603050405020304" pitchFamily="18" charset="0"/>
              </a:rPr>
              <a:t>Солодовка</a:t>
            </a:r>
            <a:r>
              <a:rPr lang="ru-RU" sz="1400" b="1" i="1" u="sng" dirty="0">
                <a:latin typeface="Times New Roman" panose="02020603050405020304" pitchFamily="18" charset="0"/>
                <a:ea typeface="Times New Roman" panose="02020603050405020304" pitchFamily="18" charset="0"/>
              </a:rPr>
              <a:t> </a:t>
            </a:r>
            <a:r>
              <a:rPr lang="ru-RU" sz="1400" b="1" dirty="0" smtClean="0">
                <a:latin typeface="Times New Roman" panose="02020603050405020304" pitchFamily="18" charset="0"/>
                <a:ea typeface="Times New Roman" panose="02020603050405020304" pitchFamily="18" charset="0"/>
              </a:rPr>
              <a:t>в </a:t>
            </a:r>
            <a:r>
              <a:rPr lang="ru-RU" sz="1400" b="1" dirty="0">
                <a:latin typeface="Times New Roman" panose="02020603050405020304" pitchFamily="18" charset="0"/>
                <a:ea typeface="Times New Roman" panose="02020603050405020304" pitchFamily="18" charset="0"/>
              </a:rPr>
              <a:t>аппарат управления</a:t>
            </a:r>
            <a:r>
              <a:rPr lang="ru-RU" sz="1400" b="1" dirty="0" smtClean="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		    </a:t>
            </a:r>
            <a:r>
              <a:rPr lang="ru-RU" sz="1400" b="1" dirty="0" smtClean="0">
                <a:latin typeface="Times New Roman" panose="02020603050405020304" pitchFamily="18" charset="0"/>
                <a:ea typeface="Times New Roman" panose="02020603050405020304" pitchFamily="18" charset="0"/>
              </a:rPr>
              <a:t>ДНЦ </a:t>
            </a:r>
            <a:r>
              <a:rPr lang="ru-RU" sz="1400" b="1" u="sng" dirty="0" smtClean="0">
                <a:latin typeface="Times New Roman" panose="02020603050405020304" pitchFamily="18" charset="0"/>
                <a:ea typeface="Times New Roman" panose="02020603050405020304" pitchFamily="18" charset="0"/>
              </a:rPr>
              <a:t>Петров</a:t>
            </a:r>
            <a:endParaRPr lang="ru-RU" sz="1400" u="sng"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31283107"/>
      </p:ext>
    </p:extLst>
  </p:cSld>
  <p:clrMapOvr>
    <a:masterClrMapping/>
  </p:clrMapOvr>
  <p:transition spd="slow">
    <p:randomBa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32504"/>
            <a:ext cx="9144000" cy="128016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Уведомление </a:t>
            </a:r>
            <a:r>
              <a:rPr lang="ru-RU" sz="2000" b="1" dirty="0">
                <a:latin typeface="Times New Roman" panose="02020603050405020304" pitchFamily="18" charset="0"/>
                <a:cs typeface="Times New Roman" panose="02020603050405020304" pitchFamily="18" charset="0"/>
              </a:rPr>
              <a:t>передается </a:t>
            </a:r>
            <a:r>
              <a:rPr lang="ru-RU" sz="2000" dirty="0">
                <a:latin typeface="Times New Roman" panose="02020603050405020304" pitchFamily="18" charset="0"/>
                <a:cs typeface="Times New Roman" panose="02020603050405020304" pitchFamily="18" charset="0"/>
              </a:rPr>
              <a:t>диспетчеру поездному лично или через дежурного по ближайшей железнодорожной станции. Уведомление, полученное по устройствам технологической железнодорожной электросвязи, </a:t>
            </a:r>
            <a:r>
              <a:rPr lang="ru-RU" sz="2000" i="1" dirty="0">
                <a:latin typeface="Times New Roman" panose="02020603050405020304" pitchFamily="18" charset="0"/>
                <a:cs typeface="Times New Roman" panose="02020603050405020304" pitchFamily="18" charset="0"/>
              </a:rPr>
              <a:t>диспетчер поездной записывает в журнал диспетчерских </a:t>
            </a:r>
            <a:r>
              <a:rPr lang="ru-RU" sz="2000" i="1" dirty="0" smtClean="0">
                <a:latin typeface="Times New Roman" panose="02020603050405020304" pitchFamily="18" charset="0"/>
                <a:cs typeface="Times New Roman" panose="02020603050405020304" pitchFamily="18" charset="0"/>
              </a:rPr>
              <a:t>распоряжений ДУ-58.</a:t>
            </a:r>
            <a:endParaRPr lang="ru-RU" sz="2000" i="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101498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a:t>
            </a:r>
            <a:r>
              <a:rPr lang="ru-RU" sz="1400" b="1" dirty="0" smtClean="0">
                <a:solidFill>
                  <a:schemeClr val="tx1"/>
                </a:solidFill>
                <a:latin typeface="Times New Roman" panose="02020603050405020304" pitchFamily="18" charset="0"/>
                <a:cs typeface="Times New Roman" panose="02020603050405020304" pitchFamily="18" charset="0"/>
              </a:rPr>
              <a:t>п.17</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8"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51175" t="31853" b="24414"/>
          <a:stretch/>
        </p:blipFill>
        <p:spPr bwMode="auto">
          <a:xfrm>
            <a:off x="0" y="598932"/>
            <a:ext cx="4464558" cy="2999232"/>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233672" y="917766"/>
            <a:ext cx="4910328" cy="2446824"/>
          </a:xfrm>
          <a:prstGeom prst="rect">
            <a:avLst/>
          </a:prstGeom>
          <a:solidFill>
            <a:schemeClr val="bg1"/>
          </a:solidFill>
          <a:ln w="28575">
            <a:solidFill>
              <a:schemeClr val="accent6">
                <a:lumMod val="50000"/>
              </a:schemeClr>
            </a:solidFill>
          </a:ln>
        </p:spPr>
        <p:txBody>
          <a:bodyPr wrap="square">
            <a:spAutoFit/>
          </a:bodyPr>
          <a:lstStyle/>
          <a:p>
            <a:r>
              <a:rPr lang="ru-RU" sz="1700" b="1" u="sng" dirty="0"/>
              <a:t>Уведомление об окончании производства   работ</a:t>
            </a:r>
          </a:p>
          <a:p>
            <a:r>
              <a:rPr lang="ru-RU" sz="1700" dirty="0"/>
              <a:t>ДНЦ участка </a:t>
            </a:r>
            <a:r>
              <a:rPr lang="ru-RU" sz="1700" i="1" dirty="0" smtClean="0">
                <a:solidFill>
                  <a:srgbClr val="7030A0"/>
                </a:solidFill>
              </a:rPr>
              <a:t>Сенная – Трофимовский 1</a:t>
            </a:r>
            <a:endParaRPr lang="ru-RU" sz="1700" i="1" dirty="0">
              <a:solidFill>
                <a:srgbClr val="7030A0"/>
              </a:solidFill>
            </a:endParaRPr>
          </a:p>
          <a:p>
            <a:pPr algn="just"/>
            <a:r>
              <a:rPr lang="ru-RU" sz="1700" dirty="0"/>
              <a:t>Работы на </a:t>
            </a:r>
            <a:r>
              <a:rPr lang="ru-RU" sz="1700" i="1" dirty="0" smtClean="0">
                <a:solidFill>
                  <a:srgbClr val="7030A0"/>
                </a:solidFill>
              </a:rPr>
              <a:t>четному</a:t>
            </a:r>
            <a:r>
              <a:rPr lang="ru-RU" sz="1700" dirty="0" smtClean="0"/>
              <a:t> пути перегона </a:t>
            </a:r>
            <a:r>
              <a:rPr lang="ru-RU" sz="1700" i="1" dirty="0" smtClean="0">
                <a:solidFill>
                  <a:srgbClr val="7030A0"/>
                </a:solidFill>
              </a:rPr>
              <a:t>Сенная-Казаковка</a:t>
            </a:r>
            <a:r>
              <a:rPr lang="ru-RU" sz="1700" dirty="0" smtClean="0"/>
              <a:t> закончены</a:t>
            </a:r>
            <a:r>
              <a:rPr lang="ru-RU" sz="1700" dirty="0"/>
              <a:t>. Габарит имеется. Рельсовая цепь не нарушена. Перегон может быть открыт для  движения поездов со скоростью: </a:t>
            </a:r>
            <a:r>
              <a:rPr lang="ru-RU" sz="1700" i="1" dirty="0" smtClean="0">
                <a:solidFill>
                  <a:srgbClr val="7030A0"/>
                </a:solidFill>
              </a:rPr>
              <a:t>185</a:t>
            </a:r>
            <a:r>
              <a:rPr lang="ru-RU" sz="1700" dirty="0" smtClean="0"/>
              <a:t> км </a:t>
            </a:r>
            <a:r>
              <a:rPr lang="ru-RU" sz="1700" i="1" dirty="0" smtClean="0">
                <a:solidFill>
                  <a:srgbClr val="7030A0"/>
                </a:solidFill>
              </a:rPr>
              <a:t>7</a:t>
            </a:r>
            <a:r>
              <a:rPr lang="ru-RU" sz="1700" dirty="0" smtClean="0"/>
              <a:t> </a:t>
            </a:r>
            <a:r>
              <a:rPr lang="ru-RU" sz="1700" dirty="0"/>
              <a:t>пк </a:t>
            </a:r>
            <a:r>
              <a:rPr lang="ru-RU" sz="1700" dirty="0" smtClean="0"/>
              <a:t> </a:t>
            </a:r>
            <a:r>
              <a:rPr lang="ru-RU" sz="1700" i="1" dirty="0" smtClean="0">
                <a:solidFill>
                  <a:srgbClr val="7030A0"/>
                </a:solidFill>
              </a:rPr>
              <a:t>40 </a:t>
            </a:r>
            <a:r>
              <a:rPr lang="ru-RU" sz="1700" dirty="0" smtClean="0"/>
              <a:t>км/ч. </a:t>
            </a:r>
            <a:r>
              <a:rPr lang="ru-RU" sz="1700" i="1" dirty="0" smtClean="0">
                <a:solidFill>
                  <a:srgbClr val="7030A0"/>
                </a:solidFill>
              </a:rPr>
              <a:t>Четный </a:t>
            </a:r>
            <a:r>
              <a:rPr lang="ru-RU" sz="1700" dirty="0" smtClean="0"/>
              <a:t>путь </a:t>
            </a:r>
            <a:r>
              <a:rPr lang="ru-RU" sz="1700" dirty="0"/>
              <a:t>перегона </a:t>
            </a:r>
            <a:r>
              <a:rPr lang="ru-RU" sz="1700" i="1" dirty="0" smtClean="0">
                <a:solidFill>
                  <a:srgbClr val="7030A0"/>
                </a:solidFill>
              </a:rPr>
              <a:t>Сенная-Казаковка</a:t>
            </a:r>
            <a:r>
              <a:rPr lang="ru-RU" sz="1700" dirty="0" smtClean="0"/>
              <a:t> </a:t>
            </a:r>
            <a:r>
              <a:rPr lang="ru-RU" sz="1700" dirty="0"/>
              <a:t>от хозяйственных поездов свободен.</a:t>
            </a:r>
          </a:p>
          <a:p>
            <a:r>
              <a:rPr lang="ru-RU" sz="1700" dirty="0" smtClean="0"/>
              <a:t>     Руководитель </a:t>
            </a:r>
            <a:r>
              <a:rPr lang="ru-RU" sz="1700" dirty="0"/>
              <a:t>работ </a:t>
            </a:r>
            <a:r>
              <a:rPr lang="ru-RU" sz="1700" i="1" dirty="0">
                <a:solidFill>
                  <a:srgbClr val="7030A0"/>
                </a:solidFill>
              </a:rPr>
              <a:t>ПЧ-21 </a:t>
            </a:r>
            <a:r>
              <a:rPr lang="ru-RU" sz="1700" i="1" dirty="0" smtClean="0">
                <a:solidFill>
                  <a:srgbClr val="7030A0"/>
                </a:solidFill>
              </a:rPr>
              <a:t>Налимов</a:t>
            </a:r>
            <a:endParaRPr lang="ru-RU" sz="1700" i="1" dirty="0">
              <a:solidFill>
                <a:srgbClr val="7030A0"/>
              </a:solidFill>
            </a:endParaRPr>
          </a:p>
        </p:txBody>
      </p:sp>
    </p:spTree>
    <p:extLst>
      <p:ext uri="{BB962C8B-B14F-4D97-AF65-F5344CB8AC3E}">
        <p14:creationId xmlns:p14="http://schemas.microsoft.com/office/powerpoint/2010/main" val="2908928672"/>
      </p:ext>
    </p:extLst>
  </p:cSld>
  <p:clrMapOvr>
    <a:masterClrMapping/>
  </p:clrMapOvr>
  <p:transition spd="slow">
    <p:randomBa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178808"/>
            <a:ext cx="9144000" cy="2679192"/>
          </a:xfrm>
        </p:spPr>
        <p:txBody>
          <a:bodyPr>
            <a:normAutofit lnSpcReduction="10000"/>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    Открытие </a:t>
            </a:r>
            <a:r>
              <a:rPr lang="ru-RU" sz="2000" b="1" dirty="0">
                <a:solidFill>
                  <a:srgbClr val="C00000"/>
                </a:solidFill>
                <a:latin typeface="Times New Roman" panose="02020603050405020304" pitchFamily="18" charset="0"/>
                <a:cs typeface="Times New Roman" panose="02020603050405020304" pitchFamily="18" charset="0"/>
              </a:rPr>
              <a:t>перегона </a:t>
            </a:r>
            <a:r>
              <a:rPr lang="ru-RU" sz="2000" b="1" dirty="0" smtClean="0">
                <a:latin typeface="Times New Roman" panose="02020603050405020304" pitchFamily="18" charset="0"/>
                <a:cs typeface="Times New Roman" panose="02020603050405020304" pitchFamily="18" charset="0"/>
              </a:rPr>
              <a:t>производится</a:t>
            </a:r>
            <a:r>
              <a:rPr lang="ru-RU" sz="2000" dirty="0" smtClean="0">
                <a:latin typeface="Times New Roman" panose="02020603050405020304" pitchFamily="18" charset="0"/>
                <a:cs typeface="Times New Roman" panose="02020603050405020304" pitchFamily="18" charset="0"/>
              </a:rPr>
              <a:t> </a:t>
            </a:r>
            <a:r>
              <a:rPr lang="ru-RU" sz="2000" b="1" dirty="0">
                <a:solidFill>
                  <a:srgbClr val="C00000"/>
                </a:solidFill>
                <a:latin typeface="Times New Roman" panose="02020603050405020304" pitchFamily="18" charset="0"/>
                <a:cs typeface="Times New Roman" panose="02020603050405020304" pitchFamily="18" charset="0"/>
              </a:rPr>
              <a:t>приказом диспетчера поездного </a:t>
            </a:r>
            <a:r>
              <a:rPr lang="ru-RU" sz="2000" dirty="0">
                <a:latin typeface="Times New Roman" panose="02020603050405020304" pitchFamily="18" charset="0"/>
                <a:cs typeface="Times New Roman" panose="02020603050405020304" pitchFamily="18" charset="0"/>
              </a:rPr>
              <a:t>после получения от уполномоченного представителя владельца </a:t>
            </a:r>
            <a:r>
              <a:rPr lang="ru-RU" sz="2000" dirty="0" smtClean="0">
                <a:latin typeface="Times New Roman" panose="02020603050405020304" pitchFamily="18" charset="0"/>
                <a:cs typeface="Times New Roman" panose="02020603050405020304" pitchFamily="18" charset="0"/>
              </a:rPr>
              <a:t>инфраструктуры </a:t>
            </a:r>
            <a:r>
              <a:rPr lang="ru-RU" sz="2000" b="1" u="sng" dirty="0">
                <a:solidFill>
                  <a:srgbClr val="C00000"/>
                </a:solidFill>
                <a:latin typeface="Times New Roman" panose="02020603050405020304" pitchFamily="18" charset="0"/>
                <a:cs typeface="Times New Roman" panose="02020603050405020304" pitchFamily="18" charset="0"/>
              </a:rPr>
              <a:t>уведомления об:</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1)</a:t>
            </a:r>
            <a:r>
              <a:rPr lang="ru-RU" sz="2000" dirty="0">
                <a:latin typeface="Times New Roman" panose="02020603050405020304" pitchFamily="18" charset="0"/>
                <a:cs typeface="Times New Roman" panose="02020603050405020304" pitchFamily="18" charset="0"/>
              </a:rPr>
              <a:t> окончании производства ремонтных и строительных работ;</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2)</a:t>
            </a:r>
            <a:r>
              <a:rPr lang="ru-RU" sz="2000" dirty="0">
                <a:latin typeface="Times New Roman" panose="02020603050405020304" pitchFamily="18" charset="0"/>
                <a:cs typeface="Times New Roman" panose="02020603050405020304" pitchFamily="18" charset="0"/>
              </a:rPr>
              <a:t> отсутствии на перегоне хозяйственных поездов и (или) специального самоходного подвижного состава (или об их отправлении по правильному железнодорожному пути двухпутного перегона),</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3)</a:t>
            </a:r>
            <a:r>
              <a:rPr lang="ru-RU" sz="2000" dirty="0">
                <a:latin typeface="Times New Roman" panose="02020603050405020304" pitchFamily="18" charset="0"/>
                <a:cs typeface="Times New Roman" panose="02020603050405020304" pitchFamily="18" charset="0"/>
              </a:rPr>
              <a:t> отсутствии препятствий для безопасного движения поездов независимо от того, какая организация выполняла работы.</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996696"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a:t>
            </a:r>
            <a:r>
              <a:rPr lang="ru-RU" sz="1400" b="1" dirty="0" smtClean="0">
                <a:solidFill>
                  <a:schemeClr val="tx1"/>
                </a:solidFill>
                <a:latin typeface="Times New Roman" panose="02020603050405020304" pitchFamily="18" charset="0"/>
                <a:cs typeface="Times New Roman" panose="02020603050405020304" pitchFamily="18" charset="0"/>
              </a:rPr>
              <a:t>п.17 </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1126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37574" t="19374" r="2576" b="7959"/>
          <a:stretch/>
        </p:blipFill>
        <p:spPr bwMode="auto">
          <a:xfrm>
            <a:off x="272100" y="516636"/>
            <a:ext cx="5273735" cy="36017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media.istockphoto.com/photos/railway-employee-talking-on-cell-phone-near-railway-picture-id471877140"/>
          <p:cNvPicPr>
            <a:picLocks noChangeAspect="1" noChangeArrowheads="1"/>
          </p:cNvPicPr>
          <p:nvPr/>
        </p:nvPicPr>
        <p:blipFill rotWithShape="1">
          <a:blip r:embed="rId3">
            <a:extLst>
              <a:ext uri="{28A0092B-C50C-407E-A947-70E740481C1C}">
                <a14:useLocalDpi xmlns:a14="http://schemas.microsoft.com/office/drawing/2010/main" val="0"/>
              </a:ext>
            </a:extLst>
          </a:blip>
          <a:srcRect l="25131" r="19459"/>
          <a:stretch/>
        </p:blipFill>
        <p:spPr bwMode="auto">
          <a:xfrm>
            <a:off x="5970623" y="534924"/>
            <a:ext cx="2767733" cy="3601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459319"/>
      </p:ext>
    </p:extLst>
  </p:cSld>
  <p:clrMapOvr>
    <a:masterClrMapping/>
  </p:clrMapOvr>
  <p:transition spd="slow">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111495"/>
            <a:ext cx="9144000" cy="704088"/>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Работы по ремонту пути, </a:t>
            </a:r>
            <a:r>
              <a:rPr lang="ru-RU" sz="2000" b="1" dirty="0">
                <a:solidFill>
                  <a:srgbClr val="C00000"/>
                </a:solidFill>
                <a:latin typeface="Times New Roman" panose="02020603050405020304" pitchFamily="18" charset="0"/>
                <a:cs typeface="Times New Roman" panose="02020603050405020304" pitchFamily="18" charset="0"/>
              </a:rPr>
              <a:t>не требующие по своему характеру закрытия движения, </a:t>
            </a:r>
            <a:r>
              <a:rPr lang="ru-RU" sz="2000" dirty="0">
                <a:latin typeface="Times New Roman" panose="02020603050405020304" pitchFamily="18" charset="0"/>
                <a:cs typeface="Times New Roman" panose="02020603050405020304" pitchFamily="18" charset="0"/>
              </a:rPr>
              <a:t>выполняются в интервалах между поездами.</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110728" y="6556248"/>
            <a:ext cx="1033272"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20</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2"/>
          <a:srcRect t="19958" b="7672"/>
          <a:stretch/>
        </p:blipFill>
        <p:spPr>
          <a:xfrm>
            <a:off x="54864" y="440982"/>
            <a:ext cx="9032181" cy="4341330"/>
          </a:xfrm>
          <a:prstGeom prst="rect">
            <a:avLst/>
          </a:prstGeom>
        </p:spPr>
      </p:pic>
      <p:pic>
        <p:nvPicPr>
          <p:cNvPr id="7" name="Picture 16" descr="http://pultneva.ru/_fr/2/4434258.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59" t="8759" r="10552" b="9393"/>
          <a:stretch/>
        </p:blipFill>
        <p:spPr bwMode="auto">
          <a:xfrm>
            <a:off x="54864" y="770165"/>
            <a:ext cx="2080853" cy="304124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22676"/>
      </p:ext>
    </p:extLst>
  </p:cSld>
  <p:clrMapOvr>
    <a:masterClrMapping/>
  </p:clrMapOvr>
  <p:transition spd="slow">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468112"/>
            <a:ext cx="9144000" cy="97840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Отправление хозяйственных поездов на </a:t>
            </a:r>
            <a:r>
              <a:rPr lang="ru-RU" sz="2000" dirty="0" smtClean="0">
                <a:latin typeface="Times New Roman" panose="02020603050405020304" pitchFamily="18" charset="0"/>
                <a:cs typeface="Times New Roman" panose="02020603050405020304" pitchFamily="18" charset="0"/>
              </a:rPr>
              <a:t>перегоны, где </a:t>
            </a:r>
            <a:r>
              <a:rPr lang="ru-RU" sz="2000" dirty="0">
                <a:latin typeface="Times New Roman" panose="02020603050405020304" pitchFamily="18" charset="0"/>
                <a:cs typeface="Times New Roman" panose="02020603050405020304" pitchFamily="18" charset="0"/>
              </a:rPr>
              <a:t>не производятся работы</a:t>
            </a:r>
            <a:r>
              <a:rPr lang="ru-RU" sz="2000" b="1" dirty="0">
                <a:solidFill>
                  <a:srgbClr val="002060"/>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по ремонту сооружений и устройств или где характер работ не требует закрытия </a:t>
            </a:r>
            <a:r>
              <a:rPr lang="ru-RU" sz="2000" dirty="0" smtClean="0">
                <a:latin typeface="Times New Roman" panose="02020603050405020304" pitchFamily="18" charset="0"/>
                <a:cs typeface="Times New Roman" panose="02020603050405020304" pitchFamily="18" charset="0"/>
              </a:rPr>
              <a:t>перегона, </a:t>
            </a:r>
            <a:r>
              <a:rPr lang="ru-RU" sz="2000" i="1" dirty="0">
                <a:latin typeface="Times New Roman" panose="02020603050405020304" pitchFamily="18" charset="0"/>
                <a:cs typeface="Times New Roman" panose="02020603050405020304" pitchFamily="18" charset="0"/>
              </a:rPr>
              <a:t>осуществляется по устному указанию диспетчера поездного.</a:t>
            </a:r>
            <a:endParaRPr lang="ru-RU" sz="2000" i="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110728" y="6556248"/>
            <a:ext cx="1033272"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21</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12290"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10032"/>
          <a:stretch/>
        </p:blipFill>
        <p:spPr bwMode="auto">
          <a:xfrm>
            <a:off x="29298" y="539497"/>
            <a:ext cx="9114702" cy="4608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814237"/>
      </p:ext>
    </p:extLst>
  </p:cSld>
  <p:clrMapOvr>
    <a:masterClrMapping/>
  </p:clrMapOvr>
  <p:transition spd="slow">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649724"/>
            <a:ext cx="9144000" cy="202996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Указанные </a:t>
            </a:r>
            <a:r>
              <a:rPr lang="ru-RU" sz="2000" dirty="0">
                <a:latin typeface="Times New Roman" panose="02020603050405020304" pitchFamily="18" charset="0"/>
                <a:cs typeface="Times New Roman" panose="02020603050405020304" pitchFamily="18" charset="0"/>
              </a:rPr>
              <a:t>поезда отправляются на перегон по разрешениям, предусмотренным для соответствующих средств железнодорожной автоматики и телемеханики, связи.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Руководителю </a:t>
            </a:r>
            <a:r>
              <a:rPr lang="ru-RU" sz="2000" dirty="0">
                <a:latin typeface="Times New Roman" panose="02020603050405020304" pitchFamily="18" charset="0"/>
                <a:cs typeface="Times New Roman" panose="02020603050405020304" pitchFamily="18" charset="0"/>
              </a:rPr>
              <a:t>работ и машинисту передается </a:t>
            </a:r>
            <a:r>
              <a:rPr lang="ru-RU" sz="2000" b="1" dirty="0">
                <a:solidFill>
                  <a:srgbClr val="C00000"/>
                </a:solidFill>
                <a:latin typeface="Times New Roman" panose="02020603050405020304" pitchFamily="18" charset="0"/>
                <a:cs typeface="Times New Roman" panose="02020603050405020304" pitchFamily="18" charset="0"/>
              </a:rPr>
              <a:t>предупреждение</a:t>
            </a:r>
            <a:r>
              <a:rPr lang="ru-RU" sz="2000" dirty="0">
                <a:latin typeface="Times New Roman" panose="02020603050405020304" pitchFamily="18" charset="0"/>
                <a:cs typeface="Times New Roman" panose="02020603050405020304" pitchFamily="18" charset="0"/>
              </a:rPr>
              <a:t> о времени прибытия (возвращения) поезда на железнодорожную станцию.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Занимать </a:t>
            </a:r>
            <a:r>
              <a:rPr lang="ru-RU" sz="2000" dirty="0">
                <a:latin typeface="Times New Roman" panose="02020603050405020304" pitchFamily="18" charset="0"/>
                <a:cs typeface="Times New Roman" panose="02020603050405020304" pitchFamily="18" charset="0"/>
              </a:rPr>
              <a:t>перегон сверх времени, указанного в предупреждении, </a:t>
            </a:r>
            <a:r>
              <a:rPr lang="ru-RU" sz="2000" b="1" dirty="0">
                <a:solidFill>
                  <a:srgbClr val="C00000"/>
                </a:solidFill>
                <a:latin typeface="Times New Roman" panose="02020603050405020304" pitchFamily="18" charset="0"/>
                <a:cs typeface="Times New Roman" panose="02020603050405020304" pitchFamily="18" charset="0"/>
              </a:rPr>
              <a:t>запрещается.</a:t>
            </a:r>
            <a:endParaRPr lang="ru-RU" sz="2000" b="1" dirty="0">
              <a:solidFill>
                <a:srgbClr val="C0000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110728" y="6556248"/>
            <a:ext cx="1033272"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21</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5" name="Picture 6" descr="https://sm-news.ru/wp-content/uploads/2018/05/3f1c89ecf46133d57edac5d356946413.jpg"/>
          <p:cNvPicPr>
            <a:picLocks noChangeAspect="1" noChangeArrowheads="1"/>
          </p:cNvPicPr>
          <p:nvPr/>
        </p:nvPicPr>
        <p:blipFill rotWithShape="1">
          <a:blip r:embed="rId2">
            <a:extLst>
              <a:ext uri="{28A0092B-C50C-407E-A947-70E740481C1C}">
                <a14:useLocalDpi xmlns:a14="http://schemas.microsoft.com/office/drawing/2010/main" val="0"/>
              </a:ext>
            </a:extLst>
          </a:blip>
          <a:srcRect t="6325"/>
          <a:stretch/>
        </p:blipFill>
        <p:spPr bwMode="auto">
          <a:xfrm>
            <a:off x="1956816" y="426058"/>
            <a:ext cx="7029484" cy="429672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pultneva.ru/_fr/2/4434258.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59" t="8759" r="10552" b="9393"/>
          <a:stretch/>
        </p:blipFill>
        <p:spPr bwMode="auto">
          <a:xfrm>
            <a:off x="0" y="426059"/>
            <a:ext cx="2080853" cy="304124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9810997"/>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6" y="4966266"/>
            <a:ext cx="9144000" cy="1490472"/>
          </a:xfrm>
        </p:spPr>
        <p:txBody>
          <a:bodyPr>
            <a:normAutofit/>
          </a:bodyPr>
          <a:lstStyle/>
          <a:p>
            <a:pPr marL="0" indent="0" algn="just">
              <a:buNone/>
            </a:pPr>
            <a:r>
              <a:rPr lang="ru-RU" sz="2000" b="1" dirty="0" smtClean="0">
                <a:solidFill>
                  <a:srgbClr val="002060"/>
                </a:solidFill>
                <a:latin typeface="Times New Roman" panose="02020603050405020304" pitchFamily="18" charset="0"/>
                <a:cs typeface="Times New Roman" panose="02020603050405020304" pitchFamily="18" charset="0"/>
              </a:rPr>
              <a:t>    Для </a:t>
            </a:r>
            <a:r>
              <a:rPr lang="ru-RU" sz="2000" b="1" dirty="0">
                <a:solidFill>
                  <a:srgbClr val="002060"/>
                </a:solidFill>
                <a:latin typeface="Times New Roman" panose="02020603050405020304" pitchFamily="18" charset="0"/>
                <a:cs typeface="Times New Roman" panose="02020603050405020304" pitchFamily="18" charset="0"/>
              </a:rPr>
              <a:t>выполнения работ по техническому обслуживанию и ремонту устройств </a:t>
            </a:r>
            <a:r>
              <a:rPr lang="ru-RU" sz="2000" dirty="0">
                <a:latin typeface="Times New Roman" panose="02020603050405020304" pitchFamily="18" charset="0"/>
                <a:cs typeface="Times New Roman" panose="02020603050405020304" pitchFamily="18" charset="0"/>
              </a:rPr>
              <a:t>железнодорожной автоматики и телемеханики должно предоставляться </a:t>
            </a:r>
            <a:r>
              <a:rPr lang="ru-RU" sz="2000" b="1" dirty="0">
                <a:solidFill>
                  <a:srgbClr val="C00000"/>
                </a:solidFill>
                <a:latin typeface="Times New Roman" panose="02020603050405020304" pitchFamily="18" charset="0"/>
                <a:cs typeface="Times New Roman" panose="02020603050405020304" pitchFamily="18" charset="0"/>
              </a:rPr>
              <a:t>время</a:t>
            </a:r>
            <a:r>
              <a:rPr lang="ru-RU" sz="2000" dirty="0">
                <a:latin typeface="Times New Roman" panose="02020603050405020304" pitchFamily="18" charset="0"/>
                <a:cs typeface="Times New Roman" panose="02020603050405020304" pitchFamily="18" charset="0"/>
              </a:rPr>
              <a:t>, в течение которого прекращается движение поездов по перегону, отдельным железнодорожным путям перегона или железнодорожной станции для производства ремонтных и строительных работ (далее – </a:t>
            </a:r>
            <a:r>
              <a:rPr lang="ru-RU" sz="2000" b="1" dirty="0">
                <a:solidFill>
                  <a:srgbClr val="C00000"/>
                </a:solidFill>
                <a:latin typeface="Times New Roman" panose="02020603050405020304" pitchFamily="18" charset="0"/>
                <a:cs typeface="Times New Roman" panose="02020603050405020304" pitchFamily="18" charset="0"/>
              </a:rPr>
              <a:t>«окно»</a:t>
            </a:r>
            <a:r>
              <a:rPr lang="ru-RU" sz="2000" dirty="0">
                <a:latin typeface="Times New Roman" panose="02020603050405020304" pitchFamily="18" charset="0"/>
                <a:cs typeface="Times New Roman" panose="02020603050405020304" pitchFamily="18" charset="0"/>
              </a:rPr>
              <a:t>).</a:t>
            </a:r>
          </a:p>
        </p:txBody>
      </p:sp>
      <p:sp>
        <p:nvSpPr>
          <p:cNvPr id="5" name="Прямоугольник 4"/>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1</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6" name="Picture 2" descr="https://slide-share.ru/slide/712659.jpeg"/>
          <p:cNvPicPr>
            <a:picLocks noChangeAspect="1" noChangeArrowheads="1"/>
          </p:cNvPicPr>
          <p:nvPr/>
        </p:nvPicPr>
        <p:blipFill rotWithShape="1">
          <a:blip r:embed="rId2">
            <a:extLst>
              <a:ext uri="{28A0092B-C50C-407E-A947-70E740481C1C}">
                <a14:useLocalDpi xmlns:a14="http://schemas.microsoft.com/office/drawing/2010/main" val="0"/>
              </a:ext>
            </a:extLst>
          </a:blip>
          <a:srcRect l="2956" t="9592" b="11324"/>
          <a:stretch/>
        </p:blipFill>
        <p:spPr bwMode="auto">
          <a:xfrm>
            <a:off x="249174" y="520051"/>
            <a:ext cx="8757666" cy="444621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6640696"/>
      </p:ext>
    </p:extLst>
  </p:cSld>
  <p:clrMapOvr>
    <a:masterClrMapping/>
  </p:clrMapOvr>
  <p:transition spd="slow">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709750"/>
            <a:ext cx="9144000" cy="646331"/>
          </a:xfrm>
          <a:prstGeom prst="rect">
            <a:avLst/>
          </a:prstGeom>
          <a:solidFill>
            <a:schemeClr val="bg1"/>
          </a:solidFill>
        </p:spPr>
        <p:txBody>
          <a:bodyPr wrap="square">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Инструкция</a:t>
            </a:r>
            <a:r>
              <a:rPr lang="ru-RU" b="1" dirty="0">
                <a:latin typeface="Times New Roman" panose="02020603050405020304" pitchFamily="18" charset="0"/>
                <a:cs typeface="Times New Roman" panose="02020603050405020304" pitchFamily="18" charset="0"/>
              </a:rPr>
              <a:t> по обеспечению безопасности движения поездов при производстве путевых работ, утвержденной распоряжением ОАО «РЖД» от 14.12.2016 г. №2540р</a:t>
            </a:r>
            <a:r>
              <a:rPr lang="ru-RU"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pic>
        <p:nvPicPr>
          <p:cNvPr id="13314"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15945" t="6000" r="13160"/>
          <a:stretch/>
        </p:blipFill>
        <p:spPr bwMode="auto">
          <a:xfrm>
            <a:off x="286720" y="1458468"/>
            <a:ext cx="2777193" cy="4845139"/>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Picture backgrou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396"/>
          <a:stretch/>
        </p:blipFill>
        <p:spPr bwMode="auto">
          <a:xfrm>
            <a:off x="3345776" y="1696500"/>
            <a:ext cx="5570552" cy="4287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285177"/>
      </p:ext>
    </p:extLst>
  </p:cSld>
  <p:clrMapOvr>
    <a:masterClrMapping/>
  </p:clrMapOvr>
  <p:transition spd="slow">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435430"/>
            <a:ext cx="9144000" cy="646331"/>
          </a:xfrm>
          <a:prstGeom prst="rect">
            <a:avLst/>
          </a:prstGeom>
          <a:solidFill>
            <a:schemeClr val="bg1"/>
          </a:solidFill>
        </p:spPr>
        <p:txBody>
          <a:bodyPr wrap="square">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Инструкция</a:t>
            </a:r>
            <a:r>
              <a:rPr lang="ru-RU" b="1" dirty="0">
                <a:latin typeface="Times New Roman" panose="02020603050405020304" pitchFamily="18" charset="0"/>
                <a:cs typeface="Times New Roman" panose="02020603050405020304" pitchFamily="18" charset="0"/>
              </a:rPr>
              <a:t> по обеспечению безопасности движения поездов при производстве путевых работ, утвержденной распоряжением ОАО «РЖД» от 14.12.2016 г. №2540р</a:t>
            </a:r>
            <a:r>
              <a:rPr lang="ru-RU"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8288" y="1081761"/>
            <a:ext cx="9144000" cy="5632311"/>
          </a:xfrm>
          <a:prstGeom prst="rect">
            <a:avLst/>
          </a:prstGeom>
        </p:spPr>
        <p:txBody>
          <a:bodyPr wrap="square">
            <a:spAutoFit/>
          </a:bodyPr>
          <a:lstStyle/>
          <a:p>
            <a:pPr algn="ctr"/>
            <a:r>
              <a:rPr lang="ru-RU" b="1" dirty="0" smtClean="0">
                <a:solidFill>
                  <a:srgbClr val="000000"/>
                </a:solidFill>
                <a:latin typeface="Times New Roman" panose="02020603050405020304" pitchFamily="18" charset="0"/>
              </a:rPr>
              <a:t>Содержание:</a:t>
            </a:r>
          </a:p>
          <a:p>
            <a:pPr marL="457200" indent="-457200" algn="just">
              <a:buAutoNum type="arabicPeriod"/>
            </a:pPr>
            <a:r>
              <a:rPr lang="ru-RU" b="1" dirty="0" smtClean="0">
                <a:solidFill>
                  <a:srgbClr val="000000"/>
                </a:solidFill>
                <a:latin typeface="Times New Roman" panose="02020603050405020304" pitchFamily="18" charset="0"/>
              </a:rPr>
              <a:t>Общие положения</a:t>
            </a:r>
          </a:p>
          <a:p>
            <a:pPr marL="457200" indent="-457200" algn="just">
              <a:buAutoNum type="arabicPeriod"/>
            </a:pPr>
            <a:r>
              <a:rPr lang="ru-RU" b="1" dirty="0">
                <a:solidFill>
                  <a:srgbClr val="000000"/>
                </a:solidFill>
                <a:latin typeface="Times New Roman" panose="02020603050405020304" pitchFamily="18" charset="0"/>
              </a:rPr>
              <a:t>Условия и скорости пропуска поездов по месту производства работ</a:t>
            </a:r>
            <a:r>
              <a:rPr lang="ru-RU" b="1" dirty="0" smtClean="0">
                <a:solidFill>
                  <a:srgbClr val="000000"/>
                </a:solidFill>
                <a:latin typeface="Times New Roman" panose="02020603050405020304" pitchFamily="18" charset="0"/>
              </a:rPr>
              <a:t>.</a:t>
            </a:r>
          </a:p>
          <a:p>
            <a:pPr marL="457200" indent="-457200" algn="just">
              <a:buAutoNum type="arabicPeriod"/>
            </a:pPr>
            <a:r>
              <a:rPr lang="ru-RU" b="1" dirty="0">
                <a:solidFill>
                  <a:srgbClr val="000000"/>
                </a:solidFill>
                <a:latin typeface="Times New Roman" panose="02020603050405020304" pitchFamily="18" charset="0"/>
              </a:rPr>
              <a:t>Порядок производства работ в "окно" с применением путевых </a:t>
            </a:r>
            <a:r>
              <a:rPr lang="ru-RU" b="1" dirty="0" smtClean="0">
                <a:solidFill>
                  <a:srgbClr val="000000"/>
                </a:solidFill>
                <a:latin typeface="Times New Roman" panose="02020603050405020304" pitchFamily="18" charset="0"/>
              </a:rPr>
              <a:t>машин.</a:t>
            </a:r>
          </a:p>
          <a:p>
            <a:pPr marL="457200" indent="-457200" algn="just">
              <a:buAutoNum type="arabicPeriod"/>
            </a:pPr>
            <a:r>
              <a:rPr lang="ru-RU" b="1" dirty="0">
                <a:solidFill>
                  <a:srgbClr val="000000"/>
                </a:solidFill>
                <a:latin typeface="Times New Roman" panose="02020603050405020304" pitchFamily="18" charset="0"/>
              </a:rPr>
              <a:t>Порядок ограждения мест производства работ на перегоне</a:t>
            </a:r>
            <a:r>
              <a:rPr lang="ru-RU" b="1" dirty="0" smtClean="0">
                <a:solidFill>
                  <a:srgbClr val="000000"/>
                </a:solidFill>
                <a:latin typeface="Times New Roman" panose="02020603050405020304" pitchFamily="18" charset="0"/>
              </a:rPr>
              <a:t>.</a:t>
            </a:r>
          </a:p>
          <a:p>
            <a:pPr marL="457200" indent="-457200" algn="just">
              <a:buAutoNum type="arabicPeriod"/>
            </a:pPr>
            <a:r>
              <a:rPr lang="ru-RU" b="1" dirty="0">
                <a:solidFill>
                  <a:srgbClr val="000000"/>
                </a:solidFill>
                <a:latin typeface="Times New Roman" panose="02020603050405020304" pitchFamily="18" charset="0"/>
              </a:rPr>
              <a:t>Порядок производства работ в пределах станции</a:t>
            </a:r>
            <a:r>
              <a:rPr lang="ru-RU" b="1" dirty="0" smtClean="0">
                <a:solidFill>
                  <a:srgbClr val="000000"/>
                </a:solidFill>
                <a:latin typeface="Times New Roman" panose="02020603050405020304" pitchFamily="18" charset="0"/>
              </a:rPr>
              <a:t>.</a:t>
            </a:r>
          </a:p>
          <a:p>
            <a:pPr marL="457200" indent="-457200" algn="just">
              <a:buAutoNum type="arabicPeriod"/>
            </a:pPr>
            <a:r>
              <a:rPr lang="ru-RU" b="1" dirty="0">
                <a:solidFill>
                  <a:srgbClr val="000000"/>
                </a:solidFill>
                <a:latin typeface="Times New Roman" panose="02020603050405020304" pitchFamily="18" charset="0"/>
              </a:rPr>
              <a:t>Порядок ограждения мест производства работ на станциях</a:t>
            </a:r>
            <a:r>
              <a:rPr lang="ru-RU" b="1" dirty="0" smtClean="0">
                <a:solidFill>
                  <a:srgbClr val="000000"/>
                </a:solidFill>
                <a:latin typeface="Times New Roman" panose="02020603050405020304" pitchFamily="18" charset="0"/>
              </a:rPr>
              <a:t>.</a:t>
            </a:r>
          </a:p>
          <a:p>
            <a:pPr marL="457200" indent="-457200" algn="just">
              <a:buAutoNum type="arabicPeriod"/>
            </a:pPr>
            <a:r>
              <a:rPr lang="ru-RU" b="1" dirty="0">
                <a:solidFill>
                  <a:srgbClr val="000000"/>
                </a:solidFill>
                <a:latin typeface="Times New Roman" panose="02020603050405020304" pitchFamily="18" charset="0"/>
              </a:rPr>
              <a:t>Порядок ограждения мест внезапно возникшего препятствия для движения </a:t>
            </a:r>
            <a:r>
              <a:rPr lang="ru-RU" b="1" dirty="0" smtClean="0">
                <a:solidFill>
                  <a:srgbClr val="000000"/>
                </a:solidFill>
                <a:latin typeface="Times New Roman" panose="02020603050405020304" pitchFamily="18" charset="0"/>
              </a:rPr>
              <a:t>поездов.</a:t>
            </a:r>
          </a:p>
          <a:p>
            <a:pPr marL="457200" indent="-457200" algn="just">
              <a:buAutoNum type="arabicPeriod"/>
            </a:pPr>
            <a:r>
              <a:rPr lang="ru-RU" b="1" dirty="0">
                <a:solidFill>
                  <a:srgbClr val="000000"/>
                </a:solidFill>
                <a:latin typeface="Times New Roman" panose="02020603050405020304" pitchFamily="18" charset="0"/>
              </a:rPr>
              <a:t>Порядок выдачи предупреждений</a:t>
            </a:r>
            <a:r>
              <a:rPr lang="ru-RU" b="1" dirty="0" smtClean="0">
                <a:solidFill>
                  <a:srgbClr val="000000"/>
                </a:solidFill>
                <a:latin typeface="Times New Roman" panose="02020603050405020304" pitchFamily="18" charset="0"/>
              </a:rPr>
              <a:t>.</a:t>
            </a:r>
          </a:p>
          <a:p>
            <a:pPr marL="457200" indent="-457200" algn="just">
              <a:buAutoNum type="arabicPeriod"/>
            </a:pPr>
            <a:r>
              <a:rPr lang="ru-RU" b="1" dirty="0">
                <a:solidFill>
                  <a:srgbClr val="000000"/>
                </a:solidFill>
                <a:latin typeface="Times New Roman" panose="02020603050405020304" pitchFamily="18" charset="0"/>
              </a:rPr>
              <a:t>Порядок встречи поездов дежурными по переездам и другими работниками при осмотре железнодорожного пути</a:t>
            </a:r>
            <a:r>
              <a:rPr lang="ru-RU" b="1" dirty="0" smtClean="0">
                <a:solidFill>
                  <a:srgbClr val="000000"/>
                </a:solidFill>
                <a:latin typeface="Times New Roman" panose="02020603050405020304" pitchFamily="18" charset="0"/>
              </a:rPr>
              <a:t>.</a:t>
            </a:r>
          </a:p>
          <a:p>
            <a:pPr marL="457200" indent="-457200" algn="just">
              <a:buAutoNum type="arabicPeriod"/>
            </a:pPr>
            <a:r>
              <a:rPr lang="ru-RU" b="1" dirty="0">
                <a:solidFill>
                  <a:srgbClr val="000000"/>
                </a:solidFill>
                <a:latin typeface="Times New Roman" panose="02020603050405020304" pitchFamily="18" charset="0"/>
              </a:rPr>
              <a:t>Порядок пользования дрезинами, путевыми вагончиками и другими съемными подвижными единицами. ограждение их сигналами</a:t>
            </a:r>
            <a:r>
              <a:rPr lang="ru-RU" b="1" dirty="0" smtClean="0">
                <a:solidFill>
                  <a:srgbClr val="000000"/>
                </a:solidFill>
                <a:latin typeface="Times New Roman" panose="02020603050405020304" pitchFamily="18" charset="0"/>
              </a:rPr>
              <a:t>.</a:t>
            </a:r>
          </a:p>
          <a:p>
            <a:pPr marL="457200" indent="-457200" algn="just">
              <a:buAutoNum type="arabicPeriod"/>
            </a:pPr>
            <a:r>
              <a:rPr lang="ru-RU" b="1" dirty="0">
                <a:solidFill>
                  <a:srgbClr val="000000"/>
                </a:solidFill>
                <a:latin typeface="Times New Roman" panose="02020603050405020304" pitchFamily="18" charset="0"/>
              </a:rPr>
              <a:t>Размещение материалов верхнего строения пути</a:t>
            </a:r>
            <a:r>
              <a:rPr lang="ru-RU" b="1" dirty="0" smtClean="0">
                <a:solidFill>
                  <a:srgbClr val="000000"/>
                </a:solidFill>
                <a:latin typeface="Times New Roman" panose="02020603050405020304" pitchFamily="18" charset="0"/>
              </a:rPr>
              <a:t>.</a:t>
            </a:r>
          </a:p>
          <a:p>
            <a:pPr marL="457200" indent="-457200" algn="just">
              <a:buAutoNum type="arabicPeriod"/>
            </a:pPr>
            <a:r>
              <a:rPr lang="ru-RU" b="1" dirty="0">
                <a:solidFill>
                  <a:srgbClr val="000000"/>
                </a:solidFill>
                <a:latin typeface="Times New Roman" panose="02020603050405020304" pitchFamily="18" charset="0"/>
              </a:rPr>
              <a:t>Ответственность и контроль за обеспечением безопасности движения поездов при производстве ремонтно-путевых работ</a:t>
            </a:r>
            <a:r>
              <a:rPr lang="ru-RU" b="1" dirty="0" smtClean="0">
                <a:solidFill>
                  <a:srgbClr val="000000"/>
                </a:solidFill>
                <a:latin typeface="Times New Roman" panose="02020603050405020304" pitchFamily="18" charset="0"/>
              </a:rPr>
              <a:t>.</a:t>
            </a:r>
          </a:p>
          <a:p>
            <a:pPr algn="just"/>
            <a:r>
              <a:rPr lang="ru-RU" b="1" i="1" dirty="0" smtClean="0">
                <a:solidFill>
                  <a:srgbClr val="000000"/>
                </a:solidFill>
                <a:latin typeface="Times New Roman" panose="02020603050405020304" pitchFamily="18" charset="0"/>
              </a:rPr>
              <a:t>Приложения</a:t>
            </a:r>
          </a:p>
          <a:p>
            <a:pPr algn="just"/>
            <a:r>
              <a:rPr lang="ru-RU" b="1" i="1" dirty="0" smtClean="0">
                <a:solidFill>
                  <a:srgbClr val="000000"/>
                </a:solidFill>
                <a:latin typeface="Times New Roman" panose="02020603050405020304" pitchFamily="18" charset="0"/>
              </a:rPr>
              <a:t>1. Перечень путевых работ на станции и перегонах, оборудованных устройствами СЦБ …</a:t>
            </a:r>
            <a:endParaRPr lang="ru-RU" b="1" i="1"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453104542"/>
      </p:ext>
    </p:extLst>
  </p:cSld>
  <p:clrMapOvr>
    <a:masterClrMapping/>
  </p:clrMapOvr>
  <p:transition spd="slow">
    <p:randomBar dir="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197096"/>
            <a:ext cx="9144000" cy="2660904"/>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Инструкция</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по обеспечению безопасности движения поездов при производстве путевых работ </a:t>
            </a:r>
            <a:r>
              <a:rPr lang="ru-RU" sz="2000" b="1" dirty="0" smtClean="0">
                <a:solidFill>
                  <a:srgbClr val="C00000"/>
                </a:solidFill>
                <a:latin typeface="Times New Roman" panose="02020603050405020304" pitchFamily="18" charset="0"/>
                <a:cs typeface="Times New Roman" panose="02020603050405020304" pitchFamily="18" charset="0"/>
              </a:rPr>
              <a:t>устанавливает </a:t>
            </a:r>
            <a:r>
              <a:rPr lang="ru-RU" sz="2000" b="1" dirty="0">
                <a:solidFill>
                  <a:srgbClr val="C00000"/>
                </a:solidFill>
                <a:latin typeface="Times New Roman" panose="02020603050405020304" pitchFamily="18" charset="0"/>
                <a:cs typeface="Times New Roman" panose="02020603050405020304" pitchFamily="18" charset="0"/>
              </a:rPr>
              <a:t>порядок </a:t>
            </a:r>
            <a:r>
              <a:rPr lang="ru-RU" sz="2000" dirty="0">
                <a:latin typeface="Times New Roman" panose="02020603050405020304" pitchFamily="18" charset="0"/>
                <a:cs typeface="Times New Roman" panose="02020603050405020304" pitchFamily="18" charset="0"/>
              </a:rPr>
              <a:t>обеспечения безопасности движения поездов при производстве ремонтно-путевых работ на сооружениях и устройствах путевого хозяйства, а также строительных работ на перегонах и </a:t>
            </a:r>
            <a:r>
              <a:rPr lang="ru-RU" sz="2000" dirty="0" smtClean="0">
                <a:latin typeface="Times New Roman" panose="02020603050405020304" pitchFamily="18" charset="0"/>
                <a:cs typeface="Times New Roman" panose="02020603050405020304" pitchFamily="18" charset="0"/>
              </a:rPr>
              <a:t>станциях.</a:t>
            </a:r>
            <a:endParaRPr lang="ru-RU" sz="2000" dirty="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Требования </a:t>
            </a:r>
            <a:r>
              <a:rPr lang="ru-RU" sz="2000" dirty="0">
                <a:latin typeface="Times New Roman" panose="02020603050405020304" pitchFamily="18" charset="0"/>
                <a:cs typeface="Times New Roman" panose="02020603050405020304" pitchFamily="18" charset="0"/>
              </a:rPr>
              <a:t>настоящей Инструкции распространяются на места производства путевых работ и являются обязательными для всех работников путевого хозяйства, для работников строительных организаций, выполняющих работы на железнодорожном пути, а так же других хозяйств железнодорожного транспорта, связанных с движением поездов или маневровой работой.</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15362"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14791" b="7594"/>
          <a:stretch/>
        </p:blipFill>
        <p:spPr bwMode="auto">
          <a:xfrm>
            <a:off x="1144452" y="521208"/>
            <a:ext cx="7130867" cy="3675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82175"/>
      </p:ext>
    </p:extLst>
  </p:cSld>
  <p:clrMapOvr>
    <a:masterClrMapping/>
  </p:clrMapOvr>
  <p:transition spd="slow">
    <p:randomBa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29200"/>
            <a:ext cx="9144000" cy="1746504"/>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Все </a:t>
            </a:r>
            <a:r>
              <a:rPr lang="ru-RU" sz="2000" dirty="0">
                <a:latin typeface="Times New Roman" panose="02020603050405020304" pitchFamily="18" charset="0"/>
                <a:cs typeface="Times New Roman" panose="02020603050405020304" pitchFamily="18" charset="0"/>
              </a:rPr>
              <a:t>путевые работы должны выполняться под руководством должностных лиц, прошедших испытания в знании нормативных актов, указанных </a:t>
            </a:r>
            <a:r>
              <a:rPr lang="ru-RU" sz="2000" dirty="0" smtClean="0">
                <a:latin typeface="Times New Roman" panose="02020603050405020304" pitchFamily="18" charset="0"/>
                <a:cs typeface="Times New Roman" panose="02020603050405020304" pitchFamily="18" charset="0"/>
              </a:rPr>
              <a:t>в настоящей </a:t>
            </a:r>
            <a:r>
              <a:rPr lang="ru-RU" sz="2000" dirty="0">
                <a:latin typeface="Times New Roman" panose="02020603050405020304" pitchFamily="18" charset="0"/>
                <a:cs typeface="Times New Roman" panose="02020603050405020304" pitchFamily="18" charset="0"/>
              </a:rPr>
              <a:t>Инструкции.</a:t>
            </a:r>
          </a:p>
          <a:p>
            <a:pPr marL="0" indent="0" algn="just">
              <a:buNone/>
            </a:pPr>
            <a:r>
              <a:rPr lang="ru-RU" sz="2000" dirty="0" smtClean="0">
                <a:latin typeface="Times New Roman" panose="02020603050405020304" pitchFamily="18" charset="0"/>
                <a:cs typeface="Times New Roman" panose="02020603050405020304" pitchFamily="18" charset="0"/>
              </a:rPr>
              <a:t>  Руководители </a:t>
            </a:r>
            <a:r>
              <a:rPr lang="ru-RU" sz="2000" dirty="0">
                <a:latin typeface="Times New Roman" panose="02020603050405020304" pitchFamily="18" charset="0"/>
                <a:cs typeface="Times New Roman" panose="02020603050405020304" pitchFamily="18" charset="0"/>
              </a:rPr>
              <a:t>работ обеспечивают постоянный контроль за соблюдением правил производства путевых работ и несут ответственность за безопасность движения поездов и производство маневровой работы.</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18434"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3914" b="9587"/>
          <a:stretch/>
        </p:blipFill>
        <p:spPr bwMode="auto">
          <a:xfrm>
            <a:off x="786341" y="420624"/>
            <a:ext cx="7995074" cy="4608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51143"/>
      </p:ext>
    </p:extLst>
  </p:cSld>
  <p:clrMapOvr>
    <a:masterClrMapping/>
  </p:clrMapOvr>
  <p:transition spd="slow">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65776"/>
            <a:ext cx="9144000" cy="179222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производстве путевых работ на участках, оборудованных устройствами железнодорожной автоматики (ЖАТ) или другими устройствами (КТСМ, УКСПС), обеспечивающими безопасность движения поездов, </a:t>
            </a:r>
            <a:r>
              <a:rPr lang="ru-RU" sz="2000" i="1" dirty="0">
                <a:latin typeface="Times New Roman" panose="02020603050405020304" pitchFamily="18" charset="0"/>
                <a:cs typeface="Times New Roman" panose="02020603050405020304" pitchFamily="18" charset="0"/>
              </a:rPr>
              <a:t>руководители работ должны контролировать</a:t>
            </a:r>
            <a:r>
              <a:rPr lang="ru-RU" sz="2000" dirty="0">
                <a:latin typeface="Times New Roman" panose="02020603050405020304" pitchFamily="18" charset="0"/>
                <a:cs typeface="Times New Roman" panose="02020603050405020304" pitchFamily="18" charset="0"/>
              </a:rPr>
              <a:t> правильность применения работниками приемов труда с целью исключения повреждения или нарушения нормального режима работы устройств ЖАТ.</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37890"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7151"/>
          <a:stretch/>
        </p:blipFill>
        <p:spPr bwMode="auto">
          <a:xfrm>
            <a:off x="1088262" y="442981"/>
            <a:ext cx="6638417" cy="4622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813329"/>
      </p:ext>
    </p:extLst>
  </p:cSld>
  <p:clrMapOvr>
    <a:masterClrMapping/>
  </p:clrMapOvr>
  <p:transition spd="slow">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84064"/>
            <a:ext cx="9144000" cy="177393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производстве путевых работ </a:t>
            </a:r>
            <a:r>
              <a:rPr lang="ru-RU" sz="2000" i="1" dirty="0">
                <a:latin typeface="Times New Roman" panose="02020603050405020304" pitchFamily="18" charset="0"/>
                <a:cs typeface="Times New Roman" panose="02020603050405020304" pitchFamily="18" charset="0"/>
              </a:rPr>
              <a:t>на электрифицированных участках </a:t>
            </a:r>
            <a:r>
              <a:rPr lang="ru-RU" sz="2000" dirty="0">
                <a:latin typeface="Times New Roman" panose="02020603050405020304" pitchFamily="18" charset="0"/>
                <a:cs typeface="Times New Roman" panose="02020603050405020304" pitchFamily="18" charset="0"/>
              </a:rPr>
              <a:t>руководители </a:t>
            </a:r>
            <a:r>
              <a:rPr lang="ru-RU" sz="2000" dirty="0" smtClean="0">
                <a:latin typeface="Times New Roman" panose="02020603050405020304" pitchFamily="18" charset="0"/>
                <a:cs typeface="Times New Roman" panose="02020603050405020304" pitchFamily="18" charset="0"/>
              </a:rPr>
              <a:t>работ должны </a:t>
            </a:r>
            <a:r>
              <a:rPr lang="ru-RU" sz="2000" dirty="0">
                <a:latin typeface="Times New Roman" panose="02020603050405020304" pitchFamily="18" charset="0"/>
                <a:cs typeface="Times New Roman" panose="02020603050405020304" pitchFamily="18" charset="0"/>
              </a:rPr>
              <a:t>принимать меры, обеспечивающие сохранность контактной подвески, воздушных линий и опор контактной сети и обратной тяговой сети в соответствии с требованиями Правил электробезопасности для работников ОАО </a:t>
            </a:r>
            <a:r>
              <a:rPr lang="ru-RU" sz="2000" dirty="0" smtClean="0">
                <a:latin typeface="Times New Roman" panose="02020603050405020304" pitchFamily="18" charset="0"/>
                <a:cs typeface="Times New Roman" panose="02020603050405020304" pitchFamily="18" charset="0"/>
              </a:rPr>
              <a:t>«РЖД» </a:t>
            </a:r>
            <a:r>
              <a:rPr lang="ru-RU" sz="2000" dirty="0">
                <a:latin typeface="Times New Roman" panose="02020603050405020304" pitchFamily="18" charset="0"/>
                <a:cs typeface="Times New Roman" panose="02020603050405020304" pitchFamily="18" charset="0"/>
              </a:rPr>
              <a:t>при обслуживании электрифицированных железнодорожных путей.</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19458"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23156" b="5988"/>
          <a:stretch/>
        </p:blipFill>
        <p:spPr bwMode="auto">
          <a:xfrm>
            <a:off x="132913" y="628150"/>
            <a:ext cx="8878173" cy="4197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865345"/>
      </p:ext>
    </p:extLst>
  </p:cSld>
  <p:clrMapOvr>
    <a:masterClrMapping/>
  </p:clrMapOvr>
  <p:transition spd="slow">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39192"/>
            <a:ext cx="9144000" cy="150876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Места </a:t>
            </a:r>
            <a:r>
              <a:rPr lang="ru-RU" sz="2000" dirty="0">
                <a:latin typeface="Times New Roman" panose="02020603050405020304" pitchFamily="18" charset="0"/>
                <a:cs typeface="Times New Roman" panose="02020603050405020304" pitchFamily="18" charset="0"/>
              </a:rPr>
              <a:t>производства путевых работ, вызывающие нарушение габарита подвижного состава, целостности, прочности и устойчивости пути и сооружений, а также препятствия на пути или около него в пределах габарита приближения строений, </a:t>
            </a:r>
            <a:r>
              <a:rPr lang="ru-RU" sz="2000" b="1" i="1" dirty="0">
                <a:solidFill>
                  <a:srgbClr val="C00000"/>
                </a:solidFill>
                <a:latin typeface="Times New Roman" panose="02020603050405020304" pitchFamily="18" charset="0"/>
                <a:cs typeface="Times New Roman" panose="02020603050405020304" pitchFamily="18" charset="0"/>
              </a:rPr>
              <a:t>должны ограждаться </a:t>
            </a:r>
            <a:r>
              <a:rPr lang="ru-RU" sz="2000" dirty="0">
                <a:latin typeface="Times New Roman" panose="02020603050405020304" pitchFamily="18" charset="0"/>
                <a:cs typeface="Times New Roman" panose="02020603050405020304" pitchFamily="18" charset="0"/>
              </a:rPr>
              <a:t>соответствующими переносными сигналами и сигнальными знаками установленного типа и </a:t>
            </a:r>
            <a:r>
              <a:rPr lang="ru-RU" sz="2000" dirty="0" smtClean="0">
                <a:latin typeface="Times New Roman" panose="02020603050405020304" pitchFamily="18" charset="0"/>
                <a:cs typeface="Times New Roman" panose="02020603050405020304" pitchFamily="18" charset="0"/>
              </a:rPr>
              <a:t>окраски. </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20484" name="Picture 4"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998" r="923"/>
          <a:stretch/>
        </p:blipFill>
        <p:spPr bwMode="auto">
          <a:xfrm>
            <a:off x="576072" y="576072"/>
            <a:ext cx="7991856" cy="4400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826309"/>
      </p:ext>
    </p:extLst>
  </p:cSld>
  <p:clrMapOvr>
    <a:masterClrMapping/>
  </p:clrMapOvr>
  <p:transition spd="slow">
    <p:randomBar dir="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266944"/>
            <a:ext cx="9144000" cy="1216152"/>
          </a:xfrm>
        </p:spPr>
        <p:txBody>
          <a:bodyPr>
            <a:normAutofit/>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Запрещается:</a:t>
            </a:r>
          </a:p>
          <a:p>
            <a:pPr algn="just">
              <a:buFont typeface="Wingdings" panose="05000000000000000000" pitchFamily="2" charset="2"/>
              <a:buChar char="Ø"/>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приступать</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к путевым работам до ограждения соответствующими сигналами места производства работ или препятствия, опасного для движения</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79076" y="588705"/>
            <a:ext cx="2986652" cy="3252734"/>
          </a:xfrm>
          <a:prstGeom prst="rect">
            <a:avLst/>
          </a:prstGeom>
        </p:spPr>
      </p:pic>
      <p:pic>
        <p:nvPicPr>
          <p:cNvPr id="4" name="Рисунок 3"/>
          <p:cNvPicPr>
            <a:picLocks noChangeAspect="1"/>
          </p:cNvPicPr>
          <p:nvPr/>
        </p:nvPicPr>
        <p:blipFill>
          <a:blip r:embed="rId3"/>
          <a:stretch>
            <a:fillRect/>
          </a:stretch>
        </p:blipFill>
        <p:spPr>
          <a:xfrm>
            <a:off x="3355848" y="588705"/>
            <a:ext cx="2709000" cy="3252734"/>
          </a:xfrm>
          <a:prstGeom prst="rect">
            <a:avLst/>
          </a:prstGeom>
        </p:spPr>
      </p:pic>
      <p:pic>
        <p:nvPicPr>
          <p:cNvPr id="5" name="Рисунок 4"/>
          <p:cNvPicPr>
            <a:picLocks noChangeAspect="1"/>
          </p:cNvPicPr>
          <p:nvPr/>
        </p:nvPicPr>
        <p:blipFill>
          <a:blip r:embed="rId4"/>
          <a:stretch>
            <a:fillRect/>
          </a:stretch>
        </p:blipFill>
        <p:spPr>
          <a:xfrm>
            <a:off x="6359123" y="543373"/>
            <a:ext cx="2521809" cy="3298065"/>
          </a:xfrm>
          <a:prstGeom prst="rect">
            <a:avLst/>
          </a:prstGeom>
        </p:spPr>
      </p:pic>
      <p:pic>
        <p:nvPicPr>
          <p:cNvPr id="7" name="Рисунок 6"/>
          <p:cNvPicPr>
            <a:picLocks noChangeAspect="1"/>
          </p:cNvPicPr>
          <p:nvPr/>
        </p:nvPicPr>
        <p:blipFill>
          <a:blip r:embed="rId5"/>
          <a:stretch>
            <a:fillRect/>
          </a:stretch>
        </p:blipFill>
        <p:spPr>
          <a:xfrm>
            <a:off x="1340856" y="1714378"/>
            <a:ext cx="2786400" cy="3201001"/>
          </a:xfrm>
          <a:prstGeom prst="rect">
            <a:avLst/>
          </a:prstGeom>
        </p:spPr>
      </p:pic>
      <p:pic>
        <p:nvPicPr>
          <p:cNvPr id="8" name="Рисунок 7"/>
          <p:cNvPicPr>
            <a:picLocks noChangeAspect="1"/>
          </p:cNvPicPr>
          <p:nvPr/>
        </p:nvPicPr>
        <p:blipFill>
          <a:blip r:embed="rId6"/>
          <a:stretch>
            <a:fillRect/>
          </a:stretch>
        </p:blipFill>
        <p:spPr>
          <a:xfrm>
            <a:off x="4710347" y="1714377"/>
            <a:ext cx="2663147" cy="3201001"/>
          </a:xfrm>
          <a:prstGeom prst="rect">
            <a:avLst/>
          </a:prstGeom>
        </p:spPr>
      </p:pic>
    </p:spTree>
    <p:extLst>
      <p:ext uri="{BB962C8B-B14F-4D97-AF65-F5344CB8AC3E}">
        <p14:creationId xmlns:p14="http://schemas.microsoft.com/office/powerpoint/2010/main" val="1944324750"/>
      </p:ext>
    </p:extLst>
  </p:cSld>
  <p:clrMapOvr>
    <a:masterClrMapping/>
  </p:clrMapOvr>
  <p:transition spd="slow">
    <p:randomBar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230368"/>
            <a:ext cx="9144000" cy="1627632"/>
          </a:xfrm>
        </p:spPr>
        <p:txBody>
          <a:bodyPr>
            <a:normAutofit/>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Запрещается:</a:t>
            </a:r>
          </a:p>
          <a:p>
            <a:pPr algn="just">
              <a:buFont typeface="Wingdings" panose="05000000000000000000" pitchFamily="2" charset="2"/>
              <a:buChar char="Ø"/>
            </a:pPr>
            <a:r>
              <a:rPr lang="ru-RU" sz="2000" dirty="0" smtClean="0">
                <a:latin typeface="Times New Roman" panose="02020603050405020304" pitchFamily="18" charset="0"/>
                <a:cs typeface="Times New Roman" panose="02020603050405020304" pitchFamily="18" charset="0"/>
              </a:rPr>
              <a:t> руководителю </a:t>
            </a:r>
            <a:r>
              <a:rPr lang="ru-RU" sz="2000" dirty="0">
                <a:latin typeface="Times New Roman" panose="02020603050405020304" pitchFamily="18" charset="0"/>
                <a:cs typeface="Times New Roman" panose="02020603050405020304" pitchFamily="18" charset="0"/>
              </a:rPr>
              <a:t>работ приступать к работам, а ответственному за безопасное проведение работ давать разрешение о начале работ, не убедившись через поездного диспетчера ДНЦ или дежурного по станции ДСП, что на поезда </a:t>
            </a:r>
            <a:r>
              <a:rPr lang="ru-RU" sz="2000" b="1" dirty="0">
                <a:latin typeface="Times New Roman" panose="02020603050405020304" pitchFamily="18" charset="0"/>
                <a:cs typeface="Times New Roman" panose="02020603050405020304" pitchFamily="18" charset="0"/>
              </a:rPr>
              <a:t>выдаются предупреждения</a:t>
            </a:r>
            <a:r>
              <a:rPr lang="ru-RU" sz="2000" b="1" dirty="0" smtClean="0">
                <a:latin typeface="Times New Roman" panose="02020603050405020304" pitchFamily="18" charset="0"/>
                <a:cs typeface="Times New Roman" panose="02020603050405020304" pitchFamily="18" charset="0"/>
              </a:rPr>
              <a:t>;</a:t>
            </a:r>
            <a:endParaRPr lang="ru-RU" sz="2000"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25602"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3149" y="644441"/>
            <a:ext cx="6897751" cy="45859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6" descr="http://pultneva.ru/_fr/2/4434258.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59" t="8759" r="10552" b="9393"/>
          <a:stretch/>
        </p:blipFill>
        <p:spPr bwMode="auto">
          <a:xfrm>
            <a:off x="27432" y="646411"/>
            <a:ext cx="3136392" cy="458395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588488"/>
      </p:ext>
    </p:extLst>
  </p:cSld>
  <p:clrMapOvr>
    <a:masterClrMapping/>
  </p:clrMapOvr>
  <p:transition spd="slow">
    <p:randomBar dir="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522976"/>
            <a:ext cx="9144000" cy="1335024"/>
          </a:xfrm>
        </p:spPr>
        <p:txBody>
          <a:bodyPr>
            <a:normAutofit/>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Запрещается:</a:t>
            </a:r>
          </a:p>
          <a:p>
            <a:pPr algn="just">
              <a:buFont typeface="Wingdings" panose="05000000000000000000" pitchFamily="2" charset="2"/>
              <a:buChar char="Ø"/>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снимать </a:t>
            </a:r>
            <a:r>
              <a:rPr lang="ru-RU" sz="2000" b="1" dirty="0">
                <a:latin typeface="Times New Roman" panose="02020603050405020304" pitchFamily="18" charset="0"/>
                <a:cs typeface="Times New Roman" panose="02020603050405020304" pitchFamily="18" charset="0"/>
              </a:rPr>
              <a:t>сигналы</a:t>
            </a:r>
            <a:r>
              <a:rPr lang="ru-RU" sz="2000" dirty="0">
                <a:latin typeface="Times New Roman" panose="02020603050405020304" pitchFamily="18" charset="0"/>
                <a:cs typeface="Times New Roman" panose="02020603050405020304" pitchFamily="18" charset="0"/>
              </a:rPr>
              <a:t>, ограждающие препятствие или место производства путевых работ, до устранения препятствия, полного окончания работ, проверки состояния пути, сооружений и контактной сети, соблюдения габарита.</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l="7305" t="499" r="-468" b="6495"/>
          <a:stretch/>
        </p:blipFill>
        <p:spPr>
          <a:xfrm>
            <a:off x="48768" y="415480"/>
            <a:ext cx="9095232" cy="5107496"/>
          </a:xfrm>
          <a:prstGeom prst="rect">
            <a:avLst/>
          </a:prstGeom>
        </p:spPr>
      </p:pic>
    </p:spTree>
    <p:extLst>
      <p:ext uri="{BB962C8B-B14F-4D97-AF65-F5344CB8AC3E}">
        <p14:creationId xmlns:p14="http://schemas.microsoft.com/office/powerpoint/2010/main" val="4248858652"/>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007" y="4265676"/>
            <a:ext cx="9031986" cy="2441448"/>
          </a:xfrm>
        </p:spPr>
        <p:txBody>
          <a:bodyPr>
            <a:normAutofit/>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    На </a:t>
            </a:r>
            <a:r>
              <a:rPr lang="ru-RU" sz="2000" b="1" dirty="0">
                <a:solidFill>
                  <a:srgbClr val="C00000"/>
                </a:solidFill>
                <a:latin typeface="Times New Roman" panose="02020603050405020304" pitchFamily="18" charset="0"/>
                <a:cs typeface="Times New Roman" panose="02020603050405020304" pitchFamily="18" charset="0"/>
              </a:rPr>
              <a:t>производство ремонтных и строительных работ</a:t>
            </a:r>
            <a:r>
              <a:rPr lang="ru-RU" sz="2000" dirty="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требующих по своему характеру закрытия перегона,</a:t>
            </a:r>
            <a:r>
              <a:rPr lang="ru-RU" sz="2000" dirty="0">
                <a:latin typeface="Times New Roman" panose="02020603050405020304" pitchFamily="18" charset="0"/>
                <a:cs typeface="Times New Roman" panose="02020603050405020304" pitchFamily="18" charset="0"/>
              </a:rPr>
              <a:t> главного </a:t>
            </a:r>
            <a:r>
              <a:rPr lang="ru-RU" sz="2000" dirty="0" smtClean="0">
                <a:latin typeface="Times New Roman" panose="02020603050405020304" pitchFamily="18" charset="0"/>
                <a:cs typeface="Times New Roman" panose="02020603050405020304" pitchFamily="18" charset="0"/>
              </a:rPr>
              <a:t>пути </a:t>
            </a:r>
            <a:r>
              <a:rPr lang="ru-RU" sz="2000" dirty="0">
                <a:latin typeface="Times New Roman" panose="02020603050405020304" pitchFamily="18" charset="0"/>
                <a:cs typeface="Times New Roman" panose="02020603050405020304" pitchFamily="18" charset="0"/>
              </a:rPr>
              <a:t>перегона или </a:t>
            </a:r>
            <a:r>
              <a:rPr lang="ru-RU" sz="2000" dirty="0" smtClean="0">
                <a:latin typeface="Times New Roman" panose="02020603050405020304" pitchFamily="18" charset="0"/>
                <a:cs typeface="Times New Roman" panose="02020603050405020304" pitchFamily="18" charset="0"/>
              </a:rPr>
              <a:t>станции</a:t>
            </a:r>
            <a:r>
              <a:rPr lang="ru-RU" sz="2000" dirty="0">
                <a:latin typeface="Times New Roman" panose="02020603050405020304" pitchFamily="18" charset="0"/>
                <a:cs typeface="Times New Roman" panose="02020603050405020304" pitchFamily="18" charset="0"/>
              </a:rPr>
              <a:t>, а также приемоотправочного </a:t>
            </a:r>
            <a:r>
              <a:rPr lang="ru-RU" sz="2000" dirty="0" smtClean="0">
                <a:latin typeface="Times New Roman" panose="02020603050405020304" pitchFamily="18" charset="0"/>
                <a:cs typeface="Times New Roman" panose="02020603050405020304" pitchFamily="18" charset="0"/>
              </a:rPr>
              <a:t>пути станции</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должно быть получено </a:t>
            </a:r>
            <a:r>
              <a:rPr lang="ru-RU" sz="2000" b="1" dirty="0">
                <a:solidFill>
                  <a:srgbClr val="C00000"/>
                </a:solidFill>
                <a:latin typeface="Times New Roman" panose="02020603050405020304" pitchFamily="18" charset="0"/>
                <a:cs typeface="Times New Roman" panose="02020603050405020304" pitchFamily="18" charset="0"/>
              </a:rPr>
              <a:t>разрешение </a:t>
            </a:r>
            <a:r>
              <a:rPr lang="ru-RU" sz="2000" b="1" dirty="0">
                <a:latin typeface="Times New Roman" panose="02020603050405020304" pitchFamily="18" charset="0"/>
                <a:cs typeface="Times New Roman" panose="02020603050405020304" pitchFamily="18" charset="0"/>
              </a:rPr>
              <a:t>владельца </a:t>
            </a:r>
            <a:r>
              <a:rPr lang="ru-RU" sz="2000" b="1" dirty="0" smtClean="0">
                <a:latin typeface="Times New Roman" panose="02020603050405020304" pitchFamily="18" charset="0"/>
                <a:cs typeface="Times New Roman" panose="02020603050405020304" pitchFamily="18" charset="0"/>
              </a:rPr>
              <a:t>инфраструктуры.</a:t>
            </a:r>
          </a:p>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проведении работ на железнодорожных путях должны соблюдаться требования Инструкции по обеспечению безопасности движения поездов при производстве путевых работ, утвержденной распоряжением ОАО «РЖД» от 14 декабря 2016 г. № 2540р.</a:t>
            </a:r>
          </a:p>
        </p:txBody>
      </p:sp>
      <p:sp>
        <p:nvSpPr>
          <p:cNvPr id="5" name="Прямоугольник 4"/>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1</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8288" y="508018"/>
            <a:ext cx="9108504" cy="3785652"/>
          </a:xfrm>
          <a:prstGeom prst="rect">
            <a:avLst/>
          </a:prstGeom>
          <a:solidFill>
            <a:schemeClr val="bg1"/>
          </a:solidFill>
          <a:ln>
            <a:solidFill>
              <a:schemeClr val="tx1"/>
            </a:solidFill>
          </a:ln>
        </p:spPr>
        <p:txBody>
          <a:bodyPr wrap="square">
            <a:spAutoFit/>
          </a:bodyPr>
          <a:lstStyle/>
          <a:p>
            <a:r>
              <a:rPr lang="ru-RU" sz="1600" b="1" dirty="0" smtClean="0">
                <a:latin typeface="Times New Roman" panose="02020603050405020304" pitchFamily="18" charset="0"/>
                <a:cs typeface="Times New Roman" panose="02020603050405020304" pitchFamily="18" charset="0"/>
              </a:rPr>
              <a:t>                                                      </a:t>
            </a:r>
            <a:r>
              <a:rPr lang="ru-RU" sz="1600" b="1" u="sng" dirty="0" smtClean="0">
                <a:latin typeface="Times New Roman" panose="02020603050405020304" pitchFamily="18" charset="0"/>
                <a:cs typeface="Times New Roman" panose="02020603050405020304" pitchFamily="18" charset="0"/>
              </a:rPr>
              <a:t>ОБРАЗЕЦ </a:t>
            </a:r>
            <a:r>
              <a:rPr lang="ru-RU" sz="1600" b="1" u="sng" dirty="0">
                <a:latin typeface="Times New Roman" panose="02020603050405020304" pitchFamily="18" charset="0"/>
                <a:cs typeface="Times New Roman" panose="02020603050405020304" pitchFamily="18" charset="0"/>
              </a:rPr>
              <a:t>ТЕЛЕГРАММЫ</a:t>
            </a:r>
          </a:p>
          <a:p>
            <a:r>
              <a:rPr lang="ru-RU" sz="1600" dirty="0" smtClean="0">
                <a:latin typeface="Times New Roman" panose="02020603050405020304" pitchFamily="18" charset="0"/>
                <a:cs typeface="Times New Roman" panose="02020603050405020304" pitchFamily="18" charset="0"/>
              </a:rPr>
              <a:t>Дата  25 февраля 2020 г.</a:t>
            </a:r>
            <a:endParaRPr lang="ru-RU" sz="1600" dirty="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Из Саратова Управление Приволжской железной дороги</a:t>
            </a:r>
            <a:endParaRPr lang="ru-RU" sz="1600" dirty="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НЗрег-4, </a:t>
            </a:r>
            <a:r>
              <a:rPr lang="ru-RU" sz="1600" dirty="0">
                <a:latin typeface="Times New Roman" panose="02020603050405020304" pitchFamily="18" charset="0"/>
                <a:cs typeface="Times New Roman" panose="02020603050405020304" pitchFamily="18" charset="0"/>
              </a:rPr>
              <a:t>ДЦУП, НКИ, НДОП, ДРП, </a:t>
            </a:r>
            <a:r>
              <a:rPr lang="ru-RU" sz="1600" dirty="0" smtClean="0">
                <a:latin typeface="Times New Roman" panose="02020603050405020304" pitchFamily="18" charset="0"/>
                <a:cs typeface="Times New Roman" panose="02020603050405020304" pitchFamily="18" charset="0"/>
              </a:rPr>
              <a:t>ДЦС-4, ТНЦ-2,4, ДНЦ-1,3, ЭЧЦ-11,14, ЭЧК-8, ЛВОК-3, </a:t>
            </a:r>
            <a:r>
              <a:rPr lang="ru-RU" sz="1600" dirty="0">
                <a:latin typeface="Times New Roman" panose="02020603050405020304" pitchFamily="18" charset="0"/>
                <a:cs typeface="Times New Roman" panose="02020603050405020304" pitchFamily="18" charset="0"/>
              </a:rPr>
              <a:t>Л, В, Т, Э, Ш, П, Д, НС, </a:t>
            </a:r>
            <a:r>
              <a:rPr lang="ru-RU" sz="1600" dirty="0" smtClean="0">
                <a:latin typeface="Times New Roman" panose="02020603050405020304" pitchFamily="18" charset="0"/>
                <a:cs typeface="Times New Roman" panose="02020603050405020304" pitchFamily="18" charset="0"/>
              </a:rPr>
              <a:t>ТЧ-11,12, ЭЧ-8, ШЧ-15, ПЧ-7,9, ПМС-152, </a:t>
            </a:r>
            <a:r>
              <a:rPr lang="ru-RU" sz="1600" dirty="0">
                <a:latin typeface="Times New Roman" panose="02020603050405020304" pitchFamily="18" charset="0"/>
                <a:cs typeface="Times New Roman" panose="02020603050405020304" pitchFamily="18" charset="0"/>
              </a:rPr>
              <a:t>ВЧД </a:t>
            </a:r>
            <a:r>
              <a:rPr lang="ru-RU" sz="1600" dirty="0" err="1">
                <a:latin typeface="Times New Roman" panose="02020603050405020304" pitchFamily="18" charset="0"/>
                <a:cs typeface="Times New Roman" panose="02020603050405020304" pitchFamily="18" charset="0"/>
              </a:rPr>
              <a:t>гр</a:t>
            </a:r>
            <a:r>
              <a:rPr lang="ru-RU" sz="1600" dirty="0">
                <a:latin typeface="Times New Roman" panose="02020603050405020304" pitchFamily="18" charset="0"/>
                <a:cs typeface="Times New Roman" panose="02020603050405020304" pitchFamily="18" charset="0"/>
              </a:rPr>
              <a:t>, ТЧ, </a:t>
            </a:r>
            <a:r>
              <a:rPr lang="ru-RU" sz="1600" dirty="0" smtClean="0">
                <a:latin typeface="Times New Roman" panose="02020603050405020304" pitchFamily="18" charset="0"/>
                <a:cs typeface="Times New Roman" panose="02020603050405020304" pitchFamily="18" charset="0"/>
              </a:rPr>
              <a:t>РЦС-4, </a:t>
            </a:r>
            <a:r>
              <a:rPr lang="ru-RU" sz="1600" dirty="0">
                <a:latin typeface="Times New Roman" panose="02020603050405020304" pitchFamily="18" charset="0"/>
                <a:cs typeface="Times New Roman" panose="02020603050405020304" pitchFamily="18" charset="0"/>
              </a:rPr>
              <a:t>ОРС, </a:t>
            </a:r>
            <a:r>
              <a:rPr lang="ru-RU" sz="1600" dirty="0" smtClean="0">
                <a:latin typeface="Times New Roman" panose="02020603050405020304" pitchFamily="18" charset="0"/>
                <a:cs typeface="Times New Roman" panose="02020603050405020304" pitchFamily="18" charset="0"/>
              </a:rPr>
              <a:t>ДС- </a:t>
            </a:r>
            <a:r>
              <a:rPr lang="ru-RU" sz="1600" dirty="0" err="1" smtClean="0">
                <a:latin typeface="Times New Roman" panose="02020603050405020304" pitchFamily="18" charset="0"/>
                <a:cs typeface="Times New Roman" panose="02020603050405020304" pitchFamily="18" charset="0"/>
              </a:rPr>
              <a:t>Срт</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всем ДС.</a:t>
            </a:r>
          </a:p>
          <a:p>
            <a:pPr algn="just"/>
            <a:r>
              <a:rPr lang="ru-RU" sz="1600" b="1" i="1" dirty="0" smtClean="0">
                <a:latin typeface="Times New Roman" panose="02020603050405020304" pitchFamily="18" charset="0"/>
                <a:cs typeface="Times New Roman" panose="02020603050405020304" pitchFamily="18" charset="0"/>
              </a:rPr>
              <a:t>28 февраля 2020 года </a:t>
            </a:r>
            <a:r>
              <a:rPr lang="ru-RU" sz="1600" b="1" u="sng" dirty="0">
                <a:solidFill>
                  <a:srgbClr val="C00000"/>
                </a:solidFill>
                <a:latin typeface="Times New Roman" panose="02020603050405020304" pitchFamily="18" charset="0"/>
                <a:cs typeface="Times New Roman" panose="02020603050405020304" pitchFamily="18" charset="0"/>
              </a:rPr>
              <a:t>разрешаю</a:t>
            </a:r>
            <a:r>
              <a:rPr lang="ru-RU" sz="1600" b="1" dirty="0">
                <a:latin typeface="Times New Roman" panose="02020603050405020304" pitchFamily="18" charset="0"/>
                <a:cs typeface="Times New Roman" panose="02020603050405020304" pitchFamily="18" charset="0"/>
              </a:rPr>
              <a:t> </a:t>
            </a:r>
            <a:r>
              <a:rPr lang="ru-RU" sz="1600" b="1" dirty="0" smtClean="0">
                <a:latin typeface="Times New Roman" panose="02020603050405020304" pitchFamily="18" charset="0"/>
                <a:cs typeface="Times New Roman" panose="02020603050405020304" pitchFamily="18" charset="0"/>
              </a:rPr>
              <a:t>«окно» </a:t>
            </a:r>
            <a:r>
              <a:rPr lang="ru-RU" sz="1600" b="1" i="1" dirty="0">
                <a:latin typeface="Times New Roman" panose="02020603050405020304" pitchFamily="18" charset="0"/>
                <a:cs typeface="Times New Roman" panose="02020603050405020304" pitchFamily="18" charset="0"/>
              </a:rPr>
              <a:t>с </a:t>
            </a:r>
            <a:r>
              <a:rPr lang="ru-RU" sz="1600" b="1" i="1" dirty="0" smtClean="0">
                <a:latin typeface="Times New Roman" panose="02020603050405020304" pitchFamily="18" charset="0"/>
                <a:cs typeface="Times New Roman" panose="02020603050405020304" pitchFamily="18" charset="0"/>
              </a:rPr>
              <a:t>10 час 15  мин до 13 час 45 мин </a:t>
            </a:r>
            <a:r>
              <a:rPr lang="ru-RU" sz="1600" dirty="0">
                <a:latin typeface="Times New Roman" panose="02020603050405020304" pitchFamily="18" charset="0"/>
                <a:cs typeface="Times New Roman" panose="02020603050405020304" pitchFamily="18" charset="0"/>
              </a:rPr>
              <a:t>для </a:t>
            </a:r>
            <a:r>
              <a:rPr lang="ru-RU" sz="1600" dirty="0" smtClean="0">
                <a:latin typeface="Times New Roman" panose="02020603050405020304" pitchFamily="18" charset="0"/>
                <a:cs typeface="Times New Roman" panose="02020603050405020304" pitchFamily="18" charset="0"/>
              </a:rPr>
              <a:t>производства работ по </a:t>
            </a:r>
            <a:r>
              <a:rPr lang="ru-RU" sz="1600" i="1" dirty="0" smtClean="0">
                <a:latin typeface="Times New Roman" panose="02020603050405020304" pitchFamily="18" charset="0"/>
                <a:cs typeface="Times New Roman" panose="02020603050405020304" pitchFamily="18" charset="0"/>
              </a:rPr>
              <a:t>алюмотермитной сварки (АЛСТ</a:t>
            </a:r>
            <a:r>
              <a:rPr lang="ru-RU" sz="1600" dirty="0" smtClean="0">
                <a:latin typeface="Times New Roman" panose="02020603050405020304" pitchFamily="18" charset="0"/>
                <a:cs typeface="Times New Roman" panose="02020603050405020304" pitchFamily="18" charset="0"/>
              </a:rPr>
              <a:t>) </a:t>
            </a:r>
            <a:r>
              <a:rPr lang="ru-RU" sz="1600" i="1" dirty="0" smtClean="0">
                <a:latin typeface="Times New Roman" panose="02020603050405020304" pitchFamily="18" charset="0"/>
                <a:cs typeface="Times New Roman" panose="02020603050405020304" pitchFamily="18" charset="0"/>
              </a:rPr>
              <a:t>четный путь </a:t>
            </a:r>
            <a:r>
              <a:rPr lang="ru-RU" sz="1600" i="1" dirty="0">
                <a:latin typeface="Times New Roman" panose="02020603050405020304" pitchFamily="18" charset="0"/>
                <a:cs typeface="Times New Roman" panose="02020603050405020304" pitchFamily="18" charset="0"/>
              </a:rPr>
              <a:t>перегона </a:t>
            </a:r>
            <a:r>
              <a:rPr lang="ru-RU" sz="1600" i="1" dirty="0" err="1" smtClean="0">
                <a:latin typeface="Times New Roman" panose="02020603050405020304" pitchFamily="18" charset="0"/>
                <a:cs typeface="Times New Roman" panose="02020603050405020304" pitchFamily="18" charset="0"/>
              </a:rPr>
              <a:t>Багаевка</a:t>
            </a:r>
            <a:r>
              <a:rPr lang="ru-RU" sz="1600" i="1" dirty="0" smtClean="0">
                <a:latin typeface="Times New Roman" panose="02020603050405020304" pitchFamily="18" charset="0"/>
                <a:cs typeface="Times New Roman" panose="02020603050405020304" pitchFamily="18" charset="0"/>
              </a:rPr>
              <a:t> - </a:t>
            </a:r>
            <a:r>
              <a:rPr lang="ru-RU" sz="1600" i="1" dirty="0" err="1" smtClean="0">
                <a:latin typeface="Times New Roman" panose="02020603050405020304" pitchFamily="18" charset="0"/>
                <a:cs typeface="Times New Roman" panose="02020603050405020304" pitchFamily="18" charset="0"/>
              </a:rPr>
              <a:t>Буркин</a:t>
            </a:r>
            <a:r>
              <a:rPr lang="ru-RU" sz="1600" i="1" dirty="0" smtClean="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на </a:t>
            </a:r>
            <a:r>
              <a:rPr lang="ru-RU" sz="1600" i="1" dirty="0" smtClean="0">
                <a:latin typeface="Times New Roman" panose="02020603050405020304" pitchFamily="18" charset="0"/>
                <a:cs typeface="Times New Roman" panose="02020603050405020304" pitchFamily="18" charset="0"/>
              </a:rPr>
              <a:t>19 </a:t>
            </a:r>
            <a:r>
              <a:rPr lang="ru-RU" sz="1600" i="1" dirty="0">
                <a:latin typeface="Times New Roman" panose="02020603050405020304" pitchFamily="18" charset="0"/>
                <a:cs typeface="Times New Roman" panose="02020603050405020304" pitchFamily="18" charset="0"/>
              </a:rPr>
              <a:t>км </a:t>
            </a:r>
            <a:r>
              <a:rPr lang="ru-RU" sz="1600" dirty="0">
                <a:latin typeface="Times New Roman" panose="02020603050405020304" pitchFamily="18" charset="0"/>
                <a:cs typeface="Times New Roman" panose="02020603050405020304" pitchFamily="18" charset="0"/>
              </a:rPr>
              <a:t>с применением машин: </a:t>
            </a:r>
            <a:r>
              <a:rPr lang="ru-RU" sz="1600" dirty="0" smtClean="0">
                <a:latin typeface="Times New Roman" panose="02020603050405020304" pitchFamily="18" charset="0"/>
                <a:cs typeface="Times New Roman" panose="02020603050405020304" pitchFamily="18" charset="0"/>
              </a:rPr>
              <a:t>__</a:t>
            </a:r>
            <a:r>
              <a:rPr lang="ru-RU" sz="1600" i="1" dirty="0" smtClean="0">
                <a:latin typeface="Times New Roman" panose="02020603050405020304" pitchFamily="18" charset="0"/>
                <a:cs typeface="Times New Roman" panose="02020603050405020304" pitchFamily="18" charset="0"/>
              </a:rPr>
              <a:t>локомотив </a:t>
            </a:r>
            <a:r>
              <a:rPr lang="ru-RU" sz="1600" dirty="0" smtClean="0">
                <a:latin typeface="Times New Roman" panose="02020603050405020304" pitchFamily="18" charset="0"/>
                <a:cs typeface="Times New Roman" panose="02020603050405020304" pitchFamily="18" charset="0"/>
              </a:rPr>
              <a:t>___наименования </a:t>
            </a:r>
            <a:r>
              <a:rPr lang="ru-RU" sz="1600" dirty="0">
                <a:latin typeface="Times New Roman" panose="02020603050405020304" pitchFamily="18" charset="0"/>
                <a:cs typeface="Times New Roman" panose="02020603050405020304" pitchFamily="18" charset="0"/>
              </a:rPr>
              <a:t>используемых машин, указать необходимо ли снятие напряжения в к/с и на какое время).</a:t>
            </a:r>
          </a:p>
          <a:p>
            <a:pPr algn="just"/>
            <a:r>
              <a:rPr lang="ru-RU" sz="1600" dirty="0">
                <a:latin typeface="Times New Roman" panose="02020603050405020304" pitchFamily="18" charset="0"/>
                <a:cs typeface="Times New Roman" panose="02020603050405020304" pitchFamily="18" charset="0"/>
              </a:rPr>
              <a:t>Назначить</a:t>
            </a:r>
            <a:r>
              <a:rPr lang="ru-RU" sz="1600" dirty="0" smtClean="0">
                <a:latin typeface="Times New Roman" panose="02020603050405020304" pitchFamily="18" charset="0"/>
                <a:cs typeface="Times New Roman" panose="02020603050405020304" pitchFamily="18" charset="0"/>
              </a:rPr>
              <a:t>: </a:t>
            </a:r>
            <a:r>
              <a:rPr lang="ru-RU" sz="1600" b="1" dirty="0" smtClean="0">
                <a:latin typeface="Times New Roman" panose="02020603050405020304" pitchFamily="18" charset="0"/>
                <a:cs typeface="Times New Roman" panose="02020603050405020304" pitchFamily="18" charset="0"/>
              </a:rPr>
              <a:t>Руководителя </a:t>
            </a:r>
            <a:r>
              <a:rPr lang="ru-RU" sz="1600" b="1" dirty="0">
                <a:latin typeface="Times New Roman" panose="02020603050405020304" pitchFamily="18" charset="0"/>
                <a:cs typeface="Times New Roman" panose="02020603050405020304" pitchFamily="18" charset="0"/>
              </a:rPr>
              <a:t>работ </a:t>
            </a:r>
            <a:r>
              <a:rPr lang="ru-RU" sz="1600" dirty="0" smtClean="0">
                <a:latin typeface="Times New Roman" panose="02020603050405020304" pitchFamily="18" charset="0"/>
                <a:cs typeface="Times New Roman" panose="02020603050405020304" pitchFamily="18" charset="0"/>
              </a:rPr>
              <a:t>– ПЧМБ Иванов </a:t>
            </a:r>
            <a:r>
              <a:rPr lang="ru-RU" sz="1600" dirty="0">
                <a:latin typeface="Times New Roman" panose="02020603050405020304" pitchFamily="18" charset="0"/>
                <a:cs typeface="Times New Roman" panose="02020603050405020304" pitchFamily="18" charset="0"/>
              </a:rPr>
              <a:t>ответственным за безопасное производство работ, ограждение места работ, охрану труда и своевременное открытие перегона.</a:t>
            </a:r>
          </a:p>
          <a:p>
            <a:pPr algn="just"/>
            <a:r>
              <a:rPr lang="ru-RU" sz="1600" dirty="0" smtClean="0">
                <a:latin typeface="Times New Roman" panose="02020603050405020304" pitchFamily="18" charset="0"/>
                <a:cs typeface="Times New Roman" panose="02020603050405020304" pitchFamily="18" charset="0"/>
              </a:rPr>
              <a:t>ПЧ </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Сидоров </a:t>
            </a:r>
            <a:r>
              <a:rPr lang="ru-RU" sz="1600"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ответственным за безопасность движения поездов</a:t>
            </a:r>
            <a:r>
              <a:rPr lang="ru-RU" sz="1600" dirty="0">
                <a:latin typeface="Times New Roman" panose="02020603050405020304" pitchFamily="18" charset="0"/>
                <a:cs typeface="Times New Roman" panose="02020603050405020304" pitchFamily="18" charset="0"/>
              </a:rPr>
              <a:t>, своевременную подачу уведомления о возможности открытия пути для движения, проверку габарита и ограждение места работ</a:t>
            </a:r>
            <a:r>
              <a:rPr lang="ru-RU" sz="1600" dirty="0" smtClean="0">
                <a:latin typeface="Times New Roman" panose="02020603050405020304" pitchFamily="18" charset="0"/>
                <a:cs typeface="Times New Roman" panose="02020603050405020304" pitchFamily="18" charset="0"/>
              </a:rPr>
              <a:t>. ……………………………  </a:t>
            </a:r>
            <a:r>
              <a:rPr lang="ru-RU" sz="1600" b="1" dirty="0" smtClean="0">
                <a:latin typeface="Times New Roman" panose="02020603050405020304" pitchFamily="18" charset="0"/>
                <a:cs typeface="Times New Roman" panose="02020603050405020304" pitchFamily="18" charset="0"/>
              </a:rPr>
              <a:t>НЗ-1     </a:t>
            </a:r>
            <a:endParaRPr lang="ru-RU" sz="16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4888215"/>
      </p:ext>
    </p:extLst>
  </p:cSld>
  <p:clrMapOvr>
    <a:masterClrMapping/>
  </p:clrMapOvr>
  <p:transition spd="slow">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656564"/>
            <a:ext cx="9144000" cy="100584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производстве путевых работ на станционных путях оформляется запись в Журнале осмотра путей, стрелочных переводов, устройств СЦБ, связи и контактной сети формы </a:t>
            </a:r>
            <a:r>
              <a:rPr lang="ru-RU" sz="2000" dirty="0" smtClean="0">
                <a:latin typeface="Times New Roman" panose="02020603050405020304" pitchFamily="18" charset="0"/>
                <a:cs typeface="Times New Roman" panose="02020603050405020304" pitchFamily="18" charset="0"/>
              </a:rPr>
              <a:t>ДУ-46.</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22530"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24527"/>
          <a:stretch/>
        </p:blipFill>
        <p:spPr bwMode="auto">
          <a:xfrm>
            <a:off x="201295" y="502920"/>
            <a:ext cx="8868630" cy="5020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809501"/>
      </p:ext>
    </p:extLst>
  </p:cSld>
  <p:clrMapOvr>
    <a:masterClrMapping/>
  </p:clrMapOvr>
  <p:transition spd="slow">
    <p:randomBar dir="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736592"/>
            <a:ext cx="9144000" cy="212140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После «окна» </a:t>
            </a:r>
            <a:r>
              <a:rPr lang="ru-RU" sz="2000" dirty="0">
                <a:latin typeface="Times New Roman" panose="02020603050405020304" pitchFamily="18" charset="0"/>
                <a:cs typeface="Times New Roman" panose="02020603050405020304" pitchFamily="18" charset="0"/>
              </a:rPr>
              <a:t>качество выполнения ремонтных работ должно обеспечивать состояние пути со скоростями движения поездов в соответствии с </a:t>
            </a:r>
            <a:r>
              <a:rPr lang="ru-RU" sz="2000" dirty="0" smtClean="0">
                <a:latin typeface="Times New Roman" panose="02020603050405020304" pitchFamily="18" charset="0"/>
                <a:cs typeface="Times New Roman" panose="02020603050405020304" pitchFamily="18" charset="0"/>
              </a:rPr>
              <a:t>ПТЭ. Полным </a:t>
            </a:r>
            <a:r>
              <a:rPr lang="ru-RU" sz="2000" dirty="0">
                <a:latin typeface="Times New Roman" panose="02020603050405020304" pitchFamily="18" charset="0"/>
                <a:cs typeface="Times New Roman" panose="02020603050405020304" pitchFamily="18" charset="0"/>
              </a:rPr>
              <a:t>окончанием путевых работ считается выполнение такого объема работ, который обеспечивает безопасный пропуск поездов маневровых составов, локомотивов, специального самоходного подвижного состава по месту работ со скоростями движения, установленными по фактическому состоянию пути и сооружений в соответствии </a:t>
            </a:r>
            <a:r>
              <a:rPr lang="ru-RU" sz="2000" dirty="0" smtClean="0">
                <a:latin typeface="Times New Roman" panose="02020603050405020304" pitchFamily="18" charset="0"/>
                <a:cs typeface="Times New Roman" panose="02020603050405020304" pitchFamily="18" charset="0"/>
              </a:rPr>
              <a:t>настоящей </a:t>
            </a:r>
            <a:r>
              <a:rPr lang="ru-RU" sz="2000" dirty="0">
                <a:latin typeface="Times New Roman" panose="02020603050405020304" pitchFamily="18" charset="0"/>
                <a:cs typeface="Times New Roman" panose="02020603050405020304" pitchFamily="18" charset="0"/>
              </a:rPr>
              <a:t>Инструкции.</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23554"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9673" b="5296"/>
          <a:stretch/>
        </p:blipFill>
        <p:spPr bwMode="auto">
          <a:xfrm>
            <a:off x="625570" y="449842"/>
            <a:ext cx="7892860" cy="428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54531"/>
      </p:ext>
    </p:extLst>
  </p:cSld>
  <p:clrMapOvr>
    <a:masterClrMapping/>
  </p:clrMapOvr>
  <p:transition spd="slow">
    <p:randomBa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Объект 2"/>
          <p:cNvSpPr>
            <a:spLocks noGrp="1"/>
          </p:cNvSpPr>
          <p:nvPr>
            <p:ph idx="1"/>
          </p:nvPr>
        </p:nvSpPr>
        <p:spPr>
          <a:xfrm>
            <a:off x="0" y="5605272"/>
            <a:ext cx="9144000" cy="125272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Перед </a:t>
            </a:r>
            <a:r>
              <a:rPr lang="ru-RU" sz="2000" dirty="0">
                <a:latin typeface="Times New Roman" panose="02020603050405020304" pitchFamily="18" charset="0"/>
                <a:cs typeface="Times New Roman" panose="02020603050405020304" pitchFamily="18" charset="0"/>
              </a:rPr>
              <a:t>производством путевых работ, ограждаемых сигналами остановки или уменьшения скорости, и во всех других случаях, когда требуется предупредить локомотивные бригады об особых условиях следования, </a:t>
            </a:r>
            <a:r>
              <a:rPr lang="ru-RU" sz="2000" b="1" i="1" dirty="0">
                <a:latin typeface="Times New Roman" panose="02020603050405020304" pitchFamily="18" charset="0"/>
                <a:cs typeface="Times New Roman" panose="02020603050405020304" pitchFamily="18" charset="0"/>
              </a:rPr>
              <a:t>на поезда должны выдаваться </a:t>
            </a:r>
            <a:r>
              <a:rPr lang="ru-RU" sz="2000" b="1" i="1" dirty="0" smtClean="0">
                <a:solidFill>
                  <a:srgbClr val="C00000"/>
                </a:solidFill>
                <a:latin typeface="Times New Roman" panose="02020603050405020304" pitchFamily="18" charset="0"/>
                <a:cs typeface="Times New Roman" panose="02020603050405020304" pitchFamily="18" charset="0"/>
              </a:rPr>
              <a:t>предупреждения. </a:t>
            </a:r>
            <a:endParaRPr lang="ru-RU" sz="2000" b="1" i="1" dirty="0">
              <a:solidFill>
                <a:srgbClr val="C00000"/>
              </a:solidFill>
              <a:latin typeface="Times New Roman" panose="02020603050405020304" pitchFamily="18" charset="0"/>
              <a:cs typeface="Times New Roman" panose="02020603050405020304" pitchFamily="18" charset="0"/>
            </a:endParaRPr>
          </a:p>
        </p:txBody>
      </p:sp>
      <p:pic>
        <p:nvPicPr>
          <p:cNvPr id="24578" name="Picture 2"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0745" y="541565"/>
            <a:ext cx="7560598" cy="50391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http://pultneva.ru/_fr/2/4434258.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59" t="8759" r="10552" b="9393"/>
          <a:stretch/>
        </p:blipFill>
        <p:spPr bwMode="auto">
          <a:xfrm>
            <a:off x="64008" y="541565"/>
            <a:ext cx="2715768" cy="39692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485015"/>
      </p:ext>
    </p:extLst>
  </p:cSld>
  <p:clrMapOvr>
    <a:masterClrMapping/>
  </p:clrMapOvr>
  <p:transition spd="slow">
    <p:randomBar dir="ver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562856"/>
            <a:ext cx="9144000" cy="2295144"/>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выполнении плановых путевых работ </a:t>
            </a:r>
            <a:r>
              <a:rPr lang="ru-RU" sz="2000" i="1" dirty="0">
                <a:latin typeface="Times New Roman" panose="02020603050405020304" pitchFamily="18" charset="0"/>
                <a:cs typeface="Times New Roman" panose="02020603050405020304" pitchFamily="18" charset="0"/>
              </a:rPr>
              <a:t>на электрифицированных участках, </a:t>
            </a:r>
            <a:r>
              <a:rPr lang="ru-RU" sz="2000" dirty="0">
                <a:latin typeface="Times New Roman" panose="02020603050405020304" pitchFamily="18" charset="0"/>
                <a:cs typeface="Times New Roman" panose="02020603050405020304" pitchFamily="18" charset="0"/>
              </a:rPr>
              <a:t>когда требуется снятие напряжения и заземления контактной сети, воздушной линии электропередачи, или требуется присутствие работников дистанции электроснабжения или дистанций СЦБ, </a:t>
            </a:r>
            <a:r>
              <a:rPr lang="ru-RU" sz="2000" b="1" i="1" dirty="0">
                <a:latin typeface="Times New Roman" panose="02020603050405020304" pitchFamily="18" charset="0"/>
                <a:cs typeface="Times New Roman" panose="02020603050405020304" pitchFamily="18" charset="0"/>
              </a:rPr>
              <a:t>руководитель путевых работ не менее чем за трое суток дает письменную заявку </a:t>
            </a:r>
            <a:r>
              <a:rPr lang="ru-RU" sz="2000" dirty="0">
                <a:latin typeface="Times New Roman" panose="02020603050405020304" pitchFamily="18" charset="0"/>
                <a:cs typeface="Times New Roman" panose="02020603050405020304" pitchFamily="18" charset="0"/>
              </a:rPr>
              <a:t>(телефонограмму, телеграмму) в адрес начальника дистанции электроснабжения или дистанции СЦБ о предстоящем производстве путевых работ вблизи устройств контактной сети, воздушной линии с указанием характера, места, начала и продолжительности работ.</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2662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6930" b="7605"/>
          <a:stretch/>
        </p:blipFill>
        <p:spPr bwMode="auto">
          <a:xfrm>
            <a:off x="1032446" y="454414"/>
            <a:ext cx="7328746" cy="4108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447640"/>
      </p:ext>
    </p:extLst>
  </p:cSld>
  <p:clrMapOvr>
    <a:masterClrMapping/>
  </p:clrMapOvr>
  <p:transition spd="slow">
    <p:randomBar dir="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s://cdn.fishki.net/upload/post/201407/05/1283125/5bc49045184f690b87ca125cec410a9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6846" y="518615"/>
            <a:ext cx="6127845" cy="3421537"/>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rotWithShape="1">
          <a:blip r:embed="rId3"/>
          <a:srcRect l="10256" b="27942"/>
          <a:stretch/>
        </p:blipFill>
        <p:spPr>
          <a:xfrm>
            <a:off x="390436" y="688796"/>
            <a:ext cx="2040770" cy="1858258"/>
          </a:xfrm>
          <a:prstGeom prst="rect">
            <a:avLst/>
          </a:prstGeom>
        </p:spPr>
      </p:pic>
      <p:sp>
        <p:nvSpPr>
          <p:cNvPr id="6" name="Блок-схема: данные 5"/>
          <p:cNvSpPr/>
          <p:nvPr/>
        </p:nvSpPr>
        <p:spPr>
          <a:xfrm rot="4670838">
            <a:off x="1401579" y="1534409"/>
            <a:ext cx="450848" cy="414703"/>
          </a:xfrm>
          <a:prstGeom prst="flowChartInputOutpu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единительная линия 8"/>
          <p:cNvCxnSpPr/>
          <p:nvPr/>
        </p:nvCxnSpPr>
        <p:spPr>
          <a:xfrm>
            <a:off x="1746081" y="1918058"/>
            <a:ext cx="16349" cy="62899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Овал 9"/>
          <p:cNvSpPr/>
          <p:nvPr/>
        </p:nvSpPr>
        <p:spPr>
          <a:xfrm>
            <a:off x="577340" y="2665964"/>
            <a:ext cx="1851319" cy="642822"/>
          </a:xfrm>
          <a:prstGeom prst="ellipse">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200" b="1" dirty="0" smtClean="0">
                <a:solidFill>
                  <a:schemeClr val="tx1"/>
                </a:solidFill>
              </a:rPr>
              <a:t>Технологическое </a:t>
            </a:r>
          </a:p>
          <a:p>
            <a:r>
              <a:rPr lang="ru-RU" sz="1200" b="1" dirty="0" smtClean="0">
                <a:solidFill>
                  <a:schemeClr val="tx1"/>
                </a:solidFill>
              </a:rPr>
              <a:t>          окно</a:t>
            </a:r>
            <a:endParaRPr lang="ru-RU" sz="1200" b="1" dirty="0">
              <a:solidFill>
                <a:schemeClr val="tx1"/>
              </a:solidFill>
            </a:endParaRPr>
          </a:p>
        </p:txBody>
      </p:sp>
      <p:cxnSp>
        <p:nvCxnSpPr>
          <p:cNvPr id="12" name="Прямая со стрелкой 11"/>
          <p:cNvCxnSpPr/>
          <p:nvPr/>
        </p:nvCxnSpPr>
        <p:spPr>
          <a:xfrm flipV="1">
            <a:off x="1754255" y="1918058"/>
            <a:ext cx="8175" cy="77511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10" idx="6"/>
          </p:cNvCxnSpPr>
          <p:nvPr/>
        </p:nvCxnSpPr>
        <p:spPr>
          <a:xfrm flipV="1">
            <a:off x="2428659" y="2610466"/>
            <a:ext cx="1307906" cy="376909"/>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V="1">
            <a:off x="2366959" y="1743540"/>
            <a:ext cx="2240080" cy="114211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V="1">
            <a:off x="2275899" y="1318645"/>
            <a:ext cx="2753300" cy="149669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a:stCxn id="10" idx="7"/>
          </p:cNvCxnSpPr>
          <p:nvPr/>
        </p:nvCxnSpPr>
        <p:spPr>
          <a:xfrm flipV="1">
            <a:off x="2157540" y="877389"/>
            <a:ext cx="3208722" cy="188271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a:off x="2401710" y="3076789"/>
            <a:ext cx="1477117" cy="42496"/>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Объект 2"/>
          <p:cNvSpPr>
            <a:spLocks noGrp="1"/>
          </p:cNvSpPr>
          <p:nvPr>
            <p:ph idx="1"/>
          </p:nvPr>
        </p:nvSpPr>
        <p:spPr>
          <a:xfrm>
            <a:off x="0" y="4448209"/>
            <a:ext cx="9144000" cy="76809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Ремонт </a:t>
            </a:r>
            <a:r>
              <a:rPr lang="ru-RU" sz="2000" dirty="0">
                <a:latin typeface="Times New Roman" panose="02020603050405020304" pitchFamily="18" charset="0"/>
                <a:cs typeface="Times New Roman" panose="02020603050405020304" pitchFamily="18" charset="0"/>
              </a:rPr>
              <a:t>сооружений и устройств должен производиться при обеспечении безопасности движения поездов без нарушения графика движения поездов.</a:t>
            </a:r>
            <a:endParaRPr lang="ru-RU" sz="2000" dirty="0">
              <a:latin typeface="Times New Roman" panose="02020603050405020304" pitchFamily="18" charset="0"/>
              <a:cs typeface="Times New Roman" panose="02020603050405020304" pitchFamily="18" charset="0"/>
            </a:endParaRPr>
          </a:p>
        </p:txBody>
      </p:sp>
      <p:sp>
        <p:nvSpPr>
          <p:cNvPr id="20" name="Прямоугольник 19"/>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2372288"/>
      </p:ext>
    </p:extLst>
  </p:cSld>
  <p:clrMapOvr>
    <a:masterClrMapping/>
  </p:clrMapOvr>
  <p:transition spd="slow">
    <p:randomBar dir="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14338"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9844"/>
            <a:ext cx="3895344" cy="537386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0" y="571958"/>
            <a:ext cx="9144000" cy="707886"/>
          </a:xfrm>
          <a:prstGeom prst="rect">
            <a:avLst/>
          </a:prstGeom>
          <a:solidFill>
            <a:schemeClr val="accent1">
              <a:lumMod val="40000"/>
              <a:lumOff val="60000"/>
            </a:schemeClr>
          </a:solidFill>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Инструкция по обеспечению безопасности движения поездов при технической эксплуатации устройств и систем СЦБ от </a:t>
            </a:r>
            <a:r>
              <a:rPr lang="ru-RU" sz="2000" b="1" dirty="0" smtClean="0">
                <a:latin typeface="Times New Roman" panose="02020603050405020304" pitchFamily="18" charset="0"/>
                <a:cs typeface="Times New Roman" panose="02020603050405020304" pitchFamily="18" charset="0"/>
              </a:rPr>
              <a:t>20.09.2011 №2055р</a:t>
            </a:r>
            <a:endParaRPr lang="ru-RU" sz="2000" b="1" dirty="0">
              <a:latin typeface="Times New Roman" panose="02020603050405020304" pitchFamily="18" charset="0"/>
              <a:cs typeface="Times New Roman" panose="02020603050405020304" pitchFamily="18" charset="0"/>
            </a:endParaRPr>
          </a:p>
        </p:txBody>
      </p:sp>
      <p:pic>
        <p:nvPicPr>
          <p:cNvPr id="14340" name="Picture 4" descr="Picture backgrou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44"/>
          <a:stretch/>
        </p:blipFill>
        <p:spPr bwMode="auto">
          <a:xfrm>
            <a:off x="3611880" y="1765650"/>
            <a:ext cx="5532120" cy="4068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169607"/>
      </p:ext>
    </p:extLst>
  </p:cSld>
  <p:clrMapOvr>
    <a:masterClrMapping/>
  </p:clrMapOvr>
  <p:transition spd="slow">
    <p:randomBar dir="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571958"/>
            <a:ext cx="9144000" cy="707886"/>
          </a:xfrm>
          <a:prstGeom prst="rect">
            <a:avLst/>
          </a:prstGeom>
          <a:solidFill>
            <a:schemeClr val="accent1">
              <a:lumMod val="40000"/>
              <a:lumOff val="60000"/>
            </a:schemeClr>
          </a:solidFill>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Инструкция по обеспечению безопасности движения поездов при технической эксплуатации устройств и систем СЦБ от </a:t>
            </a:r>
            <a:r>
              <a:rPr lang="ru-RU" sz="2000" b="1" dirty="0" smtClean="0">
                <a:latin typeface="Times New Roman" panose="02020603050405020304" pitchFamily="18" charset="0"/>
                <a:cs typeface="Times New Roman" panose="02020603050405020304" pitchFamily="18" charset="0"/>
              </a:rPr>
              <a:t>20.09.2011 №2055р</a:t>
            </a:r>
            <a:endParaRPr lang="ru-RU" sz="2000" b="1"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1482470"/>
            <a:ext cx="9144000" cy="5078313"/>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Содержание:</a:t>
            </a:r>
          </a:p>
          <a:p>
            <a:pPr marL="342900" indent="-342900" algn="just">
              <a:buAutoNum type="arabicPeriod"/>
            </a:pPr>
            <a:r>
              <a:rPr lang="ru-RU" b="1" dirty="0" smtClean="0">
                <a:latin typeface="Times New Roman" panose="02020603050405020304" pitchFamily="18" charset="0"/>
                <a:cs typeface="Times New Roman" panose="02020603050405020304" pitchFamily="18" charset="0"/>
              </a:rPr>
              <a:t>Основные положения.</a:t>
            </a:r>
          </a:p>
          <a:p>
            <a:pPr marL="342900" indent="-342900" algn="just">
              <a:buAutoNum type="arabicPeriod"/>
            </a:pPr>
            <a:r>
              <a:rPr lang="ru-RU" b="1" dirty="0">
                <a:latin typeface="Times New Roman" panose="02020603050405020304" pitchFamily="18" charset="0"/>
                <a:cs typeface="Times New Roman" panose="02020603050405020304" pitchFamily="18" charset="0"/>
              </a:rPr>
              <a:t>Порядок выключения </a:t>
            </a:r>
            <a:r>
              <a:rPr lang="ru-RU" b="1" dirty="0" smtClean="0">
                <a:latin typeface="Times New Roman" panose="02020603050405020304" pitchFamily="18" charset="0"/>
                <a:cs typeface="Times New Roman" panose="02020603050405020304" pitchFamily="18" charset="0"/>
              </a:rPr>
              <a:t>стрелок.</a:t>
            </a:r>
          </a:p>
          <a:p>
            <a:pPr marL="342900" indent="-342900" algn="just">
              <a:buAutoNum type="arabicPeriod"/>
            </a:pPr>
            <a:r>
              <a:rPr lang="ru-RU" b="1" dirty="0">
                <a:latin typeface="Times New Roman" panose="02020603050405020304" pitchFamily="18" charset="0"/>
                <a:cs typeface="Times New Roman" panose="02020603050405020304" pitchFamily="18" charset="0"/>
              </a:rPr>
              <a:t>Порядок хранения курбелей, запасных ключей к контрольным замкам, навесных замков, макетов, запасных ключей от релейных помещений, красных колпачков и </a:t>
            </a:r>
            <a:r>
              <a:rPr lang="ru-RU" b="1" dirty="0" smtClean="0">
                <a:latin typeface="Times New Roman" panose="02020603050405020304" pitchFamily="18" charset="0"/>
                <a:cs typeface="Times New Roman" panose="02020603050405020304" pitchFamily="18" charset="0"/>
              </a:rPr>
              <a:t>табличек.</a:t>
            </a:r>
          </a:p>
          <a:p>
            <a:pPr marL="342900" indent="-342900" algn="just">
              <a:buAutoNum type="arabicPeriod"/>
            </a:pPr>
            <a:r>
              <a:rPr lang="ru-RU" b="1" dirty="0">
                <a:latin typeface="Times New Roman" panose="02020603050405020304" pitchFamily="18" charset="0"/>
                <a:cs typeface="Times New Roman" panose="02020603050405020304" pitchFamily="18" charset="0"/>
              </a:rPr>
              <a:t>Порядок выключения участков </a:t>
            </a:r>
            <a:r>
              <a:rPr lang="ru-RU" b="1" dirty="0" smtClean="0">
                <a:latin typeface="Times New Roman" panose="02020603050405020304" pitchFamily="18" charset="0"/>
                <a:cs typeface="Times New Roman" panose="02020603050405020304" pitchFamily="18" charset="0"/>
              </a:rPr>
              <a:t>пути.</a:t>
            </a:r>
          </a:p>
          <a:p>
            <a:pPr marL="342900" indent="-342900" algn="just">
              <a:buAutoNum type="arabicPeriod"/>
            </a:pPr>
            <a:r>
              <a:rPr lang="ru-RU" b="1" dirty="0">
                <a:latin typeface="Times New Roman" panose="02020603050405020304" pitchFamily="18" charset="0"/>
                <a:cs typeface="Times New Roman" panose="02020603050405020304" pitchFamily="18" charset="0"/>
              </a:rPr>
              <a:t>Порядок выключения стрелок и участков </a:t>
            </a:r>
            <a:r>
              <a:rPr lang="ru-RU" b="1" dirty="0" smtClean="0">
                <a:latin typeface="Times New Roman" panose="02020603050405020304" pitchFamily="18" charset="0"/>
                <a:cs typeface="Times New Roman" panose="02020603050405020304" pitchFamily="18" charset="0"/>
              </a:rPr>
              <a:t>пути при </a:t>
            </a:r>
            <a:r>
              <a:rPr lang="ru-RU" b="1" dirty="0">
                <a:latin typeface="Times New Roman" panose="02020603050405020304" pitchFamily="18" charset="0"/>
                <a:cs typeface="Times New Roman" panose="02020603050405020304" pitchFamily="18" charset="0"/>
              </a:rPr>
              <a:t>производстве путевых </a:t>
            </a:r>
            <a:r>
              <a:rPr lang="ru-RU" b="1" dirty="0" smtClean="0">
                <a:latin typeface="Times New Roman" panose="02020603050405020304" pitchFamily="18" charset="0"/>
                <a:cs typeface="Times New Roman" panose="02020603050405020304" pitchFamily="18" charset="0"/>
              </a:rPr>
              <a:t>работ.</a:t>
            </a:r>
          </a:p>
          <a:p>
            <a:pPr marL="342900" indent="-342900" algn="just">
              <a:buAutoNum type="arabicPeriod"/>
            </a:pPr>
            <a:r>
              <a:rPr lang="ru-RU" b="1" dirty="0">
                <a:latin typeface="Times New Roman" panose="02020603050405020304" pitchFamily="18" charset="0"/>
                <a:cs typeface="Times New Roman" panose="02020603050405020304" pitchFamily="18" charset="0"/>
              </a:rPr>
              <a:t>Порядок выключения </a:t>
            </a:r>
            <a:r>
              <a:rPr lang="ru-RU" b="1" dirty="0" smtClean="0">
                <a:latin typeface="Times New Roman" panose="02020603050405020304" pitchFamily="18" charset="0"/>
                <a:cs typeface="Times New Roman" panose="02020603050405020304" pitchFamily="18" charset="0"/>
              </a:rPr>
              <a:t>светофоров </a:t>
            </a:r>
            <a:r>
              <a:rPr lang="ru-RU" b="1" dirty="0">
                <a:latin typeface="Times New Roman" panose="02020603050405020304" pitchFamily="18" charset="0"/>
                <a:cs typeface="Times New Roman" panose="02020603050405020304" pitchFamily="18" charset="0"/>
              </a:rPr>
              <a:t>и маршрутных </a:t>
            </a:r>
            <a:r>
              <a:rPr lang="ru-RU" b="1" dirty="0" smtClean="0">
                <a:latin typeface="Times New Roman" panose="02020603050405020304" pitchFamily="18" charset="0"/>
                <a:cs typeface="Times New Roman" panose="02020603050405020304" pitchFamily="18" charset="0"/>
              </a:rPr>
              <a:t>указателей.</a:t>
            </a:r>
          </a:p>
          <a:p>
            <a:pPr marL="342900" indent="-342900" algn="just">
              <a:buAutoNum type="arabicPeriod"/>
            </a:pPr>
            <a:r>
              <a:rPr lang="ru-RU" b="1" dirty="0">
                <a:latin typeface="Times New Roman" panose="02020603050405020304" pitchFamily="18" charset="0"/>
                <a:cs typeface="Times New Roman" panose="02020603050405020304" pitchFamily="18" charset="0"/>
              </a:rPr>
              <a:t>Порядок ремонта и переустройства аппаратов </a:t>
            </a:r>
            <a:r>
              <a:rPr lang="ru-RU" b="1" dirty="0" smtClean="0">
                <a:latin typeface="Times New Roman" panose="02020603050405020304" pitchFamily="18" charset="0"/>
                <a:cs typeface="Times New Roman" panose="02020603050405020304" pitchFamily="18" charset="0"/>
              </a:rPr>
              <a:t>управления.</a:t>
            </a:r>
          </a:p>
          <a:p>
            <a:pPr marL="342900" indent="-342900" algn="just">
              <a:buAutoNum type="arabicPeriod"/>
            </a:pPr>
            <a:r>
              <a:rPr lang="ru-RU" b="1" dirty="0">
                <a:latin typeface="Times New Roman" panose="02020603050405020304" pitchFamily="18" charset="0"/>
                <a:cs typeface="Times New Roman" panose="02020603050405020304" pitchFamily="18" charset="0"/>
              </a:rPr>
              <a:t>Порядок производства работ на </a:t>
            </a:r>
            <a:r>
              <a:rPr lang="ru-RU" b="1" dirty="0" smtClean="0">
                <a:latin typeface="Times New Roman" panose="02020603050405020304" pitchFamily="18" charset="0"/>
                <a:cs typeface="Times New Roman" panose="02020603050405020304" pitchFamily="18" charset="0"/>
              </a:rPr>
              <a:t>перегонах.</a:t>
            </a:r>
          </a:p>
          <a:p>
            <a:pPr marL="342900" indent="-342900" algn="just">
              <a:buAutoNum type="arabicPeriod"/>
            </a:pPr>
            <a:r>
              <a:rPr lang="ru-RU" b="1" dirty="0">
                <a:latin typeface="Times New Roman" panose="02020603050405020304" pitchFamily="18" charset="0"/>
                <a:cs typeface="Times New Roman" panose="02020603050405020304" pitchFamily="18" charset="0"/>
              </a:rPr>
              <a:t>Порядок производства работ на </a:t>
            </a:r>
            <a:r>
              <a:rPr lang="ru-RU" b="1" dirty="0" smtClean="0">
                <a:latin typeface="Times New Roman" panose="02020603050405020304" pitchFamily="18" charset="0"/>
                <a:cs typeface="Times New Roman" panose="02020603050405020304" pitchFamily="18" charset="0"/>
              </a:rPr>
              <a:t>переездах.</a:t>
            </a:r>
          </a:p>
          <a:p>
            <a:pPr marL="342900" indent="-342900" algn="just">
              <a:buAutoNum type="arabicPeriod"/>
            </a:pPr>
            <a:r>
              <a:rPr lang="ru-RU" b="1" dirty="0">
                <a:latin typeface="Times New Roman" panose="02020603050405020304" pitchFamily="18" charset="0"/>
                <a:cs typeface="Times New Roman" panose="02020603050405020304" pitchFamily="18" charset="0"/>
              </a:rPr>
              <a:t>Порядок выключения контрольно-габаритных устройств (КГУ</a:t>
            </a:r>
            <a:r>
              <a:rPr lang="ru-RU" b="1" dirty="0" smtClean="0">
                <a:latin typeface="Times New Roman" panose="02020603050405020304" pitchFamily="18" charset="0"/>
                <a:cs typeface="Times New Roman" panose="02020603050405020304" pitchFamily="18" charset="0"/>
              </a:rPr>
              <a:t>).</a:t>
            </a:r>
          </a:p>
          <a:p>
            <a:pPr marL="342900" indent="-342900" algn="just">
              <a:buAutoNum type="arabicPeriod"/>
            </a:pPr>
            <a:r>
              <a:rPr lang="ru-RU" b="1" dirty="0">
                <a:latin typeface="Times New Roman" panose="02020603050405020304" pitchFamily="18" charset="0"/>
                <a:cs typeface="Times New Roman" panose="02020603050405020304" pitchFamily="18" charset="0"/>
              </a:rPr>
              <a:t>Порядок смены </a:t>
            </a:r>
            <a:r>
              <a:rPr lang="ru-RU" b="1" dirty="0" smtClean="0">
                <a:latin typeface="Times New Roman" panose="02020603050405020304" pitchFamily="18" charset="0"/>
                <a:cs typeface="Times New Roman" panose="02020603050405020304" pitchFamily="18" charset="0"/>
              </a:rPr>
              <a:t>приборов.</a:t>
            </a:r>
          </a:p>
          <a:p>
            <a:pPr algn="just"/>
            <a:r>
              <a:rPr lang="ru-RU" b="1" i="1" dirty="0" smtClean="0">
                <a:latin typeface="Times New Roman" panose="02020603050405020304" pitchFamily="18" charset="0"/>
                <a:cs typeface="Times New Roman" panose="02020603050405020304" pitchFamily="18" charset="0"/>
              </a:rPr>
              <a:t>Приложение 1 Перечень работ …</a:t>
            </a:r>
          </a:p>
          <a:p>
            <a:pPr algn="just"/>
            <a:r>
              <a:rPr lang="ru-RU" b="1" i="1" dirty="0" smtClean="0">
                <a:latin typeface="Times New Roman" panose="02020603050405020304" pitchFamily="18" charset="0"/>
                <a:cs typeface="Times New Roman" panose="02020603050405020304" pitchFamily="18" charset="0"/>
              </a:rPr>
              <a:t>…</a:t>
            </a:r>
          </a:p>
          <a:p>
            <a:pPr algn="just"/>
            <a:r>
              <a:rPr lang="ru-RU" b="1" i="1" dirty="0" smtClean="0">
                <a:latin typeface="Times New Roman" panose="02020603050405020304" pitchFamily="18" charset="0"/>
                <a:cs typeface="Times New Roman" panose="02020603050405020304" pitchFamily="18" charset="0"/>
              </a:rPr>
              <a:t>Приложение 5 Примеры оформления записей в журнале осмотра ДУ-46 </a:t>
            </a:r>
          </a:p>
          <a:p>
            <a:pPr marL="342900" indent="-342900" algn="just">
              <a:buAutoNum type="arabicPeriod"/>
            </a:pP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1975230"/>
      </p:ext>
    </p:extLst>
  </p:cSld>
  <p:clrMapOvr>
    <a:masterClrMapping/>
  </p:clrMapOvr>
  <p:transition spd="slow">
    <p:randomBar dir="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376672"/>
            <a:ext cx="9144000" cy="148132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Настоящая </a:t>
            </a:r>
            <a:r>
              <a:rPr lang="ru-RU" sz="2000" dirty="0">
                <a:latin typeface="Times New Roman" panose="02020603050405020304" pitchFamily="18" charset="0"/>
                <a:cs typeface="Times New Roman" panose="02020603050405020304" pitchFamily="18" charset="0"/>
              </a:rPr>
              <a:t>Инструкция </a:t>
            </a:r>
            <a:r>
              <a:rPr lang="ru-RU" sz="2000" b="1" dirty="0">
                <a:solidFill>
                  <a:srgbClr val="C00000"/>
                </a:solidFill>
                <a:latin typeface="Times New Roman" panose="02020603050405020304" pitchFamily="18" charset="0"/>
                <a:cs typeface="Times New Roman" panose="02020603050405020304" pitchFamily="18" charset="0"/>
              </a:rPr>
              <a:t>устанавливает порядок </a:t>
            </a:r>
            <a:r>
              <a:rPr lang="ru-RU" sz="2000" dirty="0">
                <a:latin typeface="Times New Roman" panose="02020603050405020304" pitchFamily="18" charset="0"/>
                <a:cs typeface="Times New Roman" panose="02020603050405020304" pitchFamily="18" charset="0"/>
              </a:rPr>
              <a:t>производства работ, обеспечивающий безопасность движения поездов при технической эксплуатации устройств и систем сигнализации, централизации и блокировки (СЦБ) железнодорожной автоматики и телемеханики открытого акционерного общества «Российские железные дороги».</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27650"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b="4030"/>
          <a:stretch/>
        </p:blipFill>
        <p:spPr bwMode="auto">
          <a:xfrm>
            <a:off x="940409" y="454414"/>
            <a:ext cx="7480579" cy="4837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966264"/>
      </p:ext>
    </p:extLst>
  </p:cSld>
  <p:clrMapOvr>
    <a:masterClrMapping/>
  </p:clrMapOvr>
  <p:transition spd="slow">
    <p:randomBar dir="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956048"/>
            <a:ext cx="9144000" cy="1901952"/>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Техническая </a:t>
            </a:r>
            <a:r>
              <a:rPr lang="ru-RU" sz="2000" dirty="0">
                <a:latin typeface="Times New Roman" panose="02020603050405020304" pitchFamily="18" charset="0"/>
                <a:cs typeface="Times New Roman" panose="02020603050405020304" pitchFamily="18" charset="0"/>
              </a:rPr>
              <a:t>эксплуатация устройств и систем СЦБ включает организацию и проведение работ по контролю технического состояния, техническому обслуживанию, ремонту и устранению неисправностей этих устройств и систем.</a:t>
            </a:r>
          </a:p>
          <a:p>
            <a:pPr marL="0" indent="0" algn="just">
              <a:buNone/>
            </a:pPr>
            <a:r>
              <a:rPr lang="ru-RU" sz="2000" dirty="0" smtClean="0">
                <a:latin typeface="Times New Roman" panose="02020603050405020304" pitchFamily="18" charset="0"/>
                <a:cs typeface="Times New Roman" panose="02020603050405020304" pitchFamily="18" charset="0"/>
              </a:rPr>
              <a:t>      Вопросы </a:t>
            </a:r>
            <a:r>
              <a:rPr lang="ru-RU" sz="2000" dirty="0">
                <a:latin typeface="Times New Roman" panose="02020603050405020304" pitchFamily="18" charset="0"/>
                <a:cs typeface="Times New Roman" panose="02020603050405020304" pitchFamily="18" charset="0"/>
              </a:rPr>
              <a:t>организации и проведения работ, обеспечивающих безопасность движения поездов, при эксплуатации устройств СЦБ </a:t>
            </a:r>
            <a:r>
              <a:rPr lang="ru-RU" sz="2000" i="1" dirty="0">
                <a:latin typeface="Times New Roman" panose="02020603050405020304" pitchFamily="18" charset="0"/>
                <a:cs typeface="Times New Roman" panose="02020603050405020304" pitchFamily="18" charset="0"/>
              </a:rPr>
              <a:t>на сортировочных горках в настоящей Инструкции не рассматриваются.</a:t>
            </a:r>
            <a:endParaRPr lang="ru-RU" sz="2000" i="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28674" name="Picture 2" descr="Picture background"/>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219"/>
          <a:stretch/>
        </p:blipFill>
        <p:spPr bwMode="auto">
          <a:xfrm>
            <a:off x="1372439" y="484632"/>
            <a:ext cx="6615313" cy="4553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505246"/>
      </p:ext>
    </p:extLst>
  </p:cSld>
  <p:clrMapOvr>
    <a:masterClrMapping/>
  </p:clrMapOvr>
  <p:transition spd="slow">
    <p:randomBar dir="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517136"/>
            <a:ext cx="9144000" cy="234086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Плановые </a:t>
            </a:r>
            <a:r>
              <a:rPr lang="ru-RU" sz="2000" b="1" dirty="0">
                <a:latin typeface="Times New Roman" panose="02020603050405020304" pitchFamily="18" charset="0"/>
                <a:cs typeface="Times New Roman" panose="02020603050405020304" pitchFamily="18" charset="0"/>
              </a:rPr>
              <a:t>работы </a:t>
            </a:r>
            <a:r>
              <a:rPr lang="ru-RU" sz="2000" dirty="0">
                <a:latin typeface="Times New Roman" panose="02020603050405020304" pitchFamily="18" charset="0"/>
                <a:cs typeface="Times New Roman" panose="02020603050405020304" pitchFamily="18" charset="0"/>
              </a:rPr>
              <a:t>по переоборудованию, переносу, ремонту, испытанию и замене устройств и приборов сигнализации, централизации и блокировки и другие плановые работы, вызывающие нарушение установленных зависимостей или временное прекращение их действия, </a:t>
            </a:r>
            <a:r>
              <a:rPr lang="ru-RU" sz="2000" b="1" i="1" dirty="0">
                <a:latin typeface="Times New Roman" panose="02020603050405020304" pitchFamily="18" charset="0"/>
                <a:cs typeface="Times New Roman" panose="02020603050405020304" pitchFamily="18" charset="0"/>
              </a:rPr>
              <a:t>должны производиться </a:t>
            </a:r>
            <a:r>
              <a:rPr lang="ru-RU" sz="2000" dirty="0">
                <a:latin typeface="Times New Roman" panose="02020603050405020304" pitchFamily="18" charset="0"/>
                <a:cs typeface="Times New Roman" panose="02020603050405020304" pitchFamily="18" charset="0"/>
              </a:rPr>
              <a:t>с назначением ответственных руководителей за обеспечение безопасности движения и производство работ в соответствии с графиками, утвержденными заместителем начальника железной дороги (по территориальному управлению), предусматривающими минимальные сроки их выполнения.</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29698"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1955" y="566928"/>
            <a:ext cx="5922420" cy="3950208"/>
          </a:xfrm>
          <a:prstGeom prst="rect">
            <a:avLst/>
          </a:prstGeom>
          <a:noFill/>
          <a:extLst>
            <a:ext uri="{909E8E84-426E-40DD-AFC4-6F175D3DCCD1}">
              <a14:hiddenFill xmlns:a14="http://schemas.microsoft.com/office/drawing/2010/main">
                <a:solidFill>
                  <a:srgbClr val="FFFFFF"/>
                </a:solidFill>
              </a14:hiddenFill>
            </a:ext>
          </a:extLst>
        </p:spPr>
      </p:pic>
      <p:pic>
        <p:nvPicPr>
          <p:cNvPr id="29700" name="Picture 4" descr="Picture background"/>
          <p:cNvPicPr>
            <a:picLocks noChangeAspect="1" noChangeArrowheads="1"/>
          </p:cNvPicPr>
          <p:nvPr/>
        </p:nvPicPr>
        <p:blipFill rotWithShape="1">
          <a:blip r:embed="rId3">
            <a:extLst>
              <a:ext uri="{28A0092B-C50C-407E-A947-70E740481C1C}">
                <a14:useLocalDpi xmlns:a14="http://schemas.microsoft.com/office/drawing/2010/main" val="0"/>
              </a:ext>
            </a:extLst>
          </a:blip>
          <a:srcRect l="24119" r="17119"/>
          <a:stretch/>
        </p:blipFill>
        <p:spPr bwMode="auto">
          <a:xfrm>
            <a:off x="9144" y="564811"/>
            <a:ext cx="3096610" cy="3952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276985"/>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a:t>
            </a:r>
            <a:r>
              <a:rPr lang="ru-RU" sz="1400" b="1" dirty="0" smtClean="0">
                <a:solidFill>
                  <a:schemeClr val="tx1"/>
                </a:solidFill>
                <a:latin typeface="Times New Roman" panose="02020603050405020304" pitchFamily="18" charset="0"/>
                <a:cs typeface="Times New Roman" panose="02020603050405020304" pitchFamily="18" charset="0"/>
              </a:rPr>
              <a:t>2</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8288" y="508018"/>
            <a:ext cx="9108504" cy="3785652"/>
          </a:xfrm>
          <a:prstGeom prst="rect">
            <a:avLst/>
          </a:prstGeom>
          <a:solidFill>
            <a:schemeClr val="bg1"/>
          </a:solidFill>
          <a:ln>
            <a:solidFill>
              <a:schemeClr val="tx1"/>
            </a:solidFill>
          </a:ln>
        </p:spPr>
        <p:txBody>
          <a:bodyPr wrap="square">
            <a:spAutoFit/>
          </a:bodyPr>
          <a:lstStyle/>
          <a:p>
            <a:r>
              <a:rPr lang="ru-RU" sz="1600" b="1" dirty="0" smtClean="0">
                <a:latin typeface="Times New Roman" panose="02020603050405020304" pitchFamily="18" charset="0"/>
                <a:cs typeface="Times New Roman" panose="02020603050405020304" pitchFamily="18" charset="0"/>
              </a:rPr>
              <a:t>                                                      </a:t>
            </a:r>
            <a:r>
              <a:rPr lang="ru-RU" sz="1600" b="1" u="sng" dirty="0" smtClean="0">
                <a:latin typeface="Times New Roman" panose="02020603050405020304" pitchFamily="18" charset="0"/>
                <a:cs typeface="Times New Roman" panose="02020603050405020304" pitchFamily="18" charset="0"/>
              </a:rPr>
              <a:t>ОБРАЗЕЦ </a:t>
            </a:r>
            <a:r>
              <a:rPr lang="ru-RU" sz="1600" b="1" u="sng" dirty="0">
                <a:latin typeface="Times New Roman" panose="02020603050405020304" pitchFamily="18" charset="0"/>
                <a:cs typeface="Times New Roman" panose="02020603050405020304" pitchFamily="18" charset="0"/>
              </a:rPr>
              <a:t>ТЕЛЕГРАММЫ</a:t>
            </a:r>
          </a:p>
          <a:p>
            <a:r>
              <a:rPr lang="ru-RU" sz="1600" dirty="0" smtClean="0">
                <a:latin typeface="Times New Roman" panose="02020603050405020304" pitchFamily="18" charset="0"/>
                <a:cs typeface="Times New Roman" panose="02020603050405020304" pitchFamily="18" charset="0"/>
              </a:rPr>
              <a:t>Дата  25 февраля 2020 г.</a:t>
            </a:r>
            <a:endParaRPr lang="ru-RU" sz="1600" dirty="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Из Саратова Управление Приволжской железной дороги</a:t>
            </a:r>
            <a:endParaRPr lang="ru-RU" sz="1600" dirty="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НЗрег-4, </a:t>
            </a:r>
            <a:r>
              <a:rPr lang="ru-RU" sz="1600" dirty="0">
                <a:latin typeface="Times New Roman" panose="02020603050405020304" pitchFamily="18" charset="0"/>
                <a:cs typeface="Times New Roman" panose="02020603050405020304" pitchFamily="18" charset="0"/>
              </a:rPr>
              <a:t>ДЦУП, НКИ, НДОП, ДРП, </a:t>
            </a:r>
            <a:r>
              <a:rPr lang="ru-RU" sz="1600" dirty="0" smtClean="0">
                <a:latin typeface="Times New Roman" panose="02020603050405020304" pitchFamily="18" charset="0"/>
                <a:cs typeface="Times New Roman" panose="02020603050405020304" pitchFamily="18" charset="0"/>
              </a:rPr>
              <a:t>ДЦС-4, ТНЦ-2,4, ДНЦ-1,3, ЭЧЦ-11,14, ЭЧК-8, ЛВОК-3, </a:t>
            </a:r>
            <a:r>
              <a:rPr lang="ru-RU" sz="1600" dirty="0">
                <a:latin typeface="Times New Roman" panose="02020603050405020304" pitchFamily="18" charset="0"/>
                <a:cs typeface="Times New Roman" panose="02020603050405020304" pitchFamily="18" charset="0"/>
              </a:rPr>
              <a:t>Л, В, Т, Э, Ш, П, Д, НС, </a:t>
            </a:r>
            <a:r>
              <a:rPr lang="ru-RU" sz="1600" dirty="0" smtClean="0">
                <a:latin typeface="Times New Roman" panose="02020603050405020304" pitchFamily="18" charset="0"/>
                <a:cs typeface="Times New Roman" panose="02020603050405020304" pitchFamily="18" charset="0"/>
              </a:rPr>
              <a:t>ТЧ-11,12, ЭЧ-8, ШЧ-15, ПЧ-7,9, ПМС-152, </a:t>
            </a:r>
            <a:r>
              <a:rPr lang="ru-RU" sz="1600" dirty="0">
                <a:latin typeface="Times New Roman" panose="02020603050405020304" pitchFamily="18" charset="0"/>
                <a:cs typeface="Times New Roman" panose="02020603050405020304" pitchFamily="18" charset="0"/>
              </a:rPr>
              <a:t>ВЧД </a:t>
            </a:r>
            <a:r>
              <a:rPr lang="ru-RU" sz="1600" dirty="0" err="1">
                <a:latin typeface="Times New Roman" panose="02020603050405020304" pitchFamily="18" charset="0"/>
                <a:cs typeface="Times New Roman" panose="02020603050405020304" pitchFamily="18" charset="0"/>
              </a:rPr>
              <a:t>гр</a:t>
            </a:r>
            <a:r>
              <a:rPr lang="ru-RU" sz="1600" dirty="0">
                <a:latin typeface="Times New Roman" panose="02020603050405020304" pitchFamily="18" charset="0"/>
                <a:cs typeface="Times New Roman" panose="02020603050405020304" pitchFamily="18" charset="0"/>
              </a:rPr>
              <a:t>, ТЧ, </a:t>
            </a:r>
            <a:r>
              <a:rPr lang="ru-RU" sz="1600" dirty="0" smtClean="0">
                <a:latin typeface="Times New Roman" panose="02020603050405020304" pitchFamily="18" charset="0"/>
                <a:cs typeface="Times New Roman" panose="02020603050405020304" pitchFamily="18" charset="0"/>
              </a:rPr>
              <a:t>РЦС-4, </a:t>
            </a:r>
            <a:r>
              <a:rPr lang="ru-RU" sz="1600" dirty="0">
                <a:latin typeface="Times New Roman" panose="02020603050405020304" pitchFamily="18" charset="0"/>
                <a:cs typeface="Times New Roman" panose="02020603050405020304" pitchFamily="18" charset="0"/>
              </a:rPr>
              <a:t>ОРС, </a:t>
            </a:r>
            <a:r>
              <a:rPr lang="ru-RU" sz="1600" dirty="0" smtClean="0">
                <a:latin typeface="Times New Roman" panose="02020603050405020304" pitchFamily="18" charset="0"/>
                <a:cs typeface="Times New Roman" panose="02020603050405020304" pitchFamily="18" charset="0"/>
              </a:rPr>
              <a:t>ДС- </a:t>
            </a:r>
            <a:r>
              <a:rPr lang="ru-RU" sz="1600" dirty="0" err="1" smtClean="0">
                <a:latin typeface="Times New Roman" panose="02020603050405020304" pitchFamily="18" charset="0"/>
                <a:cs typeface="Times New Roman" panose="02020603050405020304" pitchFamily="18" charset="0"/>
              </a:rPr>
              <a:t>Срт</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всем ДС.</a:t>
            </a:r>
          </a:p>
          <a:p>
            <a:pPr algn="just"/>
            <a:r>
              <a:rPr lang="ru-RU" sz="1600" b="1" i="1" dirty="0" smtClean="0">
                <a:latin typeface="Times New Roman" panose="02020603050405020304" pitchFamily="18" charset="0"/>
                <a:cs typeface="Times New Roman" panose="02020603050405020304" pitchFamily="18" charset="0"/>
              </a:rPr>
              <a:t>28 февраля 2020 года </a:t>
            </a:r>
            <a:r>
              <a:rPr lang="ru-RU" sz="1600" b="1" u="sng" dirty="0">
                <a:solidFill>
                  <a:srgbClr val="C00000"/>
                </a:solidFill>
                <a:latin typeface="Times New Roman" panose="02020603050405020304" pitchFamily="18" charset="0"/>
                <a:cs typeface="Times New Roman" panose="02020603050405020304" pitchFamily="18" charset="0"/>
              </a:rPr>
              <a:t>разрешаю</a:t>
            </a:r>
            <a:r>
              <a:rPr lang="ru-RU" sz="1600" b="1" dirty="0">
                <a:latin typeface="Times New Roman" panose="02020603050405020304" pitchFamily="18" charset="0"/>
                <a:cs typeface="Times New Roman" panose="02020603050405020304" pitchFamily="18" charset="0"/>
              </a:rPr>
              <a:t> </a:t>
            </a:r>
            <a:r>
              <a:rPr lang="ru-RU" sz="1600" b="1" dirty="0" smtClean="0">
                <a:latin typeface="Times New Roman" panose="02020603050405020304" pitchFamily="18" charset="0"/>
                <a:cs typeface="Times New Roman" panose="02020603050405020304" pitchFamily="18" charset="0"/>
              </a:rPr>
              <a:t>«окно» </a:t>
            </a:r>
            <a:r>
              <a:rPr lang="ru-RU" sz="1600" b="1" i="1" dirty="0">
                <a:latin typeface="Times New Roman" panose="02020603050405020304" pitchFamily="18" charset="0"/>
                <a:cs typeface="Times New Roman" panose="02020603050405020304" pitchFamily="18" charset="0"/>
              </a:rPr>
              <a:t>с </a:t>
            </a:r>
            <a:r>
              <a:rPr lang="ru-RU" sz="1600" b="1" i="1" dirty="0" smtClean="0">
                <a:latin typeface="Times New Roman" panose="02020603050405020304" pitchFamily="18" charset="0"/>
                <a:cs typeface="Times New Roman" panose="02020603050405020304" pitchFamily="18" charset="0"/>
              </a:rPr>
              <a:t>10 час 15  мин до 13 час 45 мин </a:t>
            </a:r>
            <a:r>
              <a:rPr lang="ru-RU" sz="1600" dirty="0">
                <a:latin typeface="Times New Roman" panose="02020603050405020304" pitchFamily="18" charset="0"/>
                <a:cs typeface="Times New Roman" panose="02020603050405020304" pitchFamily="18" charset="0"/>
              </a:rPr>
              <a:t>для </a:t>
            </a:r>
            <a:r>
              <a:rPr lang="ru-RU" sz="1600" dirty="0" smtClean="0">
                <a:latin typeface="Times New Roman" panose="02020603050405020304" pitchFamily="18" charset="0"/>
                <a:cs typeface="Times New Roman" panose="02020603050405020304" pitchFamily="18" charset="0"/>
              </a:rPr>
              <a:t>производства работ по </a:t>
            </a:r>
            <a:r>
              <a:rPr lang="ru-RU" sz="1600" i="1" dirty="0" smtClean="0">
                <a:latin typeface="Times New Roman" panose="02020603050405020304" pitchFamily="18" charset="0"/>
                <a:cs typeface="Times New Roman" panose="02020603050405020304" pitchFamily="18" charset="0"/>
              </a:rPr>
              <a:t>алюмотермитной сварки (АЛСТ</a:t>
            </a:r>
            <a:r>
              <a:rPr lang="ru-RU" sz="1600" dirty="0" smtClean="0">
                <a:latin typeface="Times New Roman" panose="02020603050405020304" pitchFamily="18" charset="0"/>
                <a:cs typeface="Times New Roman" panose="02020603050405020304" pitchFamily="18" charset="0"/>
              </a:rPr>
              <a:t>) </a:t>
            </a:r>
            <a:r>
              <a:rPr lang="ru-RU" sz="1600" i="1" dirty="0" smtClean="0">
                <a:latin typeface="Times New Roman" panose="02020603050405020304" pitchFamily="18" charset="0"/>
                <a:cs typeface="Times New Roman" panose="02020603050405020304" pitchFamily="18" charset="0"/>
              </a:rPr>
              <a:t>четный путь </a:t>
            </a:r>
            <a:r>
              <a:rPr lang="ru-RU" sz="1600" i="1" dirty="0">
                <a:latin typeface="Times New Roman" panose="02020603050405020304" pitchFamily="18" charset="0"/>
                <a:cs typeface="Times New Roman" panose="02020603050405020304" pitchFamily="18" charset="0"/>
              </a:rPr>
              <a:t>перегона </a:t>
            </a:r>
            <a:r>
              <a:rPr lang="ru-RU" sz="1600" i="1" dirty="0" err="1" smtClean="0">
                <a:latin typeface="Times New Roman" panose="02020603050405020304" pitchFamily="18" charset="0"/>
                <a:cs typeface="Times New Roman" panose="02020603050405020304" pitchFamily="18" charset="0"/>
              </a:rPr>
              <a:t>Багаевка</a:t>
            </a:r>
            <a:r>
              <a:rPr lang="ru-RU" sz="1600" i="1" dirty="0" smtClean="0">
                <a:latin typeface="Times New Roman" panose="02020603050405020304" pitchFamily="18" charset="0"/>
                <a:cs typeface="Times New Roman" panose="02020603050405020304" pitchFamily="18" charset="0"/>
              </a:rPr>
              <a:t> - </a:t>
            </a:r>
            <a:r>
              <a:rPr lang="ru-RU" sz="1600" i="1" dirty="0" err="1" smtClean="0">
                <a:latin typeface="Times New Roman" panose="02020603050405020304" pitchFamily="18" charset="0"/>
                <a:cs typeface="Times New Roman" panose="02020603050405020304" pitchFamily="18" charset="0"/>
              </a:rPr>
              <a:t>Буркин</a:t>
            </a:r>
            <a:r>
              <a:rPr lang="ru-RU" sz="1600" i="1" dirty="0" smtClean="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на </a:t>
            </a:r>
            <a:r>
              <a:rPr lang="ru-RU" sz="1600" i="1" dirty="0" smtClean="0">
                <a:latin typeface="Times New Roman" panose="02020603050405020304" pitchFamily="18" charset="0"/>
                <a:cs typeface="Times New Roman" panose="02020603050405020304" pitchFamily="18" charset="0"/>
              </a:rPr>
              <a:t>19 </a:t>
            </a:r>
            <a:r>
              <a:rPr lang="ru-RU" sz="1600" i="1" dirty="0">
                <a:latin typeface="Times New Roman" panose="02020603050405020304" pitchFamily="18" charset="0"/>
                <a:cs typeface="Times New Roman" panose="02020603050405020304" pitchFamily="18" charset="0"/>
              </a:rPr>
              <a:t>км </a:t>
            </a:r>
            <a:r>
              <a:rPr lang="ru-RU" sz="1600" dirty="0">
                <a:latin typeface="Times New Roman" panose="02020603050405020304" pitchFamily="18" charset="0"/>
                <a:cs typeface="Times New Roman" panose="02020603050405020304" pitchFamily="18" charset="0"/>
              </a:rPr>
              <a:t>с применением машин: </a:t>
            </a:r>
            <a:r>
              <a:rPr lang="ru-RU" sz="1600" dirty="0" smtClean="0">
                <a:latin typeface="Times New Roman" panose="02020603050405020304" pitchFamily="18" charset="0"/>
                <a:cs typeface="Times New Roman" panose="02020603050405020304" pitchFamily="18" charset="0"/>
              </a:rPr>
              <a:t>__</a:t>
            </a:r>
            <a:r>
              <a:rPr lang="ru-RU" sz="1600" i="1" dirty="0" smtClean="0">
                <a:latin typeface="Times New Roman" panose="02020603050405020304" pitchFamily="18" charset="0"/>
                <a:cs typeface="Times New Roman" panose="02020603050405020304" pitchFamily="18" charset="0"/>
              </a:rPr>
              <a:t>локомотив </a:t>
            </a:r>
            <a:r>
              <a:rPr lang="ru-RU" sz="1600" dirty="0" smtClean="0">
                <a:latin typeface="Times New Roman" panose="02020603050405020304" pitchFamily="18" charset="0"/>
                <a:cs typeface="Times New Roman" panose="02020603050405020304" pitchFamily="18" charset="0"/>
              </a:rPr>
              <a:t>___наименования </a:t>
            </a:r>
            <a:r>
              <a:rPr lang="ru-RU" sz="1600" dirty="0">
                <a:latin typeface="Times New Roman" panose="02020603050405020304" pitchFamily="18" charset="0"/>
                <a:cs typeface="Times New Roman" panose="02020603050405020304" pitchFamily="18" charset="0"/>
              </a:rPr>
              <a:t>используемых машин, указать необходимо ли снятие напряжения в к/с и на какое время).</a:t>
            </a:r>
          </a:p>
          <a:p>
            <a:pPr algn="just"/>
            <a:r>
              <a:rPr lang="ru-RU" sz="1600" dirty="0">
                <a:latin typeface="Times New Roman" panose="02020603050405020304" pitchFamily="18" charset="0"/>
                <a:cs typeface="Times New Roman" panose="02020603050405020304" pitchFamily="18" charset="0"/>
              </a:rPr>
              <a:t>Назначить</a:t>
            </a:r>
            <a:r>
              <a:rPr lang="ru-RU" sz="1600" dirty="0" smtClean="0">
                <a:latin typeface="Times New Roman" panose="02020603050405020304" pitchFamily="18" charset="0"/>
                <a:cs typeface="Times New Roman" panose="02020603050405020304" pitchFamily="18" charset="0"/>
              </a:rPr>
              <a:t>: </a:t>
            </a:r>
            <a:r>
              <a:rPr lang="ru-RU" sz="1600" b="1" dirty="0" smtClean="0">
                <a:latin typeface="Times New Roman" panose="02020603050405020304" pitchFamily="18" charset="0"/>
                <a:cs typeface="Times New Roman" panose="02020603050405020304" pitchFamily="18" charset="0"/>
              </a:rPr>
              <a:t>Руководителя </a:t>
            </a:r>
            <a:r>
              <a:rPr lang="ru-RU" sz="1600" b="1" dirty="0">
                <a:latin typeface="Times New Roman" panose="02020603050405020304" pitchFamily="18" charset="0"/>
                <a:cs typeface="Times New Roman" panose="02020603050405020304" pitchFamily="18" charset="0"/>
              </a:rPr>
              <a:t>работ </a:t>
            </a:r>
            <a:r>
              <a:rPr lang="ru-RU" sz="1600" dirty="0" smtClean="0">
                <a:latin typeface="Times New Roman" panose="02020603050405020304" pitchFamily="18" charset="0"/>
                <a:cs typeface="Times New Roman" panose="02020603050405020304" pitchFamily="18" charset="0"/>
              </a:rPr>
              <a:t>– ПЧМБ Иванов </a:t>
            </a:r>
            <a:r>
              <a:rPr lang="ru-RU" sz="1600" dirty="0">
                <a:latin typeface="Times New Roman" panose="02020603050405020304" pitchFamily="18" charset="0"/>
                <a:cs typeface="Times New Roman" panose="02020603050405020304" pitchFamily="18" charset="0"/>
              </a:rPr>
              <a:t>ответственным за безопасное производство работ, ограждение места работ, охрану труда и своевременное открытие перегона.</a:t>
            </a:r>
          </a:p>
          <a:p>
            <a:pPr algn="just"/>
            <a:r>
              <a:rPr lang="ru-RU" sz="1600" dirty="0" smtClean="0">
                <a:latin typeface="Times New Roman" panose="02020603050405020304" pitchFamily="18" charset="0"/>
                <a:cs typeface="Times New Roman" panose="02020603050405020304" pitchFamily="18" charset="0"/>
              </a:rPr>
              <a:t>ПЧ </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Сидоров </a:t>
            </a:r>
            <a:r>
              <a:rPr lang="ru-RU" sz="1600"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ответственным за безопасность движения поездов</a:t>
            </a:r>
            <a:r>
              <a:rPr lang="ru-RU" sz="1600" dirty="0">
                <a:latin typeface="Times New Roman" panose="02020603050405020304" pitchFamily="18" charset="0"/>
                <a:cs typeface="Times New Roman" panose="02020603050405020304" pitchFamily="18" charset="0"/>
              </a:rPr>
              <a:t>, своевременную подачу уведомления о возможности открытия пути для движения, проверку габарита и ограждение места работ</a:t>
            </a:r>
            <a:r>
              <a:rPr lang="ru-RU" sz="1600" dirty="0" smtClean="0">
                <a:latin typeface="Times New Roman" panose="02020603050405020304" pitchFamily="18" charset="0"/>
                <a:cs typeface="Times New Roman" panose="02020603050405020304" pitchFamily="18" charset="0"/>
              </a:rPr>
              <a:t>. ……………………………  </a:t>
            </a:r>
            <a:r>
              <a:rPr lang="ru-RU" sz="1600" b="1" dirty="0" smtClean="0">
                <a:latin typeface="Times New Roman" panose="02020603050405020304" pitchFamily="18" charset="0"/>
                <a:cs typeface="Times New Roman" panose="02020603050405020304" pitchFamily="18" charset="0"/>
              </a:rPr>
              <a:t>НЗ-1     </a:t>
            </a:r>
            <a:endParaRPr lang="ru-RU" sz="16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8" name="Объект 2"/>
          <p:cNvSpPr>
            <a:spLocks noGrp="1"/>
          </p:cNvSpPr>
          <p:nvPr>
            <p:ph idx="1"/>
          </p:nvPr>
        </p:nvSpPr>
        <p:spPr>
          <a:xfrm>
            <a:off x="18288" y="4645152"/>
            <a:ext cx="9144000" cy="181965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В </a:t>
            </a:r>
            <a:r>
              <a:rPr lang="ru-RU" sz="2000" dirty="0">
                <a:latin typeface="Times New Roman" panose="02020603050405020304" pitchFamily="18" charset="0"/>
                <a:cs typeface="Times New Roman" panose="02020603050405020304" pitchFamily="18" charset="0"/>
              </a:rPr>
              <a:t>разрешении на производство работ </a:t>
            </a:r>
            <a:r>
              <a:rPr lang="ru-RU" sz="2000" b="1" dirty="0">
                <a:solidFill>
                  <a:srgbClr val="C00000"/>
                </a:solidFill>
                <a:latin typeface="Times New Roman" panose="02020603050405020304" pitchFamily="18" charset="0"/>
                <a:cs typeface="Times New Roman" panose="02020603050405020304" pitchFamily="18" charset="0"/>
              </a:rPr>
              <a:t>указываются:</a:t>
            </a:r>
            <a:r>
              <a:rPr lang="ru-RU" sz="2000" dirty="0">
                <a:latin typeface="Times New Roman" panose="02020603050405020304" pitchFamily="18" charset="0"/>
                <a:cs typeface="Times New Roman" panose="02020603050405020304" pitchFamily="18" charset="0"/>
              </a:rPr>
              <a:t> виды работ, время, на которое согласовано закрытие перегона или отдельного железнодорожного пути (одного из железнодорожных путей многопутного перегона), должность и фамилия лица, осуществляющего </a:t>
            </a:r>
            <a:r>
              <a:rPr lang="ru-RU" sz="2000" b="1" dirty="0">
                <a:solidFill>
                  <a:srgbClr val="002060"/>
                </a:solidFill>
                <a:latin typeface="Times New Roman" panose="02020603050405020304" pitchFamily="18" charset="0"/>
                <a:cs typeface="Times New Roman" panose="02020603050405020304" pitchFamily="18" charset="0"/>
              </a:rPr>
              <a:t>руководство этими работами</a:t>
            </a:r>
            <a:r>
              <a:rPr lang="ru-RU" sz="2000" dirty="0">
                <a:latin typeface="Times New Roman" panose="02020603050405020304" pitchFamily="18" charset="0"/>
                <a:cs typeface="Times New Roman" panose="02020603050405020304" pitchFamily="18" charset="0"/>
              </a:rPr>
              <a:t>. Фамилию и должность руководителя работ диспетчер поездной обязан сообщить дежурным по железнодорожным станциям, ограничивающим перегон.</a:t>
            </a:r>
          </a:p>
        </p:txBody>
      </p:sp>
    </p:spTree>
    <p:extLst>
      <p:ext uri="{BB962C8B-B14F-4D97-AF65-F5344CB8AC3E}">
        <p14:creationId xmlns:p14="http://schemas.microsoft.com/office/powerpoint/2010/main" val="3490741991"/>
      </p:ext>
    </p:extLst>
  </p:cSld>
  <p:clrMapOvr>
    <a:masterClrMapping/>
  </p:clrMapOvr>
  <p:transition spd="slow">
    <p:randomBar dir="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654296"/>
            <a:ext cx="9144000" cy="2203704"/>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Замена </a:t>
            </a:r>
            <a:r>
              <a:rPr lang="ru-RU" sz="2000" dirty="0">
                <a:latin typeface="Times New Roman" panose="02020603050405020304" pitchFamily="18" charset="0"/>
                <a:cs typeface="Times New Roman" panose="02020603050405020304" pitchFamily="18" charset="0"/>
              </a:rPr>
              <a:t>и отключение отдельных устройств и приборов сигнализации, централизации и блокировки, когда установленные зависимости не нарушаются, могут производиться </a:t>
            </a:r>
            <a:r>
              <a:rPr lang="ru-RU" sz="2000" i="1" dirty="0">
                <a:latin typeface="Times New Roman" panose="02020603050405020304" pitchFamily="18" charset="0"/>
                <a:cs typeface="Times New Roman" panose="02020603050405020304" pitchFamily="18" charset="0"/>
              </a:rPr>
              <a:t>с согласия дежурного по железнодорожной станции </a:t>
            </a:r>
            <a:r>
              <a:rPr lang="ru-RU" sz="2000" dirty="0">
                <a:latin typeface="Times New Roman" panose="02020603050405020304" pitchFamily="18" charset="0"/>
                <a:cs typeface="Times New Roman" panose="02020603050405020304" pitchFamily="18" charset="0"/>
              </a:rPr>
              <a:t>(на участках с диспетчерской централизацией - диспетчера поездного) </a:t>
            </a:r>
            <a:r>
              <a:rPr lang="ru-RU" sz="2000" b="1" dirty="0">
                <a:solidFill>
                  <a:srgbClr val="C00000"/>
                </a:solidFill>
                <a:latin typeface="Times New Roman" panose="02020603050405020304" pitchFamily="18" charset="0"/>
                <a:cs typeface="Times New Roman" panose="02020603050405020304" pitchFamily="18" charset="0"/>
              </a:rPr>
              <a:t>без записи в журнале осмотра</a:t>
            </a:r>
            <a:r>
              <a:rPr lang="ru-RU" sz="2000" dirty="0">
                <a:latin typeface="Times New Roman" panose="02020603050405020304" pitchFamily="18" charset="0"/>
                <a:cs typeface="Times New Roman" panose="02020603050405020304" pitchFamily="18" charset="0"/>
              </a:rPr>
              <a:t> путей, стрелочных переводов, устройств сигнализации, централизации и блокировки, связи и контактной сети.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Перечень </a:t>
            </a:r>
            <a:r>
              <a:rPr lang="ru-RU" sz="2000" dirty="0">
                <a:latin typeface="Times New Roman" panose="02020603050405020304" pitchFamily="18" charset="0"/>
                <a:cs typeface="Times New Roman" panose="02020603050405020304" pitchFamily="18" charset="0"/>
              </a:rPr>
              <a:t>работ по замене и отключению таких устройств и приборов устанавливается, настоящей Инструкцией.</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30722"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12425"/>
          <a:stretch/>
        </p:blipFill>
        <p:spPr bwMode="auto">
          <a:xfrm>
            <a:off x="2519973" y="555379"/>
            <a:ext cx="6529666" cy="4098917"/>
          </a:xfrm>
          <a:prstGeom prst="rect">
            <a:avLst/>
          </a:prstGeom>
          <a:noFill/>
          <a:extLst>
            <a:ext uri="{909E8E84-426E-40DD-AFC4-6F175D3DCCD1}">
              <a14:hiddenFill xmlns:a14="http://schemas.microsoft.com/office/drawing/2010/main">
                <a:solidFill>
                  <a:srgbClr val="FFFFFF"/>
                </a:solidFill>
              </a14:hiddenFill>
            </a:ext>
          </a:extLst>
        </p:spPr>
      </p:pic>
      <p:pic>
        <p:nvPicPr>
          <p:cNvPr id="30724" name="Picture 4" descr="Picture backgrou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207" t="3874" r="14319" b="2890"/>
          <a:stretch/>
        </p:blipFill>
        <p:spPr bwMode="auto">
          <a:xfrm>
            <a:off x="0" y="728734"/>
            <a:ext cx="2695597" cy="3566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88431"/>
      </p:ext>
    </p:extLst>
  </p:cSld>
  <p:clrMapOvr>
    <a:masterClrMapping/>
  </p:clrMapOvr>
  <p:transition spd="slow">
    <p:randomBar dir="ver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266944"/>
            <a:ext cx="9144000" cy="159105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Требования </a:t>
            </a:r>
            <a:r>
              <a:rPr lang="ru-RU" sz="2000" dirty="0">
                <a:latin typeface="Times New Roman" panose="02020603050405020304" pitchFamily="18" charset="0"/>
                <a:cs typeface="Times New Roman" panose="02020603050405020304" pitchFamily="18" charset="0"/>
              </a:rPr>
              <a:t>настоящей Инструкции </a:t>
            </a:r>
            <a:r>
              <a:rPr lang="ru-RU" sz="2000" b="1" dirty="0">
                <a:latin typeface="Times New Roman" panose="02020603050405020304" pitchFamily="18" charset="0"/>
                <a:cs typeface="Times New Roman" panose="02020603050405020304" pitchFamily="18" charset="0"/>
              </a:rPr>
              <a:t>обязательны</a:t>
            </a:r>
            <a:r>
              <a:rPr lang="ru-RU" sz="2000" dirty="0">
                <a:latin typeface="Times New Roman" panose="02020603050405020304" pitchFamily="18" charset="0"/>
                <a:cs typeface="Times New Roman" panose="02020603050405020304" pitchFamily="18" charset="0"/>
              </a:rPr>
              <a:t> для всех работников ОАО «РЖД» связанных с технической эксплуатацией и контролем действия устройств СЦБ, пользованием ими, их строительством и реконструкцией.</a:t>
            </a:r>
          </a:p>
          <a:p>
            <a:pPr marL="0" indent="0" algn="just">
              <a:buNone/>
            </a:pPr>
            <a:r>
              <a:rPr lang="ru-RU" sz="2000" dirty="0" smtClean="0">
                <a:latin typeface="Times New Roman" panose="02020603050405020304" pitchFamily="18" charset="0"/>
                <a:cs typeface="Times New Roman" panose="02020603050405020304" pitchFamily="18" charset="0"/>
              </a:rPr>
              <a:t>    Перед </a:t>
            </a:r>
            <a:r>
              <a:rPr lang="ru-RU" sz="2000" dirty="0">
                <a:latin typeface="Times New Roman" panose="02020603050405020304" pitchFamily="18" charset="0"/>
                <a:cs typeface="Times New Roman" panose="02020603050405020304" pitchFamily="18" charset="0"/>
              </a:rPr>
              <a:t>допуском к самостоятельной работе данные работники испытываются в знании соответствующих разделов настоящей Инструкции.</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3174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681" y="457462"/>
            <a:ext cx="7214223" cy="4809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5423"/>
      </p:ext>
    </p:extLst>
  </p:cSld>
  <p:clrMapOvr>
    <a:masterClrMapping/>
  </p:clrMapOvr>
  <p:transition spd="slow">
    <p:randomBar dir="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352544"/>
            <a:ext cx="9144000" cy="235000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Выполнение </a:t>
            </a:r>
            <a:r>
              <a:rPr lang="ru-RU" sz="2000" b="1" dirty="0">
                <a:latin typeface="Times New Roman" panose="02020603050405020304" pitchFamily="18" charset="0"/>
                <a:cs typeface="Times New Roman" panose="02020603050405020304" pitchFamily="18" charset="0"/>
              </a:rPr>
              <a:t>плановых работ</a:t>
            </a:r>
            <a:r>
              <a:rPr lang="ru-RU" sz="2000" dirty="0">
                <a:latin typeface="Times New Roman" panose="02020603050405020304" pitchFamily="18" charset="0"/>
                <a:cs typeface="Times New Roman" panose="02020603050405020304" pitchFamily="18" charset="0"/>
              </a:rPr>
              <a:t>, связанных с прекращением действия и требующих выключения устройств СЦБ, </a:t>
            </a:r>
            <a:r>
              <a:rPr lang="ru-RU" sz="2000" i="1" dirty="0">
                <a:latin typeface="Times New Roman" panose="02020603050405020304" pitchFamily="18" charset="0"/>
                <a:cs typeface="Times New Roman" panose="02020603050405020304" pitchFamily="18" charset="0"/>
              </a:rPr>
              <a:t>должно производиться без нарушения графика движения поездов в технологические «окна», </a:t>
            </a:r>
            <a:r>
              <a:rPr lang="ru-RU" sz="2000" dirty="0">
                <a:latin typeface="Times New Roman" panose="02020603050405020304" pitchFamily="18" charset="0"/>
                <a:cs typeface="Times New Roman" panose="02020603050405020304" pitchFamily="18" charset="0"/>
              </a:rPr>
              <a:t>предусмотренные в графике движения поездов в соответствии с требованиями ПТЭ. При отсутствии таких «окон», согласно требованиям ПТЭ должно предоставляться регламентированное время. В необходимых случаях нормальное пользование устройствами СЦБ прекращается путем их временного выключения, в порядке, установленном настоящей Инструкцией.</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32772" name="Picture 4" descr="Picture background"/>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298" t="23924" r="11021" b="14800"/>
          <a:stretch/>
        </p:blipFill>
        <p:spPr bwMode="auto">
          <a:xfrm>
            <a:off x="73152" y="552712"/>
            <a:ext cx="9008429" cy="3799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89187"/>
      </p:ext>
    </p:extLst>
  </p:cSld>
  <p:clrMapOvr>
    <a:masterClrMapping/>
  </p:clrMapOvr>
  <p:transition spd="slow">
    <p:randomBar dir="ver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111496"/>
            <a:ext cx="9144000" cy="1746504"/>
          </a:xfrm>
        </p:spPr>
        <p:txBody>
          <a:bodyPr>
            <a:normAutofit/>
          </a:bodyPr>
          <a:lstStyle/>
          <a:p>
            <a:pPr marL="0" indent="0" algn="just">
              <a:buNone/>
            </a:pPr>
            <a:r>
              <a:rPr lang="ru-RU" sz="2000" b="1" dirty="0" smtClean="0">
                <a:latin typeface="Times New Roman" panose="02020603050405020304" pitchFamily="18" charset="0"/>
                <a:cs typeface="Times New Roman" panose="02020603050405020304" pitchFamily="18" charset="0"/>
              </a:rPr>
              <a:t>          Работы </a:t>
            </a:r>
            <a:r>
              <a:rPr lang="ru-RU" sz="2000" dirty="0">
                <a:latin typeface="Times New Roman" panose="02020603050405020304" pitchFamily="18" charset="0"/>
                <a:cs typeface="Times New Roman" panose="02020603050405020304" pitchFamily="18" charset="0"/>
              </a:rPr>
              <a:t>по техническому обслуживанию, устранению неисправностей, ремонту и замене устройств СЦБ на железнодорожной станции </a:t>
            </a:r>
            <a:r>
              <a:rPr lang="ru-RU" sz="2000" b="1" dirty="0">
                <a:solidFill>
                  <a:srgbClr val="C00000"/>
                </a:solidFill>
                <a:latin typeface="Times New Roman" panose="02020603050405020304" pitchFamily="18" charset="0"/>
                <a:cs typeface="Times New Roman" panose="02020603050405020304" pitchFamily="18" charset="0"/>
              </a:rPr>
              <a:t>должны производиться с разрешения дежурного по станции</a:t>
            </a:r>
            <a:r>
              <a:rPr lang="ru-RU" sz="2000" dirty="0">
                <a:latin typeface="Times New Roman" panose="02020603050405020304" pitchFamily="18" charset="0"/>
                <a:cs typeface="Times New Roman" panose="02020603050405020304" pitchFamily="18" charset="0"/>
              </a:rPr>
              <a:t>, а на перегоне – с разрешения дежурного одной из станций, ограничивающих перегон, или диспетчера поездного на участках с диспетчерской централизацией с выключением или без выключения устройств.</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t="24313" r="13971" b="8236"/>
          <a:stretch/>
        </p:blipFill>
        <p:spPr>
          <a:xfrm>
            <a:off x="435093" y="495846"/>
            <a:ext cx="8273813" cy="4615650"/>
          </a:xfrm>
          <a:prstGeom prst="rect">
            <a:avLst/>
          </a:prstGeom>
        </p:spPr>
      </p:pic>
    </p:spTree>
    <p:extLst>
      <p:ext uri="{BB962C8B-B14F-4D97-AF65-F5344CB8AC3E}">
        <p14:creationId xmlns:p14="http://schemas.microsoft.com/office/powerpoint/2010/main" val="1167120627"/>
      </p:ext>
    </p:extLst>
  </p:cSld>
  <p:clrMapOvr>
    <a:masterClrMapping/>
  </p:clrMapOvr>
  <p:transition spd="slow">
    <p:randomBar dir="ver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888736"/>
            <a:ext cx="9144000" cy="969264"/>
          </a:xfrm>
        </p:spPr>
        <p:txBody>
          <a:bodyPr>
            <a:normAutofit/>
          </a:bodyPr>
          <a:lstStyle/>
          <a:p>
            <a:pPr marL="0" indent="0" algn="just">
              <a:buNone/>
            </a:pPr>
            <a:r>
              <a:rPr lang="ru-RU" sz="2000" b="1" dirty="0" smtClean="0">
                <a:latin typeface="Times New Roman" panose="02020603050405020304" pitchFamily="18" charset="0"/>
                <a:cs typeface="Times New Roman" panose="02020603050405020304" pitchFamily="18" charset="0"/>
              </a:rPr>
              <a:t>     Перечни </a:t>
            </a:r>
            <a:r>
              <a:rPr lang="ru-RU" sz="2000" b="1" dirty="0">
                <a:latin typeface="Times New Roman" panose="02020603050405020304" pitchFamily="18" charset="0"/>
                <a:cs typeface="Times New Roman" panose="02020603050405020304" pitchFamily="18" charset="0"/>
              </a:rPr>
              <a:t>основных работ</a:t>
            </a:r>
            <a:r>
              <a:rPr lang="ru-RU" sz="2000" dirty="0">
                <a:latin typeface="Times New Roman" panose="02020603050405020304" pitchFamily="18" charset="0"/>
                <a:cs typeface="Times New Roman" panose="02020603050405020304" pitchFamily="18" charset="0"/>
              </a:rPr>
              <a:t>, выполняемых </a:t>
            </a:r>
            <a:r>
              <a:rPr lang="ru-RU" sz="2000" b="1" dirty="0">
                <a:solidFill>
                  <a:srgbClr val="C00000"/>
                </a:solidFill>
                <a:latin typeface="Times New Roman" panose="02020603050405020304" pitchFamily="18" charset="0"/>
                <a:cs typeface="Times New Roman" panose="02020603050405020304" pitchFamily="18" charset="0"/>
              </a:rPr>
              <a:t>с выключением и без выключения устройств СЦБ</a:t>
            </a:r>
            <a:r>
              <a:rPr lang="ru-RU" sz="2000" dirty="0">
                <a:latin typeface="Times New Roman" panose="02020603050405020304" pitchFamily="18" charset="0"/>
                <a:cs typeface="Times New Roman" panose="02020603050405020304" pitchFamily="18" charset="0"/>
              </a:rPr>
              <a:t>, и примеры оформления записей при выполнении данных работ указаны </a:t>
            </a:r>
            <a:r>
              <a:rPr lang="ru-RU" sz="2000" dirty="0" smtClean="0">
                <a:latin typeface="Times New Roman" panose="02020603050405020304" pitchFamily="18" charset="0"/>
                <a:cs typeface="Times New Roman" panose="02020603050405020304" pitchFamily="18" charset="0"/>
              </a:rPr>
              <a:t>в настоящей </a:t>
            </a:r>
            <a:r>
              <a:rPr lang="ru-RU" sz="2000" dirty="0">
                <a:latin typeface="Times New Roman" panose="02020603050405020304" pitchFamily="18" charset="0"/>
                <a:cs typeface="Times New Roman" panose="02020603050405020304" pitchFamily="18" charset="0"/>
              </a:rPr>
              <a:t>Инструкции</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33794" name="Picture 2" descr="Picture background"/>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774" t="9708" r="4830" b="7043"/>
          <a:stretch/>
        </p:blipFill>
        <p:spPr bwMode="auto">
          <a:xfrm>
            <a:off x="608075" y="484632"/>
            <a:ext cx="7927849" cy="5404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454791"/>
      </p:ext>
    </p:extLst>
  </p:cSld>
  <p:clrMapOvr>
    <a:masterClrMapping/>
  </p:clrMapOvr>
  <p:transition spd="slow">
    <p:randomBar dir="ver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885695"/>
            <a:ext cx="9144000" cy="119786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Перечень </a:t>
            </a:r>
            <a:r>
              <a:rPr lang="ru-RU" sz="2000" b="1" dirty="0">
                <a:latin typeface="Times New Roman" panose="02020603050405020304" pitchFamily="18" charset="0"/>
                <a:cs typeface="Times New Roman" panose="02020603050405020304" pitchFamily="18" charset="0"/>
              </a:rPr>
              <a:t>работ </a:t>
            </a:r>
            <a:r>
              <a:rPr lang="ru-RU" sz="2000" dirty="0">
                <a:latin typeface="Times New Roman" panose="02020603050405020304" pitchFamily="18" charset="0"/>
                <a:cs typeface="Times New Roman" panose="02020603050405020304" pitchFamily="18" charset="0"/>
              </a:rPr>
              <a:t>на железнодорожной станции, выполняемых </a:t>
            </a:r>
            <a:r>
              <a:rPr lang="ru-RU" sz="2000" b="1" dirty="0">
                <a:solidFill>
                  <a:srgbClr val="C00000"/>
                </a:solidFill>
                <a:latin typeface="Times New Roman" panose="02020603050405020304" pitchFamily="18" charset="0"/>
                <a:cs typeface="Times New Roman" panose="02020603050405020304" pitchFamily="18" charset="0"/>
              </a:rPr>
              <a:t>с разрешения дежурного по станции без оформления записи в Журнале осмотра </a:t>
            </a:r>
            <a:r>
              <a:rPr lang="ru-RU" sz="2000" dirty="0">
                <a:latin typeface="Times New Roman" panose="02020603050405020304" pitchFamily="18" charset="0"/>
                <a:cs typeface="Times New Roman" panose="02020603050405020304" pitchFamily="18" charset="0"/>
              </a:rPr>
              <a:t>путей, стрелочных переводов, устройств СЦБ, связи и контактной сети (форма ДУ-46, далее - Журнал осмотра), указан в </a:t>
            </a:r>
            <a:r>
              <a:rPr lang="ru-RU" sz="2000" dirty="0" smtClean="0">
                <a:latin typeface="Times New Roman" panose="02020603050405020304" pitchFamily="18" charset="0"/>
                <a:cs typeface="Times New Roman" panose="02020603050405020304" pitchFamily="18" charset="0"/>
              </a:rPr>
              <a:t>настоящей </a:t>
            </a:r>
            <a:r>
              <a:rPr lang="ru-RU" sz="2000" dirty="0">
                <a:latin typeface="Times New Roman" panose="02020603050405020304" pitchFamily="18" charset="0"/>
                <a:cs typeface="Times New Roman" panose="02020603050405020304" pitchFamily="18" charset="0"/>
              </a:rPr>
              <a:t>Инструкции.</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pic>
        <p:nvPicPr>
          <p:cNvPr id="34818" name="Picture 2"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064" y="481299"/>
            <a:ext cx="2929099" cy="4137354"/>
          </a:xfrm>
          <a:prstGeom prst="rect">
            <a:avLst/>
          </a:prstGeom>
          <a:noFill/>
          <a:extLst>
            <a:ext uri="{909E8E84-426E-40DD-AFC4-6F175D3DCCD1}">
              <a14:hiddenFill xmlns:a14="http://schemas.microsoft.com/office/drawing/2010/main">
                <a:solidFill>
                  <a:srgbClr val="FFFFFF"/>
                </a:solidFill>
              </a14:hiddenFill>
            </a:ext>
          </a:extLst>
        </p:spPr>
      </p:pic>
      <p:pic>
        <p:nvPicPr>
          <p:cNvPr id="34820" name="Picture 4" descr="Picture backgrou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937"/>
          <a:stretch/>
        </p:blipFill>
        <p:spPr bwMode="auto">
          <a:xfrm>
            <a:off x="3249056" y="481299"/>
            <a:ext cx="5812987" cy="4137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4587763"/>
      </p:ext>
    </p:extLst>
  </p:cSld>
  <p:clrMapOvr>
    <a:masterClrMapping/>
  </p:clrMapOvr>
  <p:transition spd="slow">
    <p:randomBar dir="ver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671084"/>
            <a:ext cx="9144000" cy="6186915"/>
          </a:xfrm>
        </p:spPr>
        <p:txBody>
          <a:bodyPr>
            <a:normAutofit fontScale="92500" lnSpcReduction="20000"/>
          </a:bodyPr>
          <a:lstStyle/>
          <a:p>
            <a:pPr marL="457200" indent="-457200" algn="just">
              <a:buAutoNum type="arabicPeriod"/>
            </a:pPr>
            <a:r>
              <a:rPr lang="ru-RU" sz="1800" dirty="0">
                <a:latin typeface="Times New Roman" panose="02020603050405020304" pitchFamily="18" charset="0"/>
                <a:cs typeface="Times New Roman" panose="02020603050405020304" pitchFamily="18" charset="0"/>
              </a:rPr>
              <a:t>Что указывается в разрешении на производство работ?	</a:t>
            </a:r>
            <a:endParaRPr lang="ru-RU" sz="18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1800" dirty="0">
                <a:latin typeface="Times New Roman" panose="02020603050405020304" pitchFamily="18" charset="0"/>
                <a:cs typeface="Times New Roman" panose="02020603050405020304" pitchFamily="18" charset="0"/>
              </a:rPr>
              <a:t>Может ли осуществлять работы на инфраструктуре ОАО «РЖД» представитель сторонней организации? 	</a:t>
            </a:r>
            <a:endParaRPr lang="ru-RU" sz="18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1800" dirty="0">
                <a:latin typeface="Times New Roman" panose="02020603050405020304" pitchFamily="18" charset="0"/>
                <a:cs typeface="Times New Roman" panose="02020603050405020304" pitchFamily="18" charset="0"/>
              </a:rPr>
              <a:t>Какой продолжительностью допускается предоставление технологических «окон» по текущему содержанию элементов железнодорожной инфраструктуры с применением комплекса машин, специализированными бригадами и механизированными колоннами?	</a:t>
            </a:r>
            <a:endParaRPr lang="ru-RU" sz="18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1800" dirty="0">
                <a:latin typeface="Times New Roman" panose="02020603050405020304" pitchFamily="18" charset="0"/>
                <a:cs typeface="Times New Roman" panose="02020603050405020304" pitchFamily="18" charset="0"/>
              </a:rPr>
              <a:t>Что обязан установить диспетчер поездной с наступлением срока начала «окна» с закрытием перегона?	</a:t>
            </a:r>
            <a:endParaRPr lang="ru-RU" sz="18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1800" dirty="0">
                <a:latin typeface="Times New Roman" panose="02020603050405020304" pitchFamily="18" charset="0"/>
                <a:cs typeface="Times New Roman" panose="02020603050405020304" pitchFamily="18" charset="0"/>
              </a:rPr>
              <a:t>Какая форма бланка используется при отправлении хозяйственных поездов на закрытый перегон (или путь перегона)? 	</a:t>
            </a:r>
            <a:endParaRPr lang="ru-RU" sz="18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1800" dirty="0">
                <a:latin typeface="Times New Roman" panose="02020603050405020304" pitchFamily="18" charset="0"/>
                <a:cs typeface="Times New Roman" panose="02020603050405020304" pitchFamily="18" charset="0"/>
              </a:rPr>
              <a:t>Что обязан сделать ДСП перед отправлением последнего хозяйственного поезда на закрытый перегон, в целях исключения отправления на этот перегон поездов в попутном направлении</a:t>
            </a:r>
            <a:r>
              <a:rPr lang="ru-RU" sz="1800" dirty="0" smtClean="0">
                <a:latin typeface="Times New Roman" panose="02020603050405020304" pitchFamily="18" charset="0"/>
                <a:cs typeface="Times New Roman" panose="02020603050405020304" pitchFamily="18" charset="0"/>
              </a:rPr>
              <a:t>?</a:t>
            </a:r>
          </a:p>
          <a:p>
            <a:pPr marL="457200" indent="-457200" algn="just">
              <a:buAutoNum type="arabicPeriod"/>
            </a:pPr>
            <a:r>
              <a:rPr lang="ru-RU" sz="1800" dirty="0">
                <a:latin typeface="Times New Roman" panose="02020603050405020304" pitchFamily="18" charset="0"/>
                <a:cs typeface="Times New Roman" panose="02020603050405020304" pitchFamily="18" charset="0"/>
              </a:rPr>
              <a:t>Когда ключ-жезл соответствующего перегона (железнодорожного пути перегона) должен быть возвращён в аппарат</a:t>
            </a:r>
            <a:r>
              <a:rPr lang="ru-RU" sz="1800" dirty="0" smtClean="0">
                <a:latin typeface="Times New Roman" panose="02020603050405020304" pitchFamily="18" charset="0"/>
                <a:cs typeface="Times New Roman" panose="02020603050405020304" pitchFamily="18" charset="0"/>
              </a:rPr>
              <a:t>?</a:t>
            </a:r>
          </a:p>
          <a:p>
            <a:pPr marL="457200" indent="-457200" algn="just">
              <a:buAutoNum type="arabicPeriod"/>
            </a:pPr>
            <a:r>
              <a:rPr lang="ru-RU" sz="1800" dirty="0">
                <a:latin typeface="Times New Roman" panose="02020603050405020304" pitchFamily="18" charset="0"/>
                <a:cs typeface="Times New Roman" panose="02020603050405020304" pitchFamily="18" charset="0"/>
              </a:rPr>
              <a:t>Как производится открытие перегона (железнодорожного пути) после окончания работ</a:t>
            </a:r>
            <a:r>
              <a:rPr lang="ru-RU" sz="1800" dirty="0" smtClean="0">
                <a:latin typeface="Times New Roman" panose="02020603050405020304" pitchFamily="18" charset="0"/>
                <a:cs typeface="Times New Roman" panose="02020603050405020304" pitchFamily="18" charset="0"/>
              </a:rPr>
              <a:t>?</a:t>
            </a:r>
          </a:p>
          <a:p>
            <a:pPr marL="457200" indent="-457200" algn="just">
              <a:buAutoNum type="arabicPeriod"/>
            </a:pPr>
            <a:r>
              <a:rPr lang="ru-RU" sz="1800" dirty="0">
                <a:latin typeface="Times New Roman" panose="02020603050405020304" pitchFamily="18" charset="0"/>
                <a:cs typeface="Times New Roman" panose="02020603050405020304" pitchFamily="18" charset="0"/>
              </a:rPr>
              <a:t>Как выполняются работы по ремонту пути, не требующие по своему характеру закрытия движения?	</a:t>
            </a:r>
            <a:endParaRPr lang="ru-RU" sz="18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1800" dirty="0">
                <a:latin typeface="Times New Roman" panose="02020603050405020304" pitchFamily="18" charset="0"/>
                <a:cs typeface="Times New Roman" panose="02020603050405020304" pitchFamily="18" charset="0"/>
              </a:rPr>
              <a:t>Как осуществляется отправление хозяйственных поездов на перегоны (железнодорожные пути перегонов), где не производятся работы по ремонту сооружений и устройств или где характер работ не требует закрытия перегона (железнодорожного пути)? </a:t>
            </a:r>
            <a:endParaRPr lang="ru-RU" sz="18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1800" smtClean="0">
                <a:latin typeface="Times New Roman" panose="02020603050405020304" pitchFamily="18" charset="0"/>
                <a:cs typeface="Times New Roman" panose="02020603050405020304" pitchFamily="18" charset="0"/>
              </a:rPr>
              <a:t>При </a:t>
            </a:r>
            <a:r>
              <a:rPr lang="ru-RU" sz="1800" dirty="0">
                <a:latin typeface="Times New Roman" panose="02020603050405020304" pitchFamily="18" charset="0"/>
                <a:cs typeface="Times New Roman" panose="02020603050405020304" pitchFamily="18" charset="0"/>
              </a:rPr>
              <a:t>каких условиях на станционных железнодорожных путях запрещается производить работы, требующие ограждения сигналами остановки или уменьшения скорости?	</a:t>
            </a:r>
            <a:endParaRPr lang="ru-RU" sz="1800" dirty="0" smtClean="0">
              <a:latin typeface="Times New Roman" panose="02020603050405020304" pitchFamily="18" charset="0"/>
              <a:cs typeface="Times New Roman" panose="02020603050405020304" pitchFamily="18" charset="0"/>
            </a:endParaRPr>
          </a:p>
          <a:p>
            <a:pPr marL="457200" indent="-457200" algn="just">
              <a:buAutoNum type="arabicPeriod"/>
            </a:pPr>
            <a:endParaRPr lang="ru-RU" sz="1800" dirty="0" smtClean="0">
              <a:latin typeface="Times New Roman" panose="02020603050405020304" pitchFamily="18" charset="0"/>
              <a:cs typeface="Times New Roman" panose="02020603050405020304" pitchFamily="18" charset="0"/>
            </a:endParaRPr>
          </a:p>
          <a:p>
            <a:pPr marL="457200" indent="-457200" algn="just">
              <a:buAutoNum type="arabicPeriod"/>
            </a:pPr>
            <a:endParaRPr lang="ru-RU" sz="18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3060881" y="301753"/>
            <a:ext cx="3022238" cy="400110"/>
          </a:xfrm>
          <a:prstGeom prst="rect">
            <a:avLst/>
          </a:prstGeom>
        </p:spPr>
        <p:txBody>
          <a:bodyPr wrap="none">
            <a:spAutoFit/>
          </a:bodyPr>
          <a:lstStyle/>
          <a:p>
            <a:r>
              <a:rPr lang="ru-RU" sz="2000" b="1" u="sng" dirty="0" smtClean="0">
                <a:solidFill>
                  <a:srgbClr val="002060"/>
                </a:solidFill>
                <a:latin typeface="Times New Roman" panose="02020603050405020304" pitchFamily="18" charset="0"/>
                <a:cs typeface="Times New Roman" panose="02020603050405020304" pitchFamily="18" charset="0"/>
              </a:rPr>
              <a:t>Закрепление материала </a:t>
            </a:r>
            <a:endParaRPr lang="ru-RU" sz="2000" b="1" u="sng" dirty="0">
              <a:solidFill>
                <a:srgbClr val="002060"/>
              </a:solidFill>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2175336"/>
      </p:ext>
    </p:extLst>
  </p:cSld>
  <p:clrMapOvr>
    <a:masterClrMapping/>
  </p:clrMapOvr>
  <p:transition spd="slow">
    <p:randomBar dir="ver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4207072"/>
          </a:xfrm>
          <a:ln>
            <a:noFill/>
          </a:ln>
        </p:spPr>
        <p:txBody>
          <a:bodyPr>
            <a:normAutofit fontScale="92500" lnSpcReduction="20000"/>
          </a:bodyPr>
          <a:lstStyle/>
          <a:p>
            <a:pPr marL="0" indent="0" algn="ctr">
              <a:lnSpc>
                <a:spcPct val="100000"/>
              </a:lnSpc>
              <a:buNone/>
            </a:pPr>
            <a:r>
              <a:rPr lang="ru-RU" sz="2000" b="1" i="1" u="sng" dirty="0" smtClean="0">
                <a:solidFill>
                  <a:srgbClr val="C00000"/>
                </a:solidFill>
                <a:latin typeface="Times New Roman" panose="02020603050405020304" pitchFamily="18" charset="0"/>
                <a:cs typeface="Times New Roman" panose="02020603050405020304" pitchFamily="18" charset="0"/>
              </a:rPr>
              <a:t>Актуализация </a:t>
            </a:r>
            <a:r>
              <a:rPr lang="ru-RU" sz="2000" b="1" i="1" u="sng" dirty="0">
                <a:solidFill>
                  <a:srgbClr val="C00000"/>
                </a:solidFill>
                <a:latin typeface="Times New Roman" panose="02020603050405020304" pitchFamily="18" charset="0"/>
                <a:cs typeface="Times New Roman" panose="02020603050405020304" pitchFamily="18" charset="0"/>
              </a:rPr>
              <a:t>домашнего задания: </a:t>
            </a:r>
            <a:endParaRPr lang="ru-RU" sz="2000" b="1" i="1" u="sng" dirty="0" smtClean="0">
              <a:solidFill>
                <a:srgbClr val="C00000"/>
              </a:solidFill>
              <a:latin typeface="Times New Roman" panose="02020603050405020304" pitchFamily="18" charset="0"/>
              <a:cs typeface="Times New Roman" panose="02020603050405020304" pitchFamily="18" charset="0"/>
            </a:endParaRPr>
          </a:p>
          <a:p>
            <a:pPr marL="0" indent="0" algn="just">
              <a:lnSpc>
                <a:spcPct val="100000"/>
              </a:lnSpc>
              <a:buNone/>
            </a:pPr>
            <a:r>
              <a:rPr lang="ru-RU" sz="2000" b="1" i="1" dirty="0">
                <a:solidFill>
                  <a:srgbClr val="002060"/>
                </a:solidFill>
                <a:latin typeface="Times New Roman" panose="02020603050405020304" pitchFamily="18" charset="0"/>
                <a:cs typeface="Times New Roman" panose="02020603050405020304" pitchFamily="18" charset="0"/>
              </a:rPr>
              <a:t>ИДП Приложение №13 п.3-9, 14,17,20,21 Порядок организации движения хозяйственных поездов при производстве ремонтных и строительных работ на ж.-д. инфраструктуре;</a:t>
            </a:r>
          </a:p>
          <a:p>
            <a:pPr marL="0" indent="0" algn="just">
              <a:lnSpc>
                <a:spcPct val="100000"/>
              </a:lnSpc>
              <a:buNone/>
            </a:pPr>
            <a:r>
              <a:rPr lang="ru-RU" sz="2000" b="1" i="1" dirty="0">
                <a:solidFill>
                  <a:srgbClr val="002060"/>
                </a:solidFill>
                <a:latin typeface="Times New Roman" panose="02020603050405020304" pitchFamily="18" charset="0"/>
                <a:cs typeface="Times New Roman" panose="02020603050405020304" pitchFamily="18" charset="0"/>
              </a:rPr>
              <a:t>Инструкция по обеспечению безопасности движения поездов при производстве путевых работ, утвержденной распоряжением ОАО «РЖД» от 14.12.2016 г. №2540р.;</a:t>
            </a:r>
          </a:p>
          <a:p>
            <a:pPr marL="0" indent="0" algn="just">
              <a:lnSpc>
                <a:spcPct val="100000"/>
              </a:lnSpc>
              <a:buNone/>
            </a:pPr>
            <a:r>
              <a:rPr lang="ru-RU" sz="2000" b="1" i="1" dirty="0">
                <a:solidFill>
                  <a:srgbClr val="002060"/>
                </a:solidFill>
                <a:latin typeface="Times New Roman" panose="02020603050405020304" pitchFamily="18" charset="0"/>
                <a:cs typeface="Times New Roman" panose="02020603050405020304" pitchFamily="18" charset="0"/>
              </a:rPr>
              <a:t>Инструкция по обеспечению безопасности движения поездов при технической эксплуатации устройств и систем СЦБ ЦШ-530-11.</a:t>
            </a:r>
          </a:p>
          <a:p>
            <a:pPr marL="0" indent="0" algn="just">
              <a:lnSpc>
                <a:spcPct val="100000"/>
              </a:lnSpc>
              <a:buNone/>
            </a:pPr>
            <a:r>
              <a:rPr lang="ru-RU" sz="2000" b="1" dirty="0" smtClean="0">
                <a:latin typeface="Times New Roman" panose="02020603050405020304" pitchFamily="18" charset="0"/>
                <a:cs typeface="Times New Roman" panose="02020603050405020304" pitchFamily="18" charset="0"/>
              </a:rPr>
              <a:t>Проработка </a:t>
            </a:r>
            <a:r>
              <a:rPr lang="ru-RU" sz="2000" b="1" dirty="0" smtClean="0">
                <a:latin typeface="Times New Roman" panose="02020603050405020304" pitchFamily="18" charset="0"/>
                <a:cs typeface="Times New Roman" panose="02020603050405020304" pitchFamily="18" charset="0"/>
              </a:rPr>
              <a:t>конспекта занятия и специальной </a:t>
            </a:r>
            <a:r>
              <a:rPr lang="ru-RU" sz="2000" b="1" dirty="0">
                <a:latin typeface="Times New Roman" panose="02020603050405020304" pitchFamily="18" charset="0"/>
                <a:cs typeface="Times New Roman" panose="02020603050405020304" pitchFamily="18" charset="0"/>
              </a:rPr>
              <a:t>технической литературы.</a:t>
            </a:r>
          </a:p>
          <a:p>
            <a:pPr marL="0" indent="0" algn="just">
              <a:lnSpc>
                <a:spcPct val="100000"/>
              </a:lnSpc>
              <a:buNone/>
            </a:pPr>
            <a:r>
              <a:rPr lang="ru-RU" sz="2000" b="1" dirty="0">
                <a:latin typeface="Times New Roman" panose="02020603050405020304" pitchFamily="18" charset="0"/>
                <a:cs typeface="Times New Roman" panose="02020603050405020304" pitchFamily="18" charset="0"/>
              </a:rPr>
              <a:t>Подготовить реферат по теме: </a:t>
            </a:r>
            <a:endParaRPr lang="ru-RU" sz="2000" b="1" dirty="0" smtClean="0">
              <a:latin typeface="Times New Roman" panose="02020603050405020304" pitchFamily="18" charset="0"/>
              <a:cs typeface="Times New Roman" panose="02020603050405020304" pitchFamily="18" charset="0"/>
            </a:endParaRPr>
          </a:p>
          <a:p>
            <a:pPr algn="just">
              <a:buFontTx/>
              <a:buChar char="-"/>
            </a:pPr>
            <a:r>
              <a:rPr lang="ru-RU" sz="2000" dirty="0" smtClean="0">
                <a:latin typeface="Times New Roman" panose="02020603050405020304" pitchFamily="18" charset="0"/>
                <a:cs typeface="Times New Roman" panose="02020603050405020304" pitchFamily="18" charset="0"/>
              </a:rPr>
              <a:t>Порядок предоставления технологических «окон».</a:t>
            </a:r>
            <a:endParaRPr lang="ru-RU" sz="2000" dirty="0" smtClean="0">
              <a:latin typeface="Times New Roman" panose="02020603050405020304" pitchFamily="18" charset="0"/>
              <a:cs typeface="Times New Roman" panose="02020603050405020304" pitchFamily="18" charset="0"/>
            </a:endParaRPr>
          </a:p>
          <a:p>
            <a:pPr algn="just">
              <a:buFontTx/>
              <a:buChar char="-"/>
            </a:pPr>
            <a:r>
              <a:rPr lang="ru-RU" sz="2000" dirty="0" smtClean="0">
                <a:latin typeface="Times New Roman" panose="02020603050405020304" pitchFamily="18" charset="0"/>
                <a:cs typeface="Times New Roman" panose="02020603050405020304" pitchFamily="18" charset="0"/>
              </a:rPr>
              <a:t>Обеспечение </a:t>
            </a:r>
            <a:r>
              <a:rPr lang="ru-RU" sz="2000" dirty="0">
                <a:latin typeface="Times New Roman" panose="02020603050405020304" pitchFamily="18" charset="0"/>
                <a:cs typeface="Times New Roman" panose="02020603050405020304" pitchFamily="18" charset="0"/>
              </a:rPr>
              <a:t>безопасности движения </a:t>
            </a:r>
            <a:r>
              <a:rPr lang="ru-RU" sz="2000" dirty="0" smtClean="0">
                <a:latin typeface="Times New Roman" panose="02020603050405020304" pitchFamily="18" charset="0"/>
                <a:cs typeface="Times New Roman" panose="02020603050405020304" pitchFamily="18" charset="0"/>
              </a:rPr>
              <a:t>поездов при производстве путевых работ и устройств СЦБ. </a:t>
            </a:r>
            <a:endParaRPr lang="ru-RU" sz="2000" dirty="0">
              <a:latin typeface="Times New Roman" panose="02020603050405020304" pitchFamily="18" charset="0"/>
              <a:cs typeface="Times New Roman" panose="02020603050405020304" pitchFamily="18" charset="0"/>
            </a:endParaRPr>
          </a:p>
        </p:txBody>
      </p:sp>
      <p:sp>
        <p:nvSpPr>
          <p:cNvPr id="7" name="Заголовок 1"/>
          <p:cNvSpPr>
            <a:spLocks noGrp="1"/>
          </p:cNvSpPr>
          <p:nvPr>
            <p:ph type="title"/>
          </p:nvPr>
        </p:nvSpPr>
        <p:spPr>
          <a:xfrm>
            <a:off x="1799082" y="4209235"/>
            <a:ext cx="6140196" cy="445493"/>
          </a:xfrm>
        </p:spPr>
        <p:txBody>
          <a:bodyPr>
            <a:normAutofit/>
          </a:bodyPr>
          <a:lstStyle/>
          <a:p>
            <a:pPr algn="ctr"/>
            <a:r>
              <a:rPr lang="ru-RU" sz="1800" b="1" u="sng" dirty="0">
                <a:solidFill>
                  <a:srgbClr val="C00000"/>
                </a:solidFill>
                <a:latin typeface="Times New Roman" panose="02020603050405020304" pitchFamily="18" charset="0"/>
                <a:cs typeface="Times New Roman" panose="02020603050405020304" pitchFamily="18" charset="0"/>
              </a:rPr>
              <a:t>Опережающее задание по следующей теме:</a:t>
            </a:r>
          </a:p>
        </p:txBody>
      </p:sp>
      <p:sp>
        <p:nvSpPr>
          <p:cNvPr id="8" name="Прямоугольник 7"/>
          <p:cNvSpPr/>
          <p:nvPr/>
        </p:nvSpPr>
        <p:spPr>
          <a:xfrm>
            <a:off x="1410462" y="4615862"/>
            <a:ext cx="6391656" cy="369332"/>
          </a:xfrm>
          <a:prstGeom prst="rect">
            <a:avLst/>
          </a:prstGeom>
        </p:spPr>
        <p:txBody>
          <a:bodyPr wrap="square">
            <a:spAutoFit/>
          </a:bodyPr>
          <a:lstStyle/>
          <a:p>
            <a:pPr algn="ctr"/>
            <a:r>
              <a:rPr lang="ru-RU" b="1" dirty="0" smtClean="0">
                <a:solidFill>
                  <a:srgbClr val="002060"/>
                </a:solidFill>
                <a:latin typeface="Times New Roman" panose="02020603050405020304" pitchFamily="18" charset="0"/>
                <a:cs typeface="Times New Roman" panose="02020603050405020304" pitchFamily="18" charset="0"/>
              </a:rPr>
              <a:t>Общие положения. Сигналы на ж.-д. транспорте</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0" y="4919008"/>
            <a:ext cx="9075420" cy="1938992"/>
          </a:xfrm>
          <a:prstGeom prst="rect">
            <a:avLst/>
          </a:prstGeom>
        </p:spPr>
        <p:txBody>
          <a:bodyPr wrap="square">
            <a:spAutoFit/>
          </a:bodyPr>
          <a:lstStyle/>
          <a:p>
            <a:pPr marL="457200" indent="-457200" algn="just">
              <a:buAutoNum type="arabicPeriod"/>
            </a:pPr>
            <a:r>
              <a:rPr lang="ru-RU" sz="2000" b="1" dirty="0">
                <a:latin typeface="Times New Roman" panose="02020603050405020304" pitchFamily="18" charset="0"/>
                <a:cs typeface="Times New Roman" panose="02020603050405020304" pitchFamily="18" charset="0"/>
              </a:rPr>
              <a:t>Значение Инструкции по сигнализации на железнодорожном транспорте Российской Федерации (ИСИ).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Сигналы</a:t>
            </a:r>
            <a:r>
              <a:rPr lang="ru-RU" sz="2000" b="1" dirty="0">
                <a:latin typeface="Times New Roman" panose="02020603050405020304" pitchFamily="18" charset="0"/>
                <a:cs typeface="Times New Roman" panose="02020603050405020304" pitchFamily="18" charset="0"/>
              </a:rPr>
              <a:t>, их подразделение по способу восприятия и времени применения.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Основные </a:t>
            </a:r>
            <a:r>
              <a:rPr lang="ru-RU" sz="2000" b="1" dirty="0">
                <a:latin typeface="Times New Roman" panose="02020603050405020304" pitchFamily="18" charset="0"/>
                <a:cs typeface="Times New Roman" panose="02020603050405020304" pitchFamily="18" charset="0"/>
              </a:rPr>
              <a:t>сигнальные цвета.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Порядок </a:t>
            </a:r>
            <a:r>
              <a:rPr lang="ru-RU" sz="2000" b="1" dirty="0">
                <a:latin typeface="Times New Roman" panose="02020603050405020304" pitchFamily="18" charset="0"/>
                <a:cs typeface="Times New Roman" panose="02020603050405020304" pitchFamily="18" charset="0"/>
              </a:rPr>
              <a:t>подачи сигналов.</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1631938"/>
      </p:ext>
    </p:extLst>
  </p:cSld>
  <p:clrMapOvr>
    <a:masterClrMapping/>
  </p:clrMapOvr>
  <p:transition spd="slow">
    <p:randomBar dir="ver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b="15182"/>
          <a:stretch/>
        </p:blipFill>
        <p:spPr bwMode="auto">
          <a:xfrm>
            <a:off x="643558" y="64008"/>
            <a:ext cx="7869505" cy="679399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157044" y="5742432"/>
            <a:ext cx="6882590" cy="923330"/>
          </a:xfrm>
          <a:prstGeom prst="rect">
            <a:avLst/>
          </a:prstGeom>
        </p:spPr>
        <p:txBody>
          <a:bodyPr wrap="none">
            <a:spAutoFit/>
          </a:bodyPr>
          <a:lstStyle/>
          <a:p>
            <a:r>
              <a:rPr lang="ru-RU" sz="5400" b="1" i="1" dirty="0" smtClean="0">
                <a:solidFill>
                  <a:srgbClr val="00B0F0"/>
                </a:solidFill>
                <a:latin typeface="Times New Roman" panose="02020603050405020304" pitchFamily="18" charset="0"/>
                <a:cs typeface="Times New Roman" panose="02020603050405020304" pitchFamily="18" charset="0"/>
              </a:rPr>
              <a:t>Спасибо за внимание</a:t>
            </a:r>
            <a:endParaRPr lang="ru-RU" sz="5400" i="1" dirty="0">
              <a:solidFill>
                <a:srgbClr val="00B0F0"/>
              </a:solidFill>
            </a:endParaRPr>
          </a:p>
        </p:txBody>
      </p:sp>
    </p:spTree>
    <p:extLst>
      <p:ext uri="{BB962C8B-B14F-4D97-AF65-F5344CB8AC3E}">
        <p14:creationId xmlns:p14="http://schemas.microsoft.com/office/powerpoint/2010/main" val="1862111174"/>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 y="4806171"/>
            <a:ext cx="9144000" cy="1664208"/>
          </a:xfrm>
        </p:spPr>
        <p:txBody>
          <a:bodyPr>
            <a:normAutofit/>
          </a:bodyPr>
          <a:lstStyle/>
          <a:p>
            <a:pPr marL="0" indent="0" algn="just">
              <a:buNone/>
            </a:pPr>
            <a:r>
              <a:rPr lang="ru-RU" sz="2000" b="1" dirty="0">
                <a:solidFill>
                  <a:srgbClr val="002060"/>
                </a:solidFill>
                <a:latin typeface="Times New Roman" panose="02020603050405020304" pitchFamily="18" charset="0"/>
                <a:cs typeface="Times New Roman" panose="02020603050405020304" pitchFamily="18" charset="0"/>
              </a:rPr>
              <a:t>Руководитель работ (единый руководитель работ) </a:t>
            </a:r>
            <a:r>
              <a:rPr lang="ru-RU" sz="2000" b="1" dirty="0">
                <a:solidFill>
                  <a:srgbClr val="C00000"/>
                </a:solidFill>
                <a:latin typeface="Times New Roman" panose="02020603050405020304" pitchFamily="18" charset="0"/>
                <a:cs typeface="Times New Roman" panose="02020603050405020304" pitchFamily="18" charset="0"/>
              </a:rPr>
              <a:t>обязан заблаговременно:</a:t>
            </a:r>
          </a:p>
          <a:p>
            <a:pPr marL="0" indent="0" algn="just">
              <a:buNone/>
            </a:pPr>
            <a:r>
              <a:rPr lang="ru-RU" sz="2000" b="1" dirty="0">
                <a:latin typeface="Times New Roman" panose="02020603050405020304" pitchFamily="18" charset="0"/>
                <a:cs typeface="Times New Roman" panose="02020603050405020304" pitchFamily="18" charset="0"/>
              </a:rPr>
              <a:t>- проверить </a:t>
            </a:r>
            <a:r>
              <a:rPr lang="ru-RU" sz="2000" dirty="0">
                <a:latin typeface="Times New Roman" panose="02020603050405020304" pitchFamily="18" charset="0"/>
                <a:cs typeface="Times New Roman" panose="02020603050405020304" pitchFamily="18" charset="0"/>
              </a:rPr>
              <a:t>наличие и исправность необходимых для выполнения работ в соответствии с ППР машин, механизмов, хозяйственных поездов, материалов, работников (в том числе ответственных руководителей работ при совмещенном «окне» единым руководителем работ);</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3</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20847" b="6154"/>
          <a:stretch/>
        </p:blipFill>
        <p:spPr bwMode="auto">
          <a:xfrm>
            <a:off x="256031" y="566928"/>
            <a:ext cx="8776647" cy="4041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858047"/>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221224"/>
            <a:ext cx="9144000" cy="1636776"/>
          </a:xfrm>
        </p:spPr>
        <p:txBody>
          <a:bodyPr>
            <a:normAutofit/>
          </a:bodyPr>
          <a:lstStyle/>
          <a:p>
            <a:pPr marL="0" indent="0" algn="just">
              <a:buNone/>
            </a:pPr>
            <a:r>
              <a:rPr lang="ru-RU" sz="2000" b="1" dirty="0">
                <a:solidFill>
                  <a:srgbClr val="002060"/>
                </a:solidFill>
                <a:latin typeface="Times New Roman" panose="02020603050405020304" pitchFamily="18" charset="0"/>
                <a:cs typeface="Times New Roman" panose="02020603050405020304" pitchFamily="18" charset="0"/>
              </a:rPr>
              <a:t>Руководитель работ (единый руководитель работ) </a:t>
            </a:r>
            <a:r>
              <a:rPr lang="ru-RU" sz="2000" b="1" dirty="0">
                <a:solidFill>
                  <a:srgbClr val="C00000"/>
                </a:solidFill>
                <a:latin typeface="Times New Roman" panose="02020603050405020304" pitchFamily="18" charset="0"/>
                <a:cs typeface="Times New Roman" panose="02020603050405020304" pitchFamily="18" charset="0"/>
              </a:rPr>
              <a:t>обязан заблаговременно:</a:t>
            </a:r>
          </a:p>
          <a:p>
            <a:pPr marL="0" indent="0" algn="just">
              <a:buNone/>
            </a:pPr>
            <a:r>
              <a:rPr lang="ru-RU" sz="2000" b="1"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явиться </a:t>
            </a:r>
            <a:r>
              <a:rPr lang="ru-RU" sz="2000" dirty="0">
                <a:latin typeface="Times New Roman" panose="02020603050405020304" pitchFamily="18" charset="0"/>
                <a:cs typeface="Times New Roman" panose="02020603050405020304" pitchFamily="18" charset="0"/>
              </a:rPr>
              <a:t>к дежурному по станции производства работ или станции, ограничивающей перегон производства работ, предъявив служебное удостоверение (паспорт для работника сторонней организации) и свидетельство об аттестации на руководителя работ);</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3</a:t>
            </a:r>
            <a:endParaRPr lang="ru-RU" sz="1400" b="1" dirty="0">
              <a:solidFill>
                <a:schemeClr val="tx1"/>
              </a:solidFill>
              <a:latin typeface="Times New Roman" panose="02020603050405020304" pitchFamily="18" charset="0"/>
              <a:cs typeface="Times New Roman" panose="02020603050405020304" pitchFamily="18" charset="0"/>
            </a:endParaRPr>
          </a:p>
        </p:txBody>
      </p:sp>
      <p:pic>
        <p:nvPicPr>
          <p:cNvPr id="2050"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6171" y="427480"/>
            <a:ext cx="6391657" cy="4793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31095"/>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865" y="5043719"/>
            <a:ext cx="9144000" cy="1664208"/>
          </a:xfrm>
        </p:spPr>
        <p:txBody>
          <a:bodyPr>
            <a:normAutofit/>
          </a:bodyPr>
          <a:lstStyle/>
          <a:p>
            <a:pPr marL="0" indent="0" algn="just">
              <a:buNone/>
            </a:pPr>
            <a:r>
              <a:rPr lang="ru-RU" sz="2000" b="1" dirty="0">
                <a:solidFill>
                  <a:srgbClr val="002060"/>
                </a:solidFill>
                <a:latin typeface="Times New Roman" panose="02020603050405020304" pitchFamily="18" charset="0"/>
                <a:cs typeface="Times New Roman" panose="02020603050405020304" pitchFamily="18" charset="0"/>
              </a:rPr>
              <a:t>Руководитель работ (единый руководитель работ) </a:t>
            </a:r>
            <a:r>
              <a:rPr lang="ru-RU" sz="2000" b="1" dirty="0">
                <a:solidFill>
                  <a:srgbClr val="C00000"/>
                </a:solidFill>
                <a:latin typeface="Times New Roman" panose="02020603050405020304" pitchFamily="18" charset="0"/>
                <a:cs typeface="Times New Roman" panose="02020603050405020304" pitchFamily="18" charset="0"/>
              </a:rPr>
              <a:t>обязан заблаговременно:</a:t>
            </a:r>
          </a:p>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при производстве работ на закрытом перегоне (пути перегона) </a:t>
            </a:r>
            <a:r>
              <a:rPr lang="ru-RU" sz="2000" b="1" dirty="0">
                <a:latin typeface="Times New Roman" panose="02020603050405020304" pitchFamily="18" charset="0"/>
                <a:cs typeface="Times New Roman" panose="02020603050405020304" pitchFamily="18" charset="0"/>
              </a:rPr>
              <a:t>оформить заявку </a:t>
            </a:r>
            <a:r>
              <a:rPr lang="ru-RU" sz="2000" dirty="0">
                <a:latin typeface="Times New Roman" panose="02020603050405020304" pitchFamily="18" charset="0"/>
                <a:cs typeface="Times New Roman" panose="02020603050405020304" pitchFamily="18" charset="0"/>
              </a:rPr>
              <a:t>о последовательности отправления хозяйственных поездов на закрытый перегон (путь перегона) в журнале ДУ-58, а при производстве работ на станции оформить запись в журнале ДУ-46.</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п. 3</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6865" y="519404"/>
            <a:ext cx="4417975" cy="4524315"/>
          </a:xfrm>
          <a:prstGeom prst="rect">
            <a:avLst/>
          </a:prstGeom>
          <a:solidFill>
            <a:schemeClr val="bg1"/>
          </a:solidFill>
          <a:ln>
            <a:solidFill>
              <a:schemeClr val="tx1"/>
            </a:solidFill>
          </a:ln>
        </p:spPr>
        <p:txBody>
          <a:bodyPr wrap="square">
            <a:spAutoFit/>
          </a:bodyPr>
          <a:lstStyle/>
          <a:p>
            <a:pPr algn="just"/>
            <a:r>
              <a:rPr lang="ru-RU" sz="1600" b="1" i="1" u="sng" dirty="0" smtClean="0">
                <a:solidFill>
                  <a:srgbClr val="C00000"/>
                </a:solidFill>
              </a:rPr>
              <a:t>Заявка от руководителя работ</a:t>
            </a:r>
          </a:p>
          <a:p>
            <a:pPr algn="just"/>
            <a:r>
              <a:rPr lang="ru-RU" sz="1600" dirty="0" smtClean="0"/>
              <a:t> Для производства работ </a:t>
            </a:r>
            <a:r>
              <a:rPr lang="ru-RU" sz="1600" i="1" dirty="0" smtClean="0">
                <a:solidFill>
                  <a:srgbClr val="002060"/>
                </a:solidFill>
              </a:rPr>
              <a:t>по среднему ремонту</a:t>
            </a:r>
            <a:r>
              <a:rPr lang="ru-RU" sz="1600" dirty="0" smtClean="0"/>
              <a:t> на перегоне </a:t>
            </a:r>
            <a:r>
              <a:rPr lang="ru-RU" sz="1600" i="1" dirty="0" smtClean="0">
                <a:solidFill>
                  <a:srgbClr val="002060"/>
                </a:solidFill>
              </a:rPr>
              <a:t>Елховка-Тарханы четный</a:t>
            </a:r>
            <a:r>
              <a:rPr lang="ru-RU" sz="1600" dirty="0" smtClean="0"/>
              <a:t> путь продолжительностью с </a:t>
            </a:r>
            <a:r>
              <a:rPr lang="ru-RU" sz="1600" i="1" dirty="0" smtClean="0">
                <a:solidFill>
                  <a:srgbClr val="002060"/>
                </a:solidFill>
              </a:rPr>
              <a:t>10</a:t>
            </a:r>
            <a:r>
              <a:rPr lang="ru-RU" sz="1600" dirty="0" smtClean="0"/>
              <a:t> час </a:t>
            </a:r>
            <a:r>
              <a:rPr lang="ru-RU" sz="1600" i="1" dirty="0" smtClean="0">
                <a:solidFill>
                  <a:srgbClr val="002060"/>
                </a:solidFill>
              </a:rPr>
              <a:t>15 </a:t>
            </a:r>
            <a:r>
              <a:rPr lang="ru-RU" sz="1600" dirty="0" smtClean="0"/>
              <a:t>мин до </a:t>
            </a:r>
            <a:r>
              <a:rPr lang="ru-RU" sz="1600" i="1" dirty="0" smtClean="0">
                <a:solidFill>
                  <a:srgbClr val="002060"/>
                </a:solidFill>
              </a:rPr>
              <a:t>18</a:t>
            </a:r>
            <a:r>
              <a:rPr lang="ru-RU" sz="1600" dirty="0" smtClean="0"/>
              <a:t> час </a:t>
            </a:r>
            <a:r>
              <a:rPr lang="ru-RU" sz="1600" i="1" dirty="0" smtClean="0">
                <a:solidFill>
                  <a:srgbClr val="002060"/>
                </a:solidFill>
              </a:rPr>
              <a:t>45</a:t>
            </a:r>
            <a:r>
              <a:rPr lang="ru-RU" sz="1600" dirty="0" smtClean="0"/>
              <a:t> мин прошу отправить хозяйственные поезда со станции </a:t>
            </a:r>
            <a:r>
              <a:rPr lang="ru-RU" sz="1600" i="1" dirty="0" smtClean="0">
                <a:solidFill>
                  <a:srgbClr val="002060"/>
                </a:solidFill>
              </a:rPr>
              <a:t>Тарханы</a:t>
            </a:r>
            <a:r>
              <a:rPr lang="ru-RU" sz="1600" dirty="0" smtClean="0"/>
              <a:t>:</a:t>
            </a:r>
          </a:p>
          <a:p>
            <a:pPr algn="just"/>
            <a:r>
              <a:rPr lang="ru-RU" sz="1600" dirty="0" smtClean="0"/>
              <a:t>1) </a:t>
            </a:r>
            <a:r>
              <a:rPr lang="ru-RU" sz="1600" i="1" dirty="0" smtClean="0">
                <a:solidFill>
                  <a:srgbClr val="002060"/>
                </a:solidFill>
              </a:rPr>
              <a:t>№8301 П/Р </a:t>
            </a:r>
            <a:r>
              <a:rPr lang="ru-RU" sz="1600" dirty="0" smtClean="0"/>
              <a:t>до </a:t>
            </a:r>
            <a:r>
              <a:rPr lang="ru-RU" sz="1600" i="1" dirty="0" smtClean="0">
                <a:solidFill>
                  <a:srgbClr val="002060"/>
                </a:solidFill>
              </a:rPr>
              <a:t>245</a:t>
            </a:r>
            <a:r>
              <a:rPr lang="ru-RU" sz="1600" dirty="0" smtClean="0"/>
              <a:t> км </a:t>
            </a:r>
            <a:r>
              <a:rPr lang="ru-RU" sz="1600" i="1" dirty="0" smtClean="0">
                <a:solidFill>
                  <a:srgbClr val="002060"/>
                </a:solidFill>
              </a:rPr>
              <a:t>8</a:t>
            </a:r>
            <a:r>
              <a:rPr lang="ru-RU" sz="1600" dirty="0" smtClean="0"/>
              <a:t> пк  </a:t>
            </a:r>
            <a:r>
              <a:rPr lang="ru-RU" sz="1600" i="1" dirty="0" smtClean="0">
                <a:solidFill>
                  <a:srgbClr val="002060"/>
                </a:solidFill>
              </a:rPr>
              <a:t>прибытием</a:t>
            </a:r>
            <a:r>
              <a:rPr lang="ru-RU" sz="1600" dirty="0" smtClean="0"/>
              <a:t> на станцию </a:t>
            </a:r>
            <a:r>
              <a:rPr lang="ru-RU" sz="1600" i="1" dirty="0" smtClean="0">
                <a:solidFill>
                  <a:srgbClr val="002060"/>
                </a:solidFill>
              </a:rPr>
              <a:t>Елховка </a:t>
            </a:r>
            <a:r>
              <a:rPr lang="ru-RU" sz="1600" dirty="0" smtClean="0"/>
              <a:t> в </a:t>
            </a:r>
            <a:r>
              <a:rPr lang="ru-RU" sz="1600" i="1" dirty="0" smtClean="0">
                <a:solidFill>
                  <a:srgbClr val="002060"/>
                </a:solidFill>
              </a:rPr>
              <a:t>12</a:t>
            </a:r>
            <a:r>
              <a:rPr lang="ru-RU" sz="1600" dirty="0" smtClean="0"/>
              <a:t> час </a:t>
            </a:r>
            <a:r>
              <a:rPr lang="ru-RU" sz="1600" i="1" dirty="0" smtClean="0">
                <a:solidFill>
                  <a:srgbClr val="002060"/>
                </a:solidFill>
              </a:rPr>
              <a:t>10</a:t>
            </a:r>
            <a:r>
              <a:rPr lang="ru-RU" sz="1600" dirty="0" smtClean="0"/>
              <a:t> мин;</a:t>
            </a:r>
          </a:p>
          <a:p>
            <a:pPr algn="just"/>
            <a:r>
              <a:rPr lang="ru-RU" sz="1600" dirty="0" smtClean="0"/>
              <a:t>2) </a:t>
            </a:r>
            <a:r>
              <a:rPr lang="ru-RU" sz="1600" i="1" dirty="0" smtClean="0">
                <a:solidFill>
                  <a:srgbClr val="002060"/>
                </a:solidFill>
              </a:rPr>
              <a:t>№8303 П/У  </a:t>
            </a:r>
            <a:r>
              <a:rPr lang="ru-RU" sz="1600" dirty="0" smtClean="0"/>
              <a:t>до </a:t>
            </a:r>
            <a:r>
              <a:rPr lang="ru-RU" sz="1600" i="1" dirty="0" smtClean="0">
                <a:solidFill>
                  <a:srgbClr val="002060"/>
                </a:solidFill>
              </a:rPr>
              <a:t>244</a:t>
            </a:r>
            <a:r>
              <a:rPr lang="ru-RU" sz="1600" dirty="0" smtClean="0"/>
              <a:t> км </a:t>
            </a:r>
            <a:r>
              <a:rPr lang="ru-RU" sz="1600" i="1" dirty="0" smtClean="0">
                <a:solidFill>
                  <a:srgbClr val="002060"/>
                </a:solidFill>
              </a:rPr>
              <a:t>8</a:t>
            </a:r>
            <a:r>
              <a:rPr lang="ru-RU" sz="1600" dirty="0" smtClean="0"/>
              <a:t> пк   </a:t>
            </a:r>
            <a:r>
              <a:rPr lang="ru-RU" sz="1600" i="1" dirty="0" smtClean="0">
                <a:solidFill>
                  <a:srgbClr val="002060"/>
                </a:solidFill>
              </a:rPr>
              <a:t>прибытием</a:t>
            </a:r>
            <a:r>
              <a:rPr lang="ru-RU" sz="1600" dirty="0" smtClean="0"/>
              <a:t> на станцию </a:t>
            </a:r>
            <a:r>
              <a:rPr lang="ru-RU" sz="1600" i="1" dirty="0" smtClean="0">
                <a:solidFill>
                  <a:srgbClr val="002060"/>
                </a:solidFill>
              </a:rPr>
              <a:t>Елховка</a:t>
            </a:r>
            <a:r>
              <a:rPr lang="ru-RU" sz="1600" dirty="0" smtClean="0"/>
              <a:t> в </a:t>
            </a:r>
            <a:r>
              <a:rPr lang="ru-RU" sz="1600" i="1" dirty="0" smtClean="0">
                <a:solidFill>
                  <a:srgbClr val="002060"/>
                </a:solidFill>
              </a:rPr>
              <a:t>16</a:t>
            </a:r>
            <a:r>
              <a:rPr lang="ru-RU" sz="1600" dirty="0" smtClean="0"/>
              <a:t> час </a:t>
            </a:r>
            <a:r>
              <a:rPr lang="ru-RU" sz="1600" i="1" dirty="0" smtClean="0">
                <a:solidFill>
                  <a:srgbClr val="002060"/>
                </a:solidFill>
              </a:rPr>
              <a:t>8</a:t>
            </a:r>
            <a:r>
              <a:rPr lang="ru-RU" sz="1600" dirty="0" smtClean="0"/>
              <a:t> мин;</a:t>
            </a:r>
          </a:p>
          <a:p>
            <a:pPr algn="just"/>
            <a:r>
              <a:rPr lang="ru-RU" sz="1600" dirty="0" smtClean="0"/>
              <a:t>3) </a:t>
            </a:r>
            <a:r>
              <a:rPr lang="ru-RU" sz="1600" i="1" dirty="0" smtClean="0">
                <a:solidFill>
                  <a:srgbClr val="002060"/>
                </a:solidFill>
              </a:rPr>
              <a:t>№8251/2 ВПО</a:t>
            </a:r>
            <a:r>
              <a:rPr lang="ru-RU" sz="1600" i="1" dirty="0" smtClean="0"/>
              <a:t> </a:t>
            </a:r>
            <a:r>
              <a:rPr lang="ru-RU" sz="1600" dirty="0" smtClean="0"/>
              <a:t>до </a:t>
            </a:r>
            <a:r>
              <a:rPr lang="ru-RU" sz="1600" i="1" dirty="0" smtClean="0">
                <a:solidFill>
                  <a:srgbClr val="002060"/>
                </a:solidFill>
              </a:rPr>
              <a:t>243</a:t>
            </a:r>
            <a:r>
              <a:rPr lang="ru-RU" sz="1600" dirty="0" smtClean="0"/>
              <a:t> км </a:t>
            </a:r>
            <a:r>
              <a:rPr lang="ru-RU" sz="1600" i="1" dirty="0" smtClean="0">
                <a:solidFill>
                  <a:srgbClr val="002060"/>
                </a:solidFill>
              </a:rPr>
              <a:t>8</a:t>
            </a:r>
            <a:r>
              <a:rPr lang="ru-RU" sz="1600" dirty="0" smtClean="0"/>
              <a:t> пк с </a:t>
            </a:r>
            <a:r>
              <a:rPr lang="ru-RU" sz="1600" i="1" dirty="0" smtClean="0">
                <a:solidFill>
                  <a:srgbClr val="002060"/>
                </a:solidFill>
              </a:rPr>
              <a:t>возвращением</a:t>
            </a:r>
            <a:r>
              <a:rPr lang="ru-RU" sz="1600" dirty="0" smtClean="0"/>
              <a:t> на станцию </a:t>
            </a:r>
            <a:r>
              <a:rPr lang="ru-RU" sz="1600" i="1" dirty="0" smtClean="0">
                <a:solidFill>
                  <a:srgbClr val="002060"/>
                </a:solidFill>
              </a:rPr>
              <a:t>Тарханы</a:t>
            </a:r>
            <a:r>
              <a:rPr lang="ru-RU" sz="1600" dirty="0" smtClean="0"/>
              <a:t> в </a:t>
            </a:r>
            <a:r>
              <a:rPr lang="ru-RU" sz="1600" i="1" dirty="0" smtClean="0">
                <a:solidFill>
                  <a:srgbClr val="002060"/>
                </a:solidFill>
              </a:rPr>
              <a:t>18</a:t>
            </a:r>
            <a:r>
              <a:rPr lang="ru-RU" sz="1600" dirty="0" smtClean="0"/>
              <a:t> час </a:t>
            </a:r>
            <a:r>
              <a:rPr lang="ru-RU" sz="1600" i="1" dirty="0" smtClean="0">
                <a:solidFill>
                  <a:srgbClr val="002060"/>
                </a:solidFill>
              </a:rPr>
              <a:t>10</a:t>
            </a:r>
            <a:r>
              <a:rPr lang="ru-RU" sz="1600" dirty="0" smtClean="0"/>
              <a:t> мин;</a:t>
            </a:r>
          </a:p>
          <a:p>
            <a:pPr algn="just"/>
            <a:r>
              <a:rPr lang="ru-RU" sz="1600" dirty="0" smtClean="0"/>
              <a:t>4) </a:t>
            </a:r>
            <a:r>
              <a:rPr lang="ru-RU" sz="1600" i="1" dirty="0" smtClean="0">
                <a:solidFill>
                  <a:srgbClr val="002060"/>
                </a:solidFill>
              </a:rPr>
              <a:t>№8253/4 ВПР </a:t>
            </a:r>
            <a:r>
              <a:rPr lang="ru-RU" sz="1600" dirty="0" smtClean="0"/>
              <a:t>до </a:t>
            </a:r>
            <a:r>
              <a:rPr lang="ru-RU" sz="1600" i="1" dirty="0" smtClean="0">
                <a:solidFill>
                  <a:srgbClr val="002060"/>
                </a:solidFill>
              </a:rPr>
              <a:t>242</a:t>
            </a:r>
            <a:r>
              <a:rPr lang="ru-RU" sz="1600" dirty="0" smtClean="0"/>
              <a:t> км </a:t>
            </a:r>
            <a:r>
              <a:rPr lang="ru-RU" sz="1600" i="1" dirty="0" smtClean="0">
                <a:solidFill>
                  <a:srgbClr val="002060"/>
                </a:solidFill>
              </a:rPr>
              <a:t>8</a:t>
            </a:r>
            <a:r>
              <a:rPr lang="ru-RU" sz="1600" dirty="0" smtClean="0"/>
              <a:t> пк с </a:t>
            </a:r>
            <a:r>
              <a:rPr lang="ru-RU" sz="1600" i="1" dirty="0" smtClean="0">
                <a:solidFill>
                  <a:srgbClr val="002060"/>
                </a:solidFill>
              </a:rPr>
              <a:t>возвращением</a:t>
            </a:r>
            <a:r>
              <a:rPr lang="ru-RU" sz="1600" dirty="0" smtClean="0"/>
              <a:t> на станцию </a:t>
            </a:r>
            <a:r>
              <a:rPr lang="ru-RU" sz="1600" i="1" dirty="0" smtClean="0">
                <a:solidFill>
                  <a:srgbClr val="002060"/>
                </a:solidFill>
              </a:rPr>
              <a:t>Тарханы</a:t>
            </a:r>
            <a:r>
              <a:rPr lang="ru-RU" sz="1600" dirty="0" smtClean="0"/>
              <a:t> </a:t>
            </a:r>
            <a:r>
              <a:rPr lang="ru-RU" sz="1600" i="1" dirty="0" smtClean="0">
                <a:solidFill>
                  <a:srgbClr val="002060"/>
                </a:solidFill>
              </a:rPr>
              <a:t>18 </a:t>
            </a:r>
            <a:r>
              <a:rPr lang="ru-RU" sz="1600" dirty="0" smtClean="0"/>
              <a:t>час </a:t>
            </a:r>
            <a:r>
              <a:rPr lang="ru-RU" sz="1600" i="1" dirty="0" smtClean="0">
                <a:solidFill>
                  <a:srgbClr val="002060"/>
                </a:solidFill>
              </a:rPr>
              <a:t>20 </a:t>
            </a:r>
            <a:r>
              <a:rPr lang="ru-RU" sz="1600" dirty="0" smtClean="0"/>
              <a:t>  мин; </a:t>
            </a:r>
          </a:p>
          <a:p>
            <a:pPr algn="just"/>
            <a:r>
              <a:rPr lang="ru-RU" sz="1600" dirty="0" smtClean="0"/>
              <a:t>5) </a:t>
            </a:r>
            <a:r>
              <a:rPr lang="ru-RU" sz="1600" i="1" dirty="0" smtClean="0">
                <a:solidFill>
                  <a:srgbClr val="002060"/>
                </a:solidFill>
              </a:rPr>
              <a:t>№8602/1 АДМ </a:t>
            </a:r>
            <a:r>
              <a:rPr lang="ru-RU" sz="1600" dirty="0" smtClean="0"/>
              <a:t>со станции </a:t>
            </a:r>
            <a:r>
              <a:rPr lang="ru-RU" sz="1600" i="1" dirty="0" smtClean="0">
                <a:solidFill>
                  <a:srgbClr val="002060"/>
                </a:solidFill>
              </a:rPr>
              <a:t>Елховка</a:t>
            </a:r>
            <a:r>
              <a:rPr lang="ru-RU" sz="1600" dirty="0" smtClean="0"/>
              <a:t> до </a:t>
            </a:r>
            <a:r>
              <a:rPr lang="ru-RU" sz="1600" i="1" dirty="0" smtClean="0">
                <a:solidFill>
                  <a:srgbClr val="002060"/>
                </a:solidFill>
              </a:rPr>
              <a:t>246 </a:t>
            </a:r>
            <a:r>
              <a:rPr lang="ru-RU" sz="1600" dirty="0" smtClean="0"/>
              <a:t>км </a:t>
            </a:r>
            <a:r>
              <a:rPr lang="ru-RU" sz="1600" i="1" dirty="0" smtClean="0">
                <a:solidFill>
                  <a:srgbClr val="002060"/>
                </a:solidFill>
              </a:rPr>
              <a:t>8</a:t>
            </a:r>
            <a:r>
              <a:rPr lang="ru-RU" sz="1600" dirty="0" smtClean="0"/>
              <a:t> пк </a:t>
            </a:r>
            <a:r>
              <a:rPr lang="ru-RU" sz="1600" i="1" dirty="0" smtClean="0">
                <a:solidFill>
                  <a:srgbClr val="002060"/>
                </a:solidFill>
              </a:rPr>
              <a:t>возвращением</a:t>
            </a:r>
            <a:r>
              <a:rPr lang="ru-RU" sz="1600" dirty="0" smtClean="0"/>
              <a:t> на станцию </a:t>
            </a:r>
            <a:r>
              <a:rPr lang="ru-RU" sz="1600" i="1" dirty="0" smtClean="0">
                <a:solidFill>
                  <a:srgbClr val="002060"/>
                </a:solidFill>
              </a:rPr>
              <a:t>Елховка </a:t>
            </a:r>
            <a:r>
              <a:rPr lang="ru-RU" sz="1600" dirty="0" smtClean="0"/>
              <a:t>в 18 час 30 мин.       </a:t>
            </a:r>
            <a:endParaRPr lang="ru-RU" sz="1600" dirty="0" smtClean="0"/>
          </a:p>
          <a:p>
            <a:pPr algn="ctr"/>
            <a:r>
              <a:rPr lang="ru-RU" sz="1600" dirty="0" smtClean="0"/>
              <a:t>Руководитель </a:t>
            </a:r>
            <a:r>
              <a:rPr lang="ru-RU" sz="1600" dirty="0" smtClean="0"/>
              <a:t>работ </a:t>
            </a:r>
            <a:r>
              <a:rPr lang="ru-RU" sz="1600" i="1" dirty="0" smtClean="0">
                <a:solidFill>
                  <a:srgbClr val="002060"/>
                </a:solidFill>
              </a:rPr>
              <a:t>ПЧЗ-21 Пименов</a:t>
            </a:r>
            <a:endParaRPr lang="ru-RU" sz="1600" i="1" dirty="0">
              <a:solidFill>
                <a:srgbClr val="002060"/>
              </a:solidFill>
            </a:endParaRPr>
          </a:p>
        </p:txBody>
      </p:sp>
      <p:pic>
        <p:nvPicPr>
          <p:cNvPr id="3075" name="Picture 3" descr="Picture background"/>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565" t="9438" r="5909" b="34811"/>
          <a:stretch/>
        </p:blipFill>
        <p:spPr bwMode="auto">
          <a:xfrm>
            <a:off x="4434840" y="1170431"/>
            <a:ext cx="4700016" cy="2093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195998"/>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385816"/>
            <a:ext cx="9144000" cy="147218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i="1" dirty="0" smtClean="0">
                <a:solidFill>
                  <a:srgbClr val="002060"/>
                </a:solidFill>
                <a:latin typeface="Times New Roman" panose="02020603050405020304" pitchFamily="18" charset="0"/>
                <a:cs typeface="Times New Roman" panose="02020603050405020304" pitchFamily="18" charset="0"/>
              </a:rPr>
              <a:t>В </a:t>
            </a:r>
            <a:r>
              <a:rPr lang="ru-RU" sz="2000" b="1" i="1" dirty="0">
                <a:solidFill>
                  <a:srgbClr val="002060"/>
                </a:solidFill>
                <a:latin typeface="Times New Roman" panose="02020603050405020304" pitchFamily="18" charset="0"/>
                <a:cs typeface="Times New Roman" panose="02020603050405020304" pitchFamily="18" charset="0"/>
              </a:rPr>
              <a:t>тексте заявки определяется </a:t>
            </a:r>
            <a:r>
              <a:rPr lang="ru-RU" sz="2000" b="1" dirty="0">
                <a:latin typeface="Times New Roman" panose="02020603050405020304" pitchFamily="18" charset="0"/>
                <a:cs typeface="Times New Roman" panose="02020603050405020304" pitchFamily="18" charset="0"/>
              </a:rPr>
              <a:t>последовательность</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отправления</a:t>
            </a:r>
            <a:r>
              <a:rPr lang="ru-RU" sz="2000" dirty="0">
                <a:latin typeface="Times New Roman" panose="02020603050405020304" pitchFamily="18" charset="0"/>
                <a:cs typeface="Times New Roman" panose="02020603050405020304" pitchFamily="18" charset="0"/>
              </a:rPr>
              <a:t> на закрытый перегон хозяйственных поездов, с указанием для каждого поезда километра первоначальной остановки на закрытом перегоне (или главном железнодорожном пути) и железнодорожной станции, куда они должны следовать по окончании работ.</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369332"/>
          </a:xfrm>
          <a:prstGeom prst="rect">
            <a:avLst/>
          </a:prstGeom>
          <a:solidFill>
            <a:srgbClr val="99CC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ru-RU" b="1" dirty="0">
                <a:latin typeface="Times New Roman" panose="02020603050405020304" pitchFamily="18" charset="0"/>
                <a:cs typeface="Times New Roman" panose="02020603050405020304" pitchFamily="18" charset="0"/>
              </a:rPr>
              <a:t>Ремонт сооружений и </a:t>
            </a:r>
            <a:r>
              <a:rPr lang="ru-RU" b="1" dirty="0" smtClean="0">
                <a:latin typeface="Times New Roman" panose="02020603050405020304" pitchFamily="18" charset="0"/>
                <a:cs typeface="Times New Roman" panose="02020603050405020304" pitchFamily="18" charset="0"/>
              </a:rPr>
              <a:t>устройств при производстве путевых работ и устройств СЦБ</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20456" y="6556248"/>
            <a:ext cx="923544" cy="301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anose="02020603050405020304" pitchFamily="18" charset="0"/>
                <a:cs typeface="Times New Roman" panose="02020603050405020304" pitchFamily="18" charset="0"/>
              </a:rPr>
              <a:t>ИДП </a:t>
            </a:r>
            <a:r>
              <a:rPr lang="ru-RU" sz="1400" b="1" dirty="0" smtClean="0">
                <a:solidFill>
                  <a:schemeClr val="tx1"/>
                </a:solidFill>
                <a:latin typeface="Times New Roman" panose="02020603050405020304" pitchFamily="18" charset="0"/>
                <a:cs typeface="Times New Roman" panose="02020603050405020304" pitchFamily="18" charset="0"/>
              </a:rPr>
              <a:t>п.6</a:t>
            </a:r>
            <a:endParaRPr lang="ru-RU" sz="1400" b="1" dirty="0">
              <a:solidFill>
                <a:schemeClr val="tx1"/>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96012" y="476917"/>
            <a:ext cx="8951976" cy="4801314"/>
          </a:xfrm>
          <a:prstGeom prst="rect">
            <a:avLst/>
          </a:prstGeom>
          <a:solidFill>
            <a:schemeClr val="bg1"/>
          </a:solidFill>
          <a:ln>
            <a:solidFill>
              <a:schemeClr val="tx1"/>
            </a:solidFill>
          </a:ln>
        </p:spPr>
        <p:txBody>
          <a:bodyPr wrap="square">
            <a:spAutoFit/>
          </a:bodyPr>
          <a:lstStyle/>
          <a:p>
            <a:pPr marL="228600" algn="just">
              <a:spcAft>
                <a:spcPts val="0"/>
              </a:spcAft>
            </a:pPr>
            <a:r>
              <a:rPr lang="ru-RU" b="1" dirty="0">
                <a:latin typeface="Times New Roman" panose="02020603050405020304" pitchFamily="18" charset="0"/>
                <a:ea typeface="Times New Roman" panose="02020603050405020304" pitchFamily="18" charset="0"/>
              </a:rPr>
              <a:t>Заявка от руководителя работ </a:t>
            </a:r>
            <a:r>
              <a:rPr lang="ru-RU" b="1" i="1" u="sng" dirty="0">
                <a:latin typeface="Times New Roman" panose="02020603050405020304" pitchFamily="18" charset="0"/>
                <a:ea typeface="Times New Roman" panose="02020603050405020304" pitchFamily="18" charset="0"/>
              </a:rPr>
              <a:t>ПЧЗ              Иванова</a:t>
            </a:r>
            <a:endParaRPr lang="ru-RU" sz="3600" dirty="0">
              <a:latin typeface="Times New Roman" panose="02020603050405020304" pitchFamily="18" charset="0"/>
              <a:ea typeface="Times New Roman" panose="02020603050405020304" pitchFamily="18" charset="0"/>
            </a:endParaRPr>
          </a:p>
          <a:p>
            <a:pPr marL="228600" algn="just">
              <a:spcAft>
                <a:spcPts val="0"/>
              </a:spcAft>
            </a:pPr>
            <a:r>
              <a:rPr lang="ru-RU" b="1" dirty="0">
                <a:latin typeface="Times New Roman" panose="02020603050405020304" pitchFamily="18" charset="0"/>
                <a:ea typeface="Times New Roman" panose="02020603050405020304" pitchFamily="18" charset="0"/>
              </a:rPr>
              <a:t>Для производства работ </a:t>
            </a:r>
            <a:r>
              <a:rPr lang="ru-RU" b="1" i="1" u="sng" dirty="0">
                <a:latin typeface="Times New Roman" panose="02020603050405020304" pitchFamily="18" charset="0"/>
                <a:ea typeface="Times New Roman" panose="02020603050405020304" pitchFamily="18" charset="0"/>
              </a:rPr>
              <a:t>по среднему ремонту пути</a:t>
            </a:r>
            <a:r>
              <a:rPr lang="ru-RU" b="1" u="sng" dirty="0">
                <a:latin typeface="Times New Roman" panose="02020603050405020304" pitchFamily="18" charset="0"/>
                <a:ea typeface="Times New Roman" panose="02020603050405020304" pitchFamily="18" charset="0"/>
              </a:rPr>
              <a:t> </a:t>
            </a:r>
            <a:r>
              <a:rPr lang="ru-RU" b="1" dirty="0" smtClean="0">
                <a:latin typeface="Times New Roman" panose="02020603050405020304" pitchFamily="18" charset="0"/>
                <a:ea typeface="Times New Roman" panose="02020603050405020304" pitchFamily="18" charset="0"/>
              </a:rPr>
              <a:t>на </a:t>
            </a:r>
            <a:r>
              <a:rPr lang="ru-RU" b="1" dirty="0">
                <a:latin typeface="Times New Roman" panose="02020603050405020304" pitchFamily="18" charset="0"/>
                <a:ea typeface="Times New Roman" panose="02020603050405020304" pitchFamily="18" charset="0"/>
              </a:rPr>
              <a:t>перегоне </a:t>
            </a:r>
            <a:r>
              <a:rPr lang="ru-RU" b="1" dirty="0" smtClean="0">
                <a:latin typeface="Times New Roman" panose="02020603050405020304" pitchFamily="18" charset="0"/>
                <a:ea typeface="Times New Roman" panose="02020603050405020304" pitchFamily="18" charset="0"/>
              </a:rPr>
              <a:t>( </a:t>
            </a:r>
            <a:r>
              <a:rPr lang="ru-RU" b="1" i="1" u="sng" dirty="0" smtClean="0">
                <a:latin typeface="Times New Roman" panose="02020603050405020304" pitchFamily="18" charset="0"/>
                <a:ea typeface="Times New Roman" panose="02020603050405020304" pitchFamily="18" charset="0"/>
              </a:rPr>
              <a:t>нечет</a:t>
            </a:r>
            <a:r>
              <a:rPr lang="ru-RU" b="1" dirty="0" smtClean="0">
                <a:latin typeface="Times New Roman" panose="02020603050405020304" pitchFamily="18" charset="0"/>
                <a:ea typeface="Times New Roman" panose="02020603050405020304" pitchFamily="18" charset="0"/>
              </a:rPr>
              <a:t>_) </a:t>
            </a:r>
            <a:r>
              <a:rPr lang="ru-RU" b="1" dirty="0">
                <a:latin typeface="Times New Roman" panose="02020603050405020304" pitchFamily="18" charset="0"/>
                <a:ea typeface="Times New Roman" panose="02020603050405020304" pitchFamily="18" charset="0"/>
              </a:rPr>
              <a:t>пути </a:t>
            </a:r>
            <a:r>
              <a:rPr lang="ru-RU" b="1" dirty="0" err="1" smtClean="0">
                <a:latin typeface="Times New Roman" panose="02020603050405020304" pitchFamily="18" charset="0"/>
                <a:ea typeface="Times New Roman" panose="02020603050405020304" pitchFamily="18" charset="0"/>
              </a:rPr>
              <a:t>перегона_</a:t>
            </a:r>
            <a:r>
              <a:rPr lang="ru-RU" b="1" i="1" u="sng" dirty="0" err="1" smtClean="0">
                <a:latin typeface="Times New Roman" panose="02020603050405020304" pitchFamily="18" charset="0"/>
                <a:ea typeface="Times New Roman" panose="02020603050405020304" pitchFamily="18" charset="0"/>
              </a:rPr>
              <a:t>Заплавное</a:t>
            </a:r>
            <a:r>
              <a:rPr lang="ru-RU" b="1" i="1" u="sng" dirty="0" smtClean="0">
                <a:latin typeface="Times New Roman" panose="02020603050405020304" pitchFamily="18" charset="0"/>
                <a:ea typeface="Times New Roman" panose="02020603050405020304" pitchFamily="18" charset="0"/>
              </a:rPr>
              <a:t> </a:t>
            </a:r>
            <a:r>
              <a:rPr lang="ru-RU" b="1" i="1" u="sng" dirty="0">
                <a:latin typeface="Times New Roman" panose="02020603050405020304" pitchFamily="18" charset="0"/>
                <a:ea typeface="Times New Roman" panose="02020603050405020304" pitchFamily="18" charset="0"/>
              </a:rPr>
              <a:t>- Трубная</a:t>
            </a:r>
            <a:r>
              <a:rPr lang="ru-RU" b="1" dirty="0">
                <a:latin typeface="Times New Roman" panose="02020603050405020304" pitchFamily="18" charset="0"/>
                <a:ea typeface="Times New Roman" panose="02020603050405020304" pitchFamily="18" charset="0"/>
              </a:rPr>
              <a:t>_________________________</a:t>
            </a:r>
            <a:endParaRPr lang="ru-RU" sz="3600" dirty="0">
              <a:latin typeface="Times New Roman" panose="02020603050405020304" pitchFamily="18" charset="0"/>
              <a:ea typeface="Times New Roman" panose="02020603050405020304" pitchFamily="18" charset="0"/>
            </a:endParaRPr>
          </a:p>
          <a:p>
            <a:pPr marL="449580" indent="-220980" algn="just">
              <a:spcAft>
                <a:spcPts val="0"/>
              </a:spcAft>
            </a:pPr>
            <a:r>
              <a:rPr lang="ru-RU" b="1" dirty="0">
                <a:latin typeface="Times New Roman" panose="02020603050405020304" pitchFamily="18" charset="0"/>
                <a:ea typeface="Times New Roman" panose="02020603050405020304" pitchFamily="18" charset="0"/>
              </a:rPr>
              <a:t>продолжительностью _____</a:t>
            </a:r>
            <a:r>
              <a:rPr lang="ru-RU" b="1" i="1" u="sng" dirty="0">
                <a:latin typeface="Times New Roman" panose="02020603050405020304" pitchFamily="18" charset="0"/>
                <a:ea typeface="Times New Roman" panose="02020603050405020304" pitchFamily="18" charset="0"/>
              </a:rPr>
              <a:t>04</a:t>
            </a:r>
            <a:r>
              <a:rPr lang="ru-RU" b="1" dirty="0">
                <a:latin typeface="Times New Roman" panose="02020603050405020304" pitchFamily="18" charset="0"/>
                <a:ea typeface="Times New Roman" panose="02020603050405020304" pitchFamily="18" charset="0"/>
              </a:rPr>
              <a:t>__час_____</a:t>
            </a:r>
            <a:r>
              <a:rPr lang="ru-RU" b="1" i="1" u="sng" dirty="0">
                <a:latin typeface="Times New Roman" panose="02020603050405020304" pitchFamily="18" charset="0"/>
                <a:ea typeface="Times New Roman" panose="02020603050405020304" pitchFamily="18" charset="0"/>
              </a:rPr>
              <a:t>00</a:t>
            </a:r>
            <a:r>
              <a:rPr lang="ru-RU" b="1" dirty="0">
                <a:latin typeface="Times New Roman" panose="02020603050405020304" pitchFamily="18" charset="0"/>
                <a:ea typeface="Times New Roman" panose="02020603050405020304" pitchFamily="18" charset="0"/>
              </a:rPr>
              <a:t>__</a:t>
            </a:r>
            <a:r>
              <a:rPr lang="ru-RU" b="1" dirty="0" smtClean="0">
                <a:latin typeface="Times New Roman" panose="02020603050405020304" pitchFamily="18" charset="0"/>
                <a:ea typeface="Times New Roman" panose="02020603050405020304" pitchFamily="18" charset="0"/>
              </a:rPr>
              <a:t>мин выработкой </a:t>
            </a:r>
            <a:r>
              <a:rPr lang="ru-RU" b="1" dirty="0">
                <a:latin typeface="Times New Roman" panose="02020603050405020304" pitchFamily="18" charset="0"/>
                <a:ea typeface="Times New Roman" panose="02020603050405020304" pitchFamily="18" charset="0"/>
              </a:rPr>
              <a:t>_</a:t>
            </a:r>
            <a:r>
              <a:rPr lang="ru-RU" b="1" i="1" u="sng" dirty="0">
                <a:latin typeface="Times New Roman" panose="02020603050405020304" pitchFamily="18" charset="0"/>
                <a:ea typeface="Times New Roman" panose="02020603050405020304" pitchFamily="18" charset="0"/>
              </a:rPr>
              <a:t>1000 </a:t>
            </a:r>
            <a:r>
              <a:rPr lang="ru-RU" b="1" i="1" u="sng" dirty="0" smtClean="0">
                <a:latin typeface="Times New Roman" panose="02020603050405020304" pitchFamily="18" charset="0"/>
                <a:ea typeface="Times New Roman" panose="02020603050405020304" pitchFamily="18" charset="0"/>
              </a:rPr>
              <a:t>метров</a:t>
            </a:r>
          </a:p>
          <a:p>
            <a:pPr marL="449580" indent="-220980" algn="just">
              <a:spcAft>
                <a:spcPts val="0"/>
              </a:spcAft>
            </a:pPr>
            <a:r>
              <a:rPr lang="ru-RU" b="1" dirty="0" smtClean="0">
                <a:latin typeface="Times New Roman" panose="02020603050405020304" pitchFamily="18" charset="0"/>
                <a:ea typeface="Times New Roman" panose="02020603050405020304" pitchFamily="18" charset="0"/>
              </a:rPr>
              <a:t>прошу </a:t>
            </a:r>
            <a:r>
              <a:rPr lang="ru-RU" b="1" dirty="0">
                <a:latin typeface="Times New Roman" panose="02020603050405020304" pitchFamily="18" charset="0"/>
                <a:ea typeface="Times New Roman" panose="02020603050405020304" pitchFamily="18" charset="0"/>
              </a:rPr>
              <a:t>отправить хозяйственные поезда:</a:t>
            </a:r>
            <a:endParaRPr lang="ru-RU" sz="3600" dirty="0">
              <a:latin typeface="Times New Roman" panose="02020603050405020304" pitchFamily="18" charset="0"/>
              <a:ea typeface="Times New Roman" panose="02020603050405020304" pitchFamily="18" charset="0"/>
            </a:endParaRPr>
          </a:p>
          <a:p>
            <a:pPr marL="449580" indent="-220980" algn="just">
              <a:spcAft>
                <a:spcPts val="0"/>
              </a:spcAft>
            </a:pPr>
            <a:r>
              <a:rPr lang="ru-RU" b="1" i="1" dirty="0">
                <a:solidFill>
                  <a:srgbClr val="C00000"/>
                </a:solidFill>
                <a:latin typeface="Times New Roman" panose="02020603050405020304" pitchFamily="18" charset="0"/>
                <a:ea typeface="Times New Roman" panose="02020603050405020304" pitchFamily="18" charset="0"/>
              </a:rPr>
              <a:t>1 ед. </a:t>
            </a:r>
            <a:r>
              <a:rPr lang="ru-RU" b="1" i="1" dirty="0" err="1" smtClean="0">
                <a:latin typeface="Times New Roman" panose="02020603050405020304" pitchFamily="18" charset="0"/>
                <a:ea typeface="Times New Roman" panose="02020603050405020304" pitchFamily="18" charset="0"/>
              </a:rPr>
              <a:t>Путераборщик</a:t>
            </a:r>
            <a:r>
              <a:rPr lang="ru-RU" b="1" i="1" dirty="0" smtClean="0">
                <a:latin typeface="Times New Roman" panose="02020603050405020304" pitchFamily="18" charset="0"/>
                <a:ea typeface="Times New Roman" panose="02020603050405020304" pitchFamily="18" charset="0"/>
              </a:rPr>
              <a:t> </a:t>
            </a:r>
            <a:r>
              <a:rPr lang="ru-RU" b="1" i="1" dirty="0">
                <a:latin typeface="Times New Roman" panose="02020603050405020304" pitchFamily="18" charset="0"/>
                <a:ea typeface="Times New Roman" panose="02020603050405020304" pitchFamily="18" charset="0"/>
              </a:rPr>
              <a:t>отправляемый со </a:t>
            </a:r>
            <a:r>
              <a:rPr lang="ru-RU" b="1" i="1" dirty="0" smtClean="0">
                <a:latin typeface="Times New Roman" panose="02020603050405020304" pitchFamily="18" charset="0"/>
                <a:ea typeface="Times New Roman" panose="02020603050405020304" pitchFamily="18" charset="0"/>
              </a:rPr>
              <a:t>станции Трубная </a:t>
            </a:r>
            <a:r>
              <a:rPr lang="ru-RU" b="1" i="1" dirty="0">
                <a:latin typeface="Times New Roman" panose="02020603050405020304" pitchFamily="18" charset="0"/>
                <a:ea typeface="Times New Roman" panose="02020603050405020304" pitchFamily="18" charset="0"/>
              </a:rPr>
              <a:t>до 875 км </a:t>
            </a:r>
            <a:r>
              <a:rPr lang="ru-RU" b="1" i="1" dirty="0" err="1">
                <a:latin typeface="Times New Roman" panose="02020603050405020304" pitchFamily="18" charset="0"/>
                <a:ea typeface="Times New Roman" panose="02020603050405020304" pitchFamily="18" charset="0"/>
              </a:rPr>
              <a:t>пк</a:t>
            </a:r>
            <a:r>
              <a:rPr lang="ru-RU" b="1" i="1" dirty="0">
                <a:latin typeface="Times New Roman" panose="02020603050405020304" pitchFamily="18" charset="0"/>
                <a:ea typeface="Times New Roman" panose="02020603050405020304" pitchFamily="18" charset="0"/>
              </a:rPr>
              <a:t> 1 прибытием на станцию </a:t>
            </a:r>
            <a:r>
              <a:rPr lang="ru-RU" b="1" i="1" dirty="0" err="1" smtClean="0">
                <a:latin typeface="Times New Roman" panose="02020603050405020304" pitchFamily="18" charset="0"/>
                <a:ea typeface="Times New Roman" panose="02020603050405020304" pitchFamily="18" charset="0"/>
              </a:rPr>
              <a:t>Заплавное</a:t>
            </a:r>
            <a:r>
              <a:rPr lang="ru-RU" b="1" i="1" dirty="0" smtClean="0">
                <a:latin typeface="Times New Roman" panose="02020603050405020304" pitchFamily="18" charset="0"/>
                <a:ea typeface="Times New Roman" panose="02020603050405020304" pitchFamily="18" charset="0"/>
              </a:rPr>
              <a:t> </a:t>
            </a:r>
            <a:r>
              <a:rPr lang="ru-RU" b="1" i="1" dirty="0">
                <a:latin typeface="Times New Roman" panose="02020603050405020304" pitchFamily="18" charset="0"/>
                <a:ea typeface="Times New Roman" panose="02020603050405020304" pitchFamily="18" charset="0"/>
              </a:rPr>
              <a:t>в 15 час. 00 </a:t>
            </a:r>
            <a:r>
              <a:rPr lang="ru-RU" b="1" i="1" dirty="0" smtClean="0">
                <a:latin typeface="Times New Roman" panose="02020603050405020304" pitchFamily="18" charset="0"/>
                <a:ea typeface="Times New Roman" panose="02020603050405020304" pitchFamily="18" charset="0"/>
              </a:rPr>
              <a:t>мин.</a:t>
            </a:r>
          </a:p>
          <a:p>
            <a:pPr marL="449580" indent="-220980" algn="just">
              <a:spcAft>
                <a:spcPts val="0"/>
              </a:spcAft>
            </a:pPr>
            <a:r>
              <a:rPr lang="ru-RU" b="1" i="1" dirty="0" smtClean="0">
                <a:solidFill>
                  <a:srgbClr val="C00000"/>
                </a:solidFill>
                <a:latin typeface="Times New Roman" panose="02020603050405020304" pitchFamily="18" charset="0"/>
                <a:ea typeface="Times New Roman" panose="02020603050405020304" pitchFamily="18" charset="0"/>
              </a:rPr>
              <a:t>2 </a:t>
            </a:r>
            <a:r>
              <a:rPr lang="ru-RU" b="1" i="1" dirty="0">
                <a:solidFill>
                  <a:srgbClr val="C00000"/>
                </a:solidFill>
                <a:latin typeface="Times New Roman" panose="02020603050405020304" pitchFamily="18" charset="0"/>
                <a:ea typeface="Times New Roman" panose="02020603050405020304" pitchFamily="18" charset="0"/>
              </a:rPr>
              <a:t>ед. </a:t>
            </a:r>
            <a:r>
              <a:rPr lang="ru-RU" b="1" i="1" dirty="0" smtClean="0">
                <a:latin typeface="Times New Roman" panose="02020603050405020304" pitchFamily="18" charset="0"/>
                <a:ea typeface="Times New Roman" panose="02020603050405020304" pitchFamily="18" charset="0"/>
              </a:rPr>
              <a:t>Путеукладчик </a:t>
            </a:r>
            <a:r>
              <a:rPr lang="ru-RU" b="1" i="1" dirty="0">
                <a:latin typeface="Times New Roman" panose="02020603050405020304" pitchFamily="18" charset="0"/>
                <a:ea typeface="Times New Roman" panose="02020603050405020304" pitchFamily="18" charset="0"/>
              </a:rPr>
              <a:t>отправляемый со </a:t>
            </a:r>
            <a:r>
              <a:rPr lang="ru-RU" b="1" i="1" dirty="0" smtClean="0">
                <a:latin typeface="Times New Roman" panose="02020603050405020304" pitchFamily="18" charset="0"/>
                <a:ea typeface="Times New Roman" panose="02020603050405020304" pitchFamily="18" charset="0"/>
              </a:rPr>
              <a:t>станции Трубная </a:t>
            </a:r>
            <a:r>
              <a:rPr lang="ru-RU" b="1" i="1" dirty="0">
                <a:latin typeface="Times New Roman" panose="02020603050405020304" pitchFamily="18" charset="0"/>
                <a:ea typeface="Times New Roman" panose="02020603050405020304" pitchFamily="18" charset="0"/>
              </a:rPr>
              <a:t>до 874 км </a:t>
            </a:r>
            <a:r>
              <a:rPr lang="ru-RU" b="1" i="1" dirty="0" err="1">
                <a:latin typeface="Times New Roman" panose="02020603050405020304" pitchFamily="18" charset="0"/>
                <a:ea typeface="Times New Roman" panose="02020603050405020304" pitchFamily="18" charset="0"/>
              </a:rPr>
              <a:t>пк</a:t>
            </a:r>
            <a:r>
              <a:rPr lang="ru-RU" b="1" i="1" dirty="0">
                <a:latin typeface="Times New Roman" panose="02020603050405020304" pitchFamily="18" charset="0"/>
                <a:ea typeface="Times New Roman" panose="02020603050405020304" pitchFamily="18" charset="0"/>
              </a:rPr>
              <a:t> 1 прибытием на станцию </a:t>
            </a:r>
            <a:r>
              <a:rPr lang="ru-RU" b="1" i="1" dirty="0" err="1" smtClean="0">
                <a:latin typeface="Times New Roman" panose="02020603050405020304" pitchFamily="18" charset="0"/>
                <a:ea typeface="Times New Roman" panose="02020603050405020304" pitchFamily="18" charset="0"/>
              </a:rPr>
              <a:t>Заплавное</a:t>
            </a:r>
            <a:r>
              <a:rPr lang="ru-RU" b="1" i="1" dirty="0" smtClean="0">
                <a:latin typeface="Times New Roman" panose="02020603050405020304" pitchFamily="18" charset="0"/>
                <a:ea typeface="Times New Roman" panose="02020603050405020304" pitchFamily="18" charset="0"/>
              </a:rPr>
              <a:t> </a:t>
            </a:r>
            <a:r>
              <a:rPr lang="ru-RU" b="1" i="1" dirty="0">
                <a:latin typeface="Times New Roman" panose="02020603050405020304" pitchFamily="18" charset="0"/>
                <a:ea typeface="Times New Roman" panose="02020603050405020304" pitchFamily="18" charset="0"/>
              </a:rPr>
              <a:t>в 15 час. </a:t>
            </a:r>
            <a:r>
              <a:rPr lang="ru-RU" b="1" i="1" dirty="0" smtClean="0">
                <a:latin typeface="Times New Roman" panose="02020603050405020304" pitchFamily="18" charset="0"/>
                <a:ea typeface="Times New Roman" panose="02020603050405020304" pitchFamily="18" charset="0"/>
              </a:rPr>
              <a:t>10 мин</a:t>
            </a:r>
          </a:p>
          <a:p>
            <a:pPr marL="449580" indent="-220980" algn="just">
              <a:spcAft>
                <a:spcPts val="0"/>
              </a:spcAft>
            </a:pPr>
            <a:r>
              <a:rPr lang="ru-RU" b="1" i="1" dirty="0" smtClean="0">
                <a:solidFill>
                  <a:srgbClr val="C00000"/>
                </a:solidFill>
                <a:latin typeface="Times New Roman" panose="02020603050405020304" pitchFamily="18" charset="0"/>
                <a:ea typeface="Times New Roman" panose="02020603050405020304" pitchFamily="18" charset="0"/>
              </a:rPr>
              <a:t>3 </a:t>
            </a:r>
            <a:r>
              <a:rPr lang="ru-RU" b="1" i="1" dirty="0">
                <a:solidFill>
                  <a:srgbClr val="C00000"/>
                </a:solidFill>
                <a:latin typeface="Times New Roman" panose="02020603050405020304" pitchFamily="18" charset="0"/>
                <a:ea typeface="Times New Roman" panose="02020603050405020304" pitchFamily="18" charset="0"/>
              </a:rPr>
              <a:t>ед.</a:t>
            </a:r>
            <a:r>
              <a:rPr lang="ru-RU" b="1" i="1" dirty="0">
                <a:latin typeface="Times New Roman" panose="02020603050405020304" pitchFamily="18" charset="0"/>
                <a:ea typeface="Times New Roman" panose="02020603050405020304" pitchFamily="18" charset="0"/>
              </a:rPr>
              <a:t> </a:t>
            </a:r>
            <a:r>
              <a:rPr lang="ru-RU" b="1" i="1" dirty="0" smtClean="0">
                <a:latin typeface="Times New Roman" panose="02020603050405020304" pitchFamily="18" charset="0"/>
                <a:ea typeface="Times New Roman" panose="02020603050405020304" pitchFamily="18" charset="0"/>
              </a:rPr>
              <a:t>ХДВ отправляемый </a:t>
            </a:r>
            <a:r>
              <a:rPr lang="ru-RU" b="1" i="1" dirty="0">
                <a:latin typeface="Times New Roman" panose="02020603050405020304" pitchFamily="18" charset="0"/>
                <a:ea typeface="Times New Roman" panose="02020603050405020304" pitchFamily="18" charset="0"/>
              </a:rPr>
              <a:t>со </a:t>
            </a:r>
            <a:r>
              <a:rPr lang="ru-RU" b="1" i="1" dirty="0" smtClean="0">
                <a:latin typeface="Times New Roman" panose="02020603050405020304" pitchFamily="18" charset="0"/>
                <a:ea typeface="Times New Roman" panose="02020603050405020304" pitchFamily="18" charset="0"/>
              </a:rPr>
              <a:t>станции Трубная </a:t>
            </a:r>
            <a:r>
              <a:rPr lang="ru-RU" b="1" i="1" dirty="0">
                <a:latin typeface="Times New Roman" panose="02020603050405020304" pitchFamily="18" charset="0"/>
                <a:ea typeface="Times New Roman" panose="02020603050405020304" pitchFamily="18" charset="0"/>
              </a:rPr>
              <a:t>до 873 км </a:t>
            </a:r>
            <a:r>
              <a:rPr lang="ru-RU" b="1" i="1" dirty="0" err="1">
                <a:latin typeface="Times New Roman" panose="02020603050405020304" pitchFamily="18" charset="0"/>
                <a:ea typeface="Times New Roman" panose="02020603050405020304" pitchFamily="18" charset="0"/>
              </a:rPr>
              <a:t>пк</a:t>
            </a:r>
            <a:r>
              <a:rPr lang="ru-RU" b="1" i="1" dirty="0">
                <a:latin typeface="Times New Roman" panose="02020603050405020304" pitchFamily="18" charset="0"/>
                <a:ea typeface="Times New Roman" panose="02020603050405020304" pitchFamily="18" charset="0"/>
              </a:rPr>
              <a:t> 1 прибытием на станцию </a:t>
            </a:r>
            <a:r>
              <a:rPr lang="ru-RU" b="1" i="1" dirty="0" err="1" smtClean="0">
                <a:latin typeface="Times New Roman" panose="02020603050405020304" pitchFamily="18" charset="0"/>
                <a:ea typeface="Times New Roman" panose="02020603050405020304" pitchFamily="18" charset="0"/>
              </a:rPr>
              <a:t>Заплавное</a:t>
            </a:r>
            <a:r>
              <a:rPr lang="ru-RU" b="1" i="1" dirty="0" smtClean="0">
                <a:latin typeface="Times New Roman" panose="02020603050405020304" pitchFamily="18" charset="0"/>
                <a:ea typeface="Times New Roman" panose="02020603050405020304" pitchFamily="18" charset="0"/>
              </a:rPr>
              <a:t> </a:t>
            </a:r>
            <a:r>
              <a:rPr lang="ru-RU" b="1" i="1" dirty="0">
                <a:latin typeface="Times New Roman" panose="02020603050405020304" pitchFamily="18" charset="0"/>
                <a:ea typeface="Times New Roman" panose="02020603050405020304" pitchFamily="18" charset="0"/>
              </a:rPr>
              <a:t>в 15 час. 20 мин</a:t>
            </a:r>
            <a:r>
              <a:rPr lang="ru-RU" b="1" i="1" dirty="0" smtClean="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ea typeface="Times New Roman" panose="02020603050405020304" pitchFamily="18" charset="0"/>
            </a:endParaRPr>
          </a:p>
          <a:p>
            <a:pPr marL="449580" indent="-220980" algn="just">
              <a:spcAft>
                <a:spcPts val="0"/>
              </a:spcAft>
            </a:pPr>
            <a:r>
              <a:rPr lang="ru-RU" b="1" i="1" dirty="0">
                <a:solidFill>
                  <a:srgbClr val="C00000"/>
                </a:solidFill>
                <a:latin typeface="Times New Roman" panose="02020603050405020304" pitchFamily="18" charset="0"/>
                <a:ea typeface="Times New Roman" panose="02020603050405020304" pitchFamily="18" charset="0"/>
              </a:rPr>
              <a:t>4 ед. </a:t>
            </a:r>
            <a:r>
              <a:rPr lang="ru-RU" b="1" i="1" dirty="0" smtClean="0">
                <a:latin typeface="Times New Roman" panose="02020603050405020304" pitchFamily="18" charset="0"/>
                <a:ea typeface="Times New Roman" panose="02020603050405020304" pitchFamily="18" charset="0"/>
              </a:rPr>
              <a:t>ЩОМ отправляемый </a:t>
            </a:r>
            <a:r>
              <a:rPr lang="ru-RU" b="1" i="1" dirty="0">
                <a:latin typeface="Times New Roman" panose="02020603050405020304" pitchFamily="18" charset="0"/>
                <a:ea typeface="Times New Roman" panose="02020603050405020304" pitchFamily="18" charset="0"/>
              </a:rPr>
              <a:t>со </a:t>
            </a:r>
            <a:r>
              <a:rPr lang="ru-RU" b="1" i="1" dirty="0" smtClean="0">
                <a:latin typeface="Times New Roman" panose="02020603050405020304" pitchFamily="18" charset="0"/>
                <a:ea typeface="Times New Roman" panose="02020603050405020304" pitchFamily="18" charset="0"/>
              </a:rPr>
              <a:t>станции Трубная </a:t>
            </a:r>
            <a:r>
              <a:rPr lang="ru-RU" b="1" i="1" dirty="0">
                <a:latin typeface="Times New Roman" panose="02020603050405020304" pitchFamily="18" charset="0"/>
                <a:ea typeface="Times New Roman" panose="02020603050405020304" pitchFamily="18" charset="0"/>
              </a:rPr>
              <a:t>до 872 км </a:t>
            </a:r>
            <a:r>
              <a:rPr lang="ru-RU" b="1" i="1" dirty="0" err="1">
                <a:latin typeface="Times New Roman" panose="02020603050405020304" pitchFamily="18" charset="0"/>
                <a:ea typeface="Times New Roman" panose="02020603050405020304" pitchFamily="18" charset="0"/>
              </a:rPr>
              <a:t>пк</a:t>
            </a:r>
            <a:r>
              <a:rPr lang="ru-RU" b="1" i="1" dirty="0">
                <a:latin typeface="Times New Roman" panose="02020603050405020304" pitchFamily="18" charset="0"/>
                <a:ea typeface="Times New Roman" panose="02020603050405020304" pitchFamily="18" charset="0"/>
              </a:rPr>
              <a:t> 1 прибытием на </a:t>
            </a:r>
            <a:r>
              <a:rPr lang="ru-RU" b="1" i="1" dirty="0" smtClean="0">
                <a:latin typeface="Times New Roman" panose="02020603050405020304" pitchFamily="18" charset="0"/>
                <a:ea typeface="Times New Roman" panose="02020603050405020304" pitchFamily="18" charset="0"/>
              </a:rPr>
              <a:t>станцию </a:t>
            </a:r>
            <a:r>
              <a:rPr lang="ru-RU" b="1" i="1" dirty="0" err="1" smtClean="0">
                <a:latin typeface="Times New Roman" panose="02020603050405020304" pitchFamily="18" charset="0"/>
                <a:ea typeface="Times New Roman" panose="02020603050405020304" pitchFamily="18" charset="0"/>
              </a:rPr>
              <a:t>Заплавное</a:t>
            </a:r>
            <a:r>
              <a:rPr lang="ru-RU" b="1" i="1" dirty="0" smtClean="0">
                <a:latin typeface="Times New Roman" panose="02020603050405020304" pitchFamily="18" charset="0"/>
                <a:ea typeface="Times New Roman" panose="02020603050405020304" pitchFamily="18" charset="0"/>
              </a:rPr>
              <a:t> </a:t>
            </a:r>
            <a:r>
              <a:rPr lang="ru-RU" b="1" i="1" dirty="0">
                <a:latin typeface="Times New Roman" panose="02020603050405020304" pitchFamily="18" charset="0"/>
                <a:ea typeface="Times New Roman" panose="02020603050405020304" pitchFamily="18" charset="0"/>
              </a:rPr>
              <a:t>в 15 час. 20 </a:t>
            </a:r>
            <a:r>
              <a:rPr lang="ru-RU" b="1" i="1" dirty="0" smtClean="0">
                <a:latin typeface="Times New Roman" panose="02020603050405020304" pitchFamily="18" charset="0"/>
                <a:ea typeface="Times New Roman" panose="02020603050405020304" pitchFamily="18" charset="0"/>
              </a:rPr>
              <a:t>мин.</a:t>
            </a:r>
            <a:endParaRPr lang="ru-RU" sz="3600" dirty="0">
              <a:latin typeface="Times New Roman" panose="02020603050405020304" pitchFamily="18" charset="0"/>
              <a:ea typeface="Times New Roman" panose="02020603050405020304" pitchFamily="18" charset="0"/>
            </a:endParaRPr>
          </a:p>
          <a:p>
            <a:pPr marL="449580" indent="-220980" algn="just">
              <a:spcAft>
                <a:spcPts val="0"/>
              </a:spcAft>
            </a:pPr>
            <a:r>
              <a:rPr lang="ru-RU" b="1" i="1" dirty="0">
                <a:solidFill>
                  <a:srgbClr val="C00000"/>
                </a:solidFill>
                <a:latin typeface="Times New Roman" panose="02020603050405020304" pitchFamily="18" charset="0"/>
                <a:ea typeface="Times New Roman" panose="02020603050405020304" pitchFamily="18" charset="0"/>
              </a:rPr>
              <a:t>5 ед</a:t>
            </a:r>
            <a:r>
              <a:rPr lang="ru-RU" b="1" i="1" dirty="0">
                <a:latin typeface="Times New Roman" panose="02020603050405020304" pitchFamily="18" charset="0"/>
                <a:ea typeface="Times New Roman" panose="02020603050405020304" pitchFamily="18" charset="0"/>
              </a:rPr>
              <a:t>. </a:t>
            </a:r>
            <a:r>
              <a:rPr lang="ru-RU" b="1" i="1" dirty="0" smtClean="0">
                <a:latin typeface="Times New Roman" panose="02020603050405020304" pitchFamily="18" charset="0"/>
                <a:ea typeface="Times New Roman" panose="02020603050405020304" pitchFamily="18" charset="0"/>
              </a:rPr>
              <a:t>ВПО отправляемый </a:t>
            </a:r>
            <a:r>
              <a:rPr lang="ru-RU" b="1" i="1" dirty="0">
                <a:latin typeface="Times New Roman" panose="02020603050405020304" pitchFamily="18" charset="0"/>
                <a:ea typeface="Times New Roman" panose="02020603050405020304" pitchFamily="18" charset="0"/>
              </a:rPr>
              <a:t>со </a:t>
            </a:r>
            <a:r>
              <a:rPr lang="ru-RU" b="1" i="1" dirty="0" smtClean="0">
                <a:latin typeface="Times New Roman" panose="02020603050405020304" pitchFamily="18" charset="0"/>
                <a:ea typeface="Times New Roman" panose="02020603050405020304" pitchFamily="18" charset="0"/>
              </a:rPr>
              <a:t>станции Трубная </a:t>
            </a:r>
            <a:r>
              <a:rPr lang="ru-RU" b="1" i="1" dirty="0">
                <a:latin typeface="Times New Roman" panose="02020603050405020304" pitchFamily="18" charset="0"/>
                <a:ea typeface="Times New Roman" panose="02020603050405020304" pitchFamily="18" charset="0"/>
              </a:rPr>
              <a:t>до 871 км </a:t>
            </a:r>
            <a:r>
              <a:rPr lang="ru-RU" b="1" i="1" dirty="0" err="1">
                <a:latin typeface="Times New Roman" panose="02020603050405020304" pitchFamily="18" charset="0"/>
                <a:ea typeface="Times New Roman" panose="02020603050405020304" pitchFamily="18" charset="0"/>
              </a:rPr>
              <a:t>пк</a:t>
            </a:r>
            <a:r>
              <a:rPr lang="ru-RU" b="1" i="1" dirty="0">
                <a:latin typeface="Times New Roman" panose="02020603050405020304" pitchFamily="18" charset="0"/>
                <a:ea typeface="Times New Roman" panose="02020603050405020304" pitchFamily="18" charset="0"/>
              </a:rPr>
              <a:t> 1 прибытием на станцию </a:t>
            </a:r>
            <a:r>
              <a:rPr lang="ru-RU" b="1" i="1" dirty="0" err="1" smtClean="0">
                <a:latin typeface="Times New Roman" panose="02020603050405020304" pitchFamily="18" charset="0"/>
                <a:ea typeface="Times New Roman" panose="02020603050405020304" pitchFamily="18" charset="0"/>
              </a:rPr>
              <a:t>Заплавное</a:t>
            </a:r>
            <a:r>
              <a:rPr lang="ru-RU" b="1" i="1" dirty="0" smtClean="0">
                <a:latin typeface="Times New Roman" panose="02020603050405020304" pitchFamily="18" charset="0"/>
                <a:ea typeface="Times New Roman" panose="02020603050405020304" pitchFamily="18" charset="0"/>
              </a:rPr>
              <a:t> </a:t>
            </a:r>
            <a:r>
              <a:rPr lang="ru-RU" b="1" i="1" dirty="0">
                <a:latin typeface="Times New Roman" panose="02020603050405020304" pitchFamily="18" charset="0"/>
                <a:ea typeface="Times New Roman" panose="02020603050405020304" pitchFamily="18" charset="0"/>
              </a:rPr>
              <a:t>в 15 час. 30 мин</a:t>
            </a:r>
            <a:r>
              <a:rPr lang="ru-RU" b="1" i="1" dirty="0" smtClean="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ea typeface="Times New Roman" panose="02020603050405020304" pitchFamily="18" charset="0"/>
            </a:endParaRPr>
          </a:p>
          <a:p>
            <a:pPr marL="449580" indent="-220980" algn="just">
              <a:spcAft>
                <a:spcPts val="0"/>
              </a:spcAft>
            </a:pPr>
            <a:r>
              <a:rPr lang="ru-RU" b="1" i="1" dirty="0">
                <a:solidFill>
                  <a:srgbClr val="C00000"/>
                </a:solidFill>
                <a:latin typeface="Times New Roman" panose="02020603050405020304" pitchFamily="18" charset="0"/>
                <a:ea typeface="Times New Roman" panose="02020603050405020304" pitchFamily="18" charset="0"/>
              </a:rPr>
              <a:t>6 ед. </a:t>
            </a:r>
            <a:r>
              <a:rPr lang="ru-RU" b="1" i="1" dirty="0" smtClean="0">
                <a:latin typeface="Times New Roman" panose="02020603050405020304" pitchFamily="18" charset="0"/>
                <a:ea typeface="Times New Roman" panose="02020603050405020304" pitchFamily="18" charset="0"/>
              </a:rPr>
              <a:t>ВПР отправляемый </a:t>
            </a:r>
            <a:r>
              <a:rPr lang="ru-RU" b="1" i="1" dirty="0">
                <a:latin typeface="Times New Roman" panose="02020603050405020304" pitchFamily="18" charset="0"/>
                <a:ea typeface="Times New Roman" panose="02020603050405020304" pitchFamily="18" charset="0"/>
              </a:rPr>
              <a:t>со </a:t>
            </a:r>
            <a:r>
              <a:rPr lang="ru-RU" b="1" i="1" dirty="0" smtClean="0">
                <a:latin typeface="Times New Roman" panose="02020603050405020304" pitchFamily="18" charset="0"/>
                <a:ea typeface="Times New Roman" panose="02020603050405020304" pitchFamily="18" charset="0"/>
              </a:rPr>
              <a:t>станции Трубная </a:t>
            </a:r>
            <a:r>
              <a:rPr lang="ru-RU" b="1" i="1" dirty="0">
                <a:latin typeface="Times New Roman" panose="02020603050405020304" pitchFamily="18" charset="0"/>
                <a:ea typeface="Times New Roman" panose="02020603050405020304" pitchFamily="18" charset="0"/>
              </a:rPr>
              <a:t>до 870 км </a:t>
            </a:r>
            <a:r>
              <a:rPr lang="ru-RU" b="1" i="1" dirty="0" err="1">
                <a:latin typeface="Times New Roman" panose="02020603050405020304" pitchFamily="18" charset="0"/>
                <a:ea typeface="Times New Roman" panose="02020603050405020304" pitchFamily="18" charset="0"/>
              </a:rPr>
              <a:t>пк</a:t>
            </a:r>
            <a:r>
              <a:rPr lang="ru-RU" b="1" i="1" dirty="0">
                <a:latin typeface="Times New Roman" panose="02020603050405020304" pitchFamily="18" charset="0"/>
                <a:ea typeface="Times New Roman" panose="02020603050405020304" pitchFamily="18" charset="0"/>
              </a:rPr>
              <a:t> 1 прибытием на станцию </a:t>
            </a:r>
            <a:r>
              <a:rPr lang="ru-RU" b="1" i="1" dirty="0" err="1" smtClean="0">
                <a:latin typeface="Times New Roman" panose="02020603050405020304" pitchFamily="18" charset="0"/>
                <a:ea typeface="Times New Roman" panose="02020603050405020304" pitchFamily="18" charset="0"/>
              </a:rPr>
              <a:t>Заплавное</a:t>
            </a:r>
            <a:r>
              <a:rPr lang="ru-RU" b="1" i="1" dirty="0" smtClean="0">
                <a:latin typeface="Times New Roman" panose="02020603050405020304" pitchFamily="18" charset="0"/>
                <a:ea typeface="Times New Roman" panose="02020603050405020304" pitchFamily="18" charset="0"/>
              </a:rPr>
              <a:t> </a:t>
            </a:r>
            <a:r>
              <a:rPr lang="ru-RU" b="1" i="1" dirty="0">
                <a:latin typeface="Times New Roman" panose="02020603050405020304" pitchFamily="18" charset="0"/>
                <a:ea typeface="Times New Roman" panose="02020603050405020304" pitchFamily="18" charset="0"/>
              </a:rPr>
              <a:t>в 15 час. 30 </a:t>
            </a:r>
            <a:r>
              <a:rPr lang="ru-RU" b="1" i="1" dirty="0" smtClean="0">
                <a:latin typeface="Times New Roman" panose="02020603050405020304" pitchFamily="18" charset="0"/>
                <a:ea typeface="Times New Roman" panose="02020603050405020304" pitchFamily="18" charset="0"/>
              </a:rPr>
              <a:t>мин.</a:t>
            </a:r>
            <a:endParaRPr lang="ru-RU"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82511144"/>
      </p:ext>
    </p:extLst>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3205</TotalTime>
  <Words>4647</Words>
  <Application>Microsoft Office PowerPoint</Application>
  <PresentationFormat>Экран (4:3)</PresentationFormat>
  <Paragraphs>304</Paragraphs>
  <Slides>58</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58</vt:i4>
      </vt:variant>
    </vt:vector>
  </HeadingPairs>
  <TitlesOfParts>
    <vt:vector size="64"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Опережающее задание по следующей теме:</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Наталья</cp:lastModifiedBy>
  <cp:revision>478</cp:revision>
  <cp:lastPrinted>2025-06-15T09:19:49Z</cp:lastPrinted>
  <dcterms:created xsi:type="dcterms:W3CDTF">2020-04-22T10:21:16Z</dcterms:created>
  <dcterms:modified xsi:type="dcterms:W3CDTF">2025-08-07T15:18:03Z</dcterms:modified>
</cp:coreProperties>
</file>