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303" r:id="rId2"/>
    <p:sldId id="304" r:id="rId3"/>
    <p:sldId id="325" r:id="rId4"/>
    <p:sldId id="324" r:id="rId5"/>
    <p:sldId id="301" r:id="rId6"/>
    <p:sldId id="326" r:id="rId7"/>
    <p:sldId id="323" r:id="rId8"/>
    <p:sldId id="322" r:id="rId9"/>
    <p:sldId id="321" r:id="rId10"/>
    <p:sldId id="320" r:id="rId11"/>
    <p:sldId id="319" r:id="rId12"/>
    <p:sldId id="318" r:id="rId13"/>
    <p:sldId id="317" r:id="rId14"/>
    <p:sldId id="316" r:id="rId15"/>
    <p:sldId id="315" r:id="rId16"/>
    <p:sldId id="314" r:id="rId17"/>
    <p:sldId id="313" r:id="rId18"/>
    <p:sldId id="327" r:id="rId19"/>
    <p:sldId id="312" r:id="rId20"/>
    <p:sldId id="311" r:id="rId21"/>
    <p:sldId id="310" r:id="rId22"/>
    <p:sldId id="330" r:id="rId23"/>
    <p:sldId id="339" r:id="rId24"/>
    <p:sldId id="338" r:id="rId25"/>
    <p:sldId id="337" r:id="rId26"/>
    <p:sldId id="336" r:id="rId27"/>
    <p:sldId id="335" r:id="rId28"/>
    <p:sldId id="334" r:id="rId29"/>
    <p:sldId id="341" r:id="rId30"/>
    <p:sldId id="340" r:id="rId31"/>
    <p:sldId id="333" r:id="rId32"/>
    <p:sldId id="342" r:id="rId33"/>
    <p:sldId id="332" r:id="rId34"/>
    <p:sldId id="331" r:id="rId35"/>
    <p:sldId id="329" r:id="rId36"/>
    <p:sldId id="328" r:id="rId37"/>
    <p:sldId id="344" r:id="rId38"/>
    <p:sldId id="345" r:id="rId39"/>
    <p:sldId id="343" r:id="rId40"/>
    <p:sldId id="350" r:id="rId41"/>
    <p:sldId id="349" r:id="rId42"/>
    <p:sldId id="348" r:id="rId43"/>
    <p:sldId id="347" r:id="rId44"/>
    <p:sldId id="352" r:id="rId45"/>
    <p:sldId id="351" r:id="rId46"/>
    <p:sldId id="346" r:id="rId47"/>
    <p:sldId id="354" r:id="rId48"/>
    <p:sldId id="305" r:id="rId49"/>
    <p:sldId id="306" r:id="rId50"/>
    <p:sldId id="308" r:id="rId5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8" autoAdjust="0"/>
    <p:restoredTop sz="94434" autoAdjust="0"/>
  </p:normalViewPr>
  <p:slideViewPr>
    <p:cSldViewPr snapToGrid="0">
      <p:cViewPr varScale="1">
        <p:scale>
          <a:sx n="84" d="100"/>
          <a:sy n="84" d="100"/>
        </p:scale>
        <p:origin x="1354" y="8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03.08.2025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F249592-3500-4EB9-A985-3E1D77DAC5F0}" type="slidenum">
              <a:rPr lang="ru-RU" smtClean="0">
                <a:solidFill>
                  <a:prstClr val="black"/>
                </a:solidFill>
              </a:rPr>
              <a:pPr/>
              <a:t>1</a:t>
            </a:fld>
            <a:endParaRPr lang="ru-RU">
              <a:solidFill>
                <a:prstClr val="black"/>
              </a:solidFill>
            </a:endParaRPr>
          </a:p>
        </p:txBody>
      </p:sp>
    </p:spTree>
    <p:extLst>
      <p:ext uri="{BB962C8B-B14F-4D97-AF65-F5344CB8AC3E}">
        <p14:creationId xmlns:p14="http://schemas.microsoft.com/office/powerpoint/2010/main" val="3378429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03.08.2025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03.08.2025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03.08.2025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03.08.2025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03.08.2025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03.08.2025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03.08.2025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03.08.2025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03.08.2025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03.08.2025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03.08.2025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31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03.08.2025</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sz="half" idx="1"/>
          </p:nvPr>
        </p:nvSpPr>
        <p:spPr>
          <a:xfrm>
            <a:off x="0" y="5339933"/>
            <a:ext cx="9144000" cy="804835"/>
          </a:xfr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a:noAutofit/>
          </a:bodyPr>
          <a:lstStyle/>
          <a:p>
            <a:pPr marL="0" indent="0" algn="ctr">
              <a:buNone/>
            </a:pPr>
            <a:r>
              <a:rPr lang="ru-RU" sz="2300" b="1" dirty="0">
                <a:solidFill>
                  <a:srgbClr val="C00000"/>
                </a:solidFill>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железнодорожного транспорта</a:t>
            </a:r>
          </a:p>
        </p:txBody>
      </p:sp>
      <p:pic>
        <p:nvPicPr>
          <p:cNvPr id="8" name="Рисунок 7"/>
          <p:cNvPicPr>
            <a:picLocks noChangeAspect="1"/>
          </p:cNvPicPr>
          <p:nvPr/>
        </p:nvPicPr>
        <p:blipFill>
          <a:blip r:embed="rId3"/>
          <a:stretch>
            <a:fillRect/>
          </a:stretch>
        </p:blipFill>
        <p:spPr>
          <a:xfrm>
            <a:off x="36988" y="476672"/>
            <a:ext cx="8999508" cy="4579797"/>
          </a:xfrm>
          <a:prstGeom prst="rect">
            <a:avLst/>
          </a:prstGeom>
        </p:spPr>
      </p:pic>
      <p:pic>
        <p:nvPicPr>
          <p:cNvPr id="9" name="Рисунок 8"/>
          <p:cNvPicPr>
            <a:picLocks noChangeAspect="1"/>
          </p:cNvPicPr>
          <p:nvPr/>
        </p:nvPicPr>
        <p:blipFill>
          <a:blip r:embed="rId4"/>
          <a:stretch>
            <a:fillRect/>
          </a:stretch>
        </p:blipFill>
        <p:spPr>
          <a:xfrm>
            <a:off x="5343080" y="476672"/>
            <a:ext cx="3775354" cy="4579797"/>
          </a:xfrm>
          <a:prstGeom prst="rect">
            <a:avLst/>
          </a:prstGeom>
        </p:spPr>
      </p:pic>
      <p:pic>
        <p:nvPicPr>
          <p:cNvPr id="5" name="Рисунок 4" descr="Picture background"/>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735917">
            <a:off x="5054473" y="2595630"/>
            <a:ext cx="1723390" cy="2386965"/>
          </a:xfrm>
          <a:prstGeom prst="rect">
            <a:avLst/>
          </a:prstGeom>
          <a:noFill/>
          <a:ln>
            <a:solidFill>
              <a:schemeClr val="tx1"/>
            </a:solidFill>
          </a:ln>
        </p:spPr>
      </p:pic>
    </p:spTree>
    <p:extLst>
      <p:ext uri="{BB962C8B-B14F-4D97-AF65-F5344CB8AC3E}">
        <p14:creationId xmlns:p14="http://schemas.microsoft.com/office/powerpoint/2010/main" val="8672197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033710"/>
            <a:ext cx="9144000" cy="2824290"/>
          </a:xfrm>
        </p:spPr>
        <p:txBody>
          <a:bodyPr>
            <a:normAutofit/>
          </a:bodyPr>
          <a:lstStyle/>
          <a:p>
            <a:pPr marL="0" indent="0" algn="just">
              <a:buNone/>
            </a:pPr>
            <a:r>
              <a:rPr lang="ru-RU" sz="2000" b="1" dirty="0">
                <a:solidFill>
                  <a:srgbClr val="002060"/>
                </a:solidFill>
                <a:latin typeface="Times New Roman" panose="02020603050405020304" pitchFamily="18" charset="0"/>
                <a:cs typeface="Times New Roman" panose="02020603050405020304" pitchFamily="18" charset="0"/>
              </a:rPr>
              <a:t>Устройства </a:t>
            </a:r>
            <a:r>
              <a:rPr lang="ru-RU" sz="2000" b="1" dirty="0">
                <a:solidFill>
                  <a:srgbClr val="C00000"/>
                </a:solidFill>
                <a:latin typeface="Times New Roman" panose="02020603050405020304" pitchFamily="18" charset="0"/>
                <a:cs typeface="Times New Roman" panose="02020603050405020304" pitchFamily="18" charset="0"/>
              </a:rPr>
              <a:t>АПВ </a:t>
            </a:r>
            <a:r>
              <a:rPr lang="ru-RU" sz="2000" dirty="0">
                <a:latin typeface="Times New Roman" panose="02020603050405020304" pitchFamily="18" charset="0"/>
                <a:cs typeface="Times New Roman" panose="02020603050405020304" pitchFamily="18" charset="0"/>
              </a:rPr>
              <a:t>должны выполнять следующие </a:t>
            </a:r>
            <a:r>
              <a:rPr lang="ru-RU" sz="2000" b="1" dirty="0">
                <a:solidFill>
                  <a:srgbClr val="C00000"/>
                </a:solidFill>
                <a:latin typeface="Times New Roman" panose="02020603050405020304" pitchFamily="18" charset="0"/>
                <a:cs typeface="Times New Roman" panose="02020603050405020304" pitchFamily="18" charset="0"/>
              </a:rPr>
              <a:t>требования:</a:t>
            </a:r>
          </a:p>
          <a:p>
            <a:pPr marL="0" indent="0" algn="just">
              <a:buNone/>
            </a:pPr>
            <a:r>
              <a:rPr lang="ru-RU" sz="2000" dirty="0">
                <a:latin typeface="Times New Roman" panose="02020603050405020304" pitchFamily="18" charset="0"/>
                <a:cs typeface="Times New Roman" panose="02020603050405020304" pitchFamily="18" charset="0"/>
              </a:rPr>
              <a:t>- приводиться в действие при любом аварийном отключении, за исключением случаев, когда аварийное отключение произошло вследствие оперативного включения на короткое замыкание;</a:t>
            </a:r>
          </a:p>
          <a:p>
            <a:pPr marL="0" indent="0" algn="just">
              <a:buNone/>
            </a:pPr>
            <a:r>
              <a:rPr lang="ru-RU" sz="2000" dirty="0">
                <a:latin typeface="Times New Roman" panose="02020603050405020304" pitchFamily="18" charset="0"/>
                <a:cs typeface="Times New Roman" panose="02020603050405020304" pitchFamily="18" charset="0"/>
              </a:rPr>
              <a:t>- не включаться во всех случаях оперативного отключения;</a:t>
            </a:r>
          </a:p>
          <a:p>
            <a:pPr marL="0" indent="0" algn="just">
              <a:buNone/>
            </a:pPr>
            <a:r>
              <a:rPr lang="ru-RU" sz="2000" dirty="0">
                <a:latin typeface="Times New Roman" panose="02020603050405020304" pitchFamily="18" charset="0"/>
                <a:cs typeface="Times New Roman" panose="02020603050405020304" pitchFamily="18" charset="0"/>
              </a:rPr>
              <a:t>- обеспечивать однократность действия;</a:t>
            </a:r>
          </a:p>
          <a:p>
            <a:pPr marL="0" indent="0" algn="just">
              <a:buNone/>
            </a:pPr>
            <a:r>
              <a:rPr lang="ru-RU" sz="2000" dirty="0">
                <a:latin typeface="Times New Roman" panose="02020603050405020304" pitchFamily="18" charset="0"/>
                <a:cs typeface="Times New Roman" panose="02020603050405020304" pitchFamily="18" charset="0"/>
              </a:rPr>
              <a:t>- выполнять команду на повторное включение с необходимой выдержкой времени.</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45058"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2718" t="14195" r="54626" b="34293"/>
          <a:stretch/>
        </p:blipFill>
        <p:spPr bwMode="auto">
          <a:xfrm>
            <a:off x="438912" y="539496"/>
            <a:ext cx="4946904" cy="3348673"/>
          </a:xfrm>
          <a:prstGeom prst="rect">
            <a:avLst/>
          </a:prstGeom>
          <a:noFill/>
          <a:extLst>
            <a:ext uri="{909E8E84-426E-40DD-AFC4-6F175D3DCCD1}">
              <a14:hiddenFill xmlns:a14="http://schemas.microsoft.com/office/drawing/2010/main">
                <a:solidFill>
                  <a:srgbClr val="FFFFFF"/>
                </a:solidFill>
              </a14:hiddenFill>
            </a:ext>
          </a:extLst>
        </p:spPr>
      </p:pic>
      <p:pic>
        <p:nvPicPr>
          <p:cNvPr id="45060" name="Picture 4" descr="Picture background"/>
          <p:cNvPicPr>
            <a:picLocks noChangeAspect="1" noChangeArrowheads="1"/>
          </p:cNvPicPr>
          <p:nvPr/>
        </p:nvPicPr>
        <p:blipFill rotWithShape="1">
          <a:blip r:embed="rId3">
            <a:extLst>
              <a:ext uri="{28A0092B-C50C-407E-A947-70E740481C1C}">
                <a14:useLocalDpi xmlns:a14="http://schemas.microsoft.com/office/drawing/2010/main" val="0"/>
              </a:ext>
            </a:extLst>
          </a:blip>
          <a:srcRect l="20062" r="20717" b="7467"/>
          <a:stretch/>
        </p:blipFill>
        <p:spPr bwMode="auto">
          <a:xfrm>
            <a:off x="6197437" y="458406"/>
            <a:ext cx="2288195" cy="3575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9197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637214"/>
            <a:ext cx="9144000" cy="2220786"/>
          </a:xfrm>
        </p:spPr>
        <p:txBody>
          <a:bodyPr>
            <a:normAutofit/>
          </a:bodyPr>
          <a:lstStyle/>
          <a:p>
            <a:pPr marL="0" indent="0" algn="just">
              <a:buNone/>
            </a:pPr>
            <a:r>
              <a:rPr lang="ru-RU" sz="2000" b="1" dirty="0">
                <a:solidFill>
                  <a:srgbClr val="002060"/>
                </a:solidFill>
                <a:latin typeface="Times New Roman" panose="02020603050405020304" pitchFamily="18" charset="0"/>
                <a:cs typeface="Times New Roman" panose="02020603050405020304" pitchFamily="18" charset="0"/>
              </a:rPr>
              <a:t>Устройства </a:t>
            </a:r>
            <a:r>
              <a:rPr lang="ru-RU" sz="2000" b="1" dirty="0">
                <a:solidFill>
                  <a:srgbClr val="C00000"/>
                </a:solidFill>
                <a:latin typeface="Times New Roman" panose="02020603050405020304" pitchFamily="18" charset="0"/>
                <a:cs typeface="Times New Roman" panose="02020603050405020304" pitchFamily="18" charset="0"/>
              </a:rPr>
              <a:t>АВР</a:t>
            </a:r>
            <a:r>
              <a:rPr lang="ru-RU" sz="2000" b="1" dirty="0">
                <a:solidFill>
                  <a:srgbClr val="002060"/>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должны соответствовать ряду </a:t>
            </a:r>
            <a:r>
              <a:rPr lang="ru-RU" sz="2000" b="1" dirty="0">
                <a:solidFill>
                  <a:srgbClr val="C00000"/>
                </a:solidFill>
                <a:latin typeface="Times New Roman" panose="02020603050405020304" pitchFamily="18" charset="0"/>
                <a:cs typeface="Times New Roman" panose="02020603050405020304" pitchFamily="18" charset="0"/>
              </a:rPr>
              <a:t>требований:</a:t>
            </a:r>
          </a:p>
          <a:p>
            <a:pPr marL="0" indent="0" algn="just">
              <a:buNone/>
            </a:pPr>
            <a:r>
              <a:rPr lang="ru-RU" sz="2000" dirty="0">
                <a:latin typeface="Times New Roman" panose="02020603050405020304" pitchFamily="18" charset="0"/>
                <a:cs typeface="Times New Roman" panose="02020603050405020304" pitchFamily="18" charset="0"/>
              </a:rPr>
              <a:t>- срабатывать при исчезновении напряжения на линии по любой причине;</a:t>
            </a:r>
          </a:p>
          <a:p>
            <a:pPr marL="0" indent="0" algn="just">
              <a:buNone/>
            </a:pPr>
            <a:r>
              <a:rPr lang="ru-RU" sz="2000" dirty="0">
                <a:latin typeface="Times New Roman" panose="02020603050405020304" pitchFamily="18" charset="0"/>
                <a:cs typeface="Times New Roman" panose="02020603050405020304" pitchFamily="18" charset="0"/>
              </a:rPr>
              <a:t>- иметь уставку, обусловливающую минимум нарушений в работе устройств железнодорожной автоматики, телемеханики и связи;</a:t>
            </a:r>
          </a:p>
          <a:p>
            <a:pPr marL="0" indent="0" algn="just">
              <a:buNone/>
            </a:pPr>
            <a:r>
              <a:rPr lang="ru-RU" sz="2000" dirty="0">
                <a:latin typeface="Times New Roman" panose="02020603050405020304" pitchFamily="18" charset="0"/>
                <a:cs typeface="Times New Roman" panose="02020603050405020304" pitchFamily="18" charset="0"/>
              </a:rPr>
              <a:t>- обеспечивать однократность действия с целью исключения многократного включения источника питания на не устранившееся к.з.</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44034"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93" y="475489"/>
            <a:ext cx="8985155" cy="3900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5536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542470"/>
            <a:ext cx="9144000" cy="101377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Выдержка </a:t>
            </a:r>
            <a:r>
              <a:rPr lang="ru-RU" sz="2000" dirty="0">
                <a:latin typeface="Times New Roman" panose="02020603050405020304" pitchFamily="18" charset="0"/>
                <a:cs typeface="Times New Roman" panose="02020603050405020304" pitchFamily="18" charset="0"/>
              </a:rPr>
              <a:t>времени АПВ и АВР должна </a:t>
            </a:r>
            <a:r>
              <a:rPr lang="ru-RU" sz="2000" dirty="0" smtClean="0">
                <a:latin typeface="Times New Roman" panose="02020603050405020304" pitchFamily="18" charset="0"/>
                <a:cs typeface="Times New Roman" panose="02020603050405020304" pitchFamily="18" charset="0"/>
              </a:rPr>
              <a:t>быть минимальной. </a:t>
            </a:r>
            <a:r>
              <a:rPr lang="ru-RU" sz="2000" dirty="0">
                <a:latin typeface="Times New Roman" panose="02020603050405020304" pitchFamily="18" charset="0"/>
                <a:cs typeface="Times New Roman" panose="02020603050405020304" pitchFamily="18" charset="0"/>
              </a:rPr>
              <a:t>В эксплуатации применяются реле времени для срабатывания АПВ и АВР </a:t>
            </a:r>
            <a:r>
              <a:rPr lang="ru-RU" sz="2000" b="1" dirty="0">
                <a:solidFill>
                  <a:srgbClr val="002060"/>
                </a:solidFill>
                <a:latin typeface="Times New Roman" panose="02020603050405020304" pitchFamily="18" charset="0"/>
                <a:cs typeface="Times New Roman" panose="02020603050405020304" pitchFamily="18" charset="0"/>
              </a:rPr>
              <a:t>с наименьшими значениями уставок 0,1-1,3с.</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pic>
        <p:nvPicPr>
          <p:cNvPr id="2052" name="Picture 4"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14820" r="12612"/>
          <a:stretch/>
        </p:blipFill>
        <p:spPr bwMode="auto">
          <a:xfrm>
            <a:off x="4233672" y="462375"/>
            <a:ext cx="4910328" cy="507492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icture background"/>
          <p:cNvPicPr>
            <a:picLocks noChangeAspect="1" noChangeArrowheads="1"/>
          </p:cNvPicPr>
          <p:nvPr/>
        </p:nvPicPr>
        <p:blipFill rotWithShape="1">
          <a:blip r:embed="rId3">
            <a:extLst>
              <a:ext uri="{28A0092B-C50C-407E-A947-70E740481C1C}">
                <a14:useLocalDpi xmlns:a14="http://schemas.microsoft.com/office/drawing/2010/main" val="0"/>
              </a:ext>
            </a:extLst>
          </a:blip>
          <a:srcRect l="2139" r="33810" b="24836"/>
          <a:stretch/>
        </p:blipFill>
        <p:spPr bwMode="auto">
          <a:xfrm>
            <a:off x="0" y="2473824"/>
            <a:ext cx="4640990" cy="306347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115</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68221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304726"/>
            <a:ext cx="9144000" cy="155327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Владелец </a:t>
            </a:r>
            <a:r>
              <a:rPr lang="ru-RU" sz="2000" dirty="0">
                <a:latin typeface="Times New Roman" panose="02020603050405020304" pitchFamily="18" charset="0"/>
                <a:cs typeface="Times New Roman" panose="02020603050405020304" pitchFamily="18" charset="0"/>
              </a:rPr>
              <a:t>инфраструктуры </a:t>
            </a:r>
            <a:r>
              <a:rPr lang="ru-RU" sz="2000" dirty="0" smtClean="0">
                <a:latin typeface="Times New Roman" panose="02020603050405020304" pitchFamily="18" charset="0"/>
                <a:cs typeface="Times New Roman" panose="02020603050405020304" pitchFamily="18" charset="0"/>
              </a:rPr>
              <a:t>локальным </a:t>
            </a:r>
            <a:r>
              <a:rPr lang="ru-RU" sz="2000" dirty="0">
                <a:latin typeface="Times New Roman" panose="02020603050405020304" pitchFamily="18" charset="0"/>
                <a:cs typeface="Times New Roman" panose="02020603050405020304" pitchFamily="18" charset="0"/>
              </a:rPr>
              <a:t>нормативным актом устанавливает </a:t>
            </a:r>
            <a:r>
              <a:rPr lang="ru-RU" sz="2000" b="1" dirty="0">
                <a:solidFill>
                  <a:srgbClr val="002060"/>
                </a:solidFill>
                <a:latin typeface="Times New Roman" panose="02020603050405020304" pitchFamily="18" charset="0"/>
                <a:cs typeface="Times New Roman" panose="02020603050405020304" pitchFamily="18" charset="0"/>
              </a:rPr>
              <a:t>назначенный срок службы</a:t>
            </a:r>
            <a:r>
              <a:rPr lang="ru-RU" sz="2000" dirty="0">
                <a:latin typeface="Times New Roman" panose="02020603050405020304" pitchFamily="18" charset="0"/>
                <a:cs typeface="Times New Roman" panose="02020603050405020304" pitchFamily="18" charset="0"/>
              </a:rPr>
              <a:t> принадлежащих им объектов железнодорожного электроснабжения и порядок его продления на основании технической документации изготовителей (разработчиков) устройств электроснабжения.</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116</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b="13295"/>
          <a:stretch/>
        </p:blipFill>
        <p:spPr>
          <a:xfrm>
            <a:off x="678933" y="546913"/>
            <a:ext cx="7806699" cy="4757813"/>
          </a:xfrm>
          <a:prstGeom prst="rect">
            <a:avLst/>
          </a:prstGeom>
        </p:spPr>
      </p:pic>
    </p:spTree>
    <p:extLst>
      <p:ext uri="{BB962C8B-B14F-4D97-AF65-F5344CB8AC3E}">
        <p14:creationId xmlns:p14="http://schemas.microsoft.com/office/powerpoint/2010/main" val="10059794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650992"/>
            <a:ext cx="9144000" cy="905256"/>
          </a:xfrm>
        </p:spPr>
        <p:txBody>
          <a:bodyPr>
            <a:normAutofit lnSpcReduction="10000"/>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        Назначенный </a:t>
            </a:r>
            <a:r>
              <a:rPr lang="ru-RU" sz="2000" b="1" dirty="0">
                <a:solidFill>
                  <a:srgbClr val="C00000"/>
                </a:solidFill>
                <a:latin typeface="Times New Roman" panose="02020603050405020304" pitchFamily="18" charset="0"/>
                <a:cs typeface="Times New Roman" panose="02020603050405020304" pitchFamily="18" charset="0"/>
              </a:rPr>
              <a:t>срок службы </a:t>
            </a:r>
            <a:r>
              <a:rPr lang="ru-RU" sz="2000" dirty="0">
                <a:latin typeface="Times New Roman" panose="02020603050405020304" pitchFamily="18" charset="0"/>
                <a:cs typeface="Times New Roman" panose="02020603050405020304" pitchFamily="18" charset="0"/>
              </a:rPr>
              <a:t>– календарная продолжительность, при достижении которой эксплуатация объекта может быть продолжена только после принятия решения о возможности продления данного показателя</a:t>
            </a:r>
            <a:r>
              <a:rPr lang="ru-RU"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116</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t="9200"/>
          <a:stretch/>
        </p:blipFill>
        <p:spPr>
          <a:xfrm>
            <a:off x="329184" y="423423"/>
            <a:ext cx="8635852" cy="5227569"/>
          </a:xfrm>
          <a:prstGeom prst="rect">
            <a:avLst/>
          </a:prstGeom>
        </p:spPr>
      </p:pic>
    </p:spTree>
    <p:extLst>
      <p:ext uri="{BB962C8B-B14F-4D97-AF65-F5344CB8AC3E}">
        <p14:creationId xmlns:p14="http://schemas.microsoft.com/office/powerpoint/2010/main" val="8477997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445190"/>
            <a:ext cx="9144000" cy="241281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i="1" dirty="0" smtClean="0">
                <a:latin typeface="Times New Roman" panose="02020603050405020304" pitchFamily="18" charset="0"/>
                <a:cs typeface="Times New Roman" panose="02020603050405020304" pitchFamily="18" charset="0"/>
              </a:rPr>
              <a:t>Назначенный </a:t>
            </a:r>
            <a:r>
              <a:rPr lang="ru-RU" sz="2000" i="1" dirty="0">
                <a:latin typeface="Times New Roman" panose="02020603050405020304" pitchFamily="18" charset="0"/>
                <a:cs typeface="Times New Roman" panose="02020603050405020304" pitchFamily="18" charset="0"/>
              </a:rPr>
              <a:t>срок службы объекта </a:t>
            </a:r>
            <a:r>
              <a:rPr lang="ru-RU" sz="2000" dirty="0">
                <a:latin typeface="Times New Roman" panose="02020603050405020304" pitchFamily="18" charset="0"/>
                <a:cs typeface="Times New Roman" panose="02020603050405020304" pitchFamily="18" charset="0"/>
              </a:rPr>
              <a:t>железнодорожного электроснабжения, а также </a:t>
            </a:r>
            <a:r>
              <a:rPr lang="ru-RU" sz="2000" i="1" dirty="0">
                <a:latin typeface="Times New Roman" panose="02020603050405020304" pitchFamily="18" charset="0"/>
                <a:cs typeface="Times New Roman" panose="02020603050405020304" pitchFamily="18" charset="0"/>
              </a:rPr>
              <a:t>периодичность проведения работ по капитальному ремонту объекта </a:t>
            </a:r>
            <a:r>
              <a:rPr lang="ru-RU" sz="2000" b="1" dirty="0">
                <a:latin typeface="Times New Roman" panose="02020603050405020304" pitchFamily="18" charset="0"/>
                <a:cs typeface="Times New Roman" panose="02020603050405020304" pitchFamily="18" charset="0"/>
              </a:rPr>
              <a:t>устанавливает </a:t>
            </a:r>
            <a:r>
              <a:rPr lang="ru-RU" sz="2000" b="1" dirty="0">
                <a:solidFill>
                  <a:srgbClr val="C00000"/>
                </a:solidFill>
                <a:latin typeface="Times New Roman" panose="02020603050405020304" pitchFamily="18" charset="0"/>
                <a:cs typeface="Times New Roman" panose="02020603050405020304" pitchFamily="18" charset="0"/>
              </a:rPr>
              <a:t>владелец инфраструктуры</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на </a:t>
            </a:r>
            <a:r>
              <a:rPr lang="ru-RU" sz="2000" dirty="0">
                <a:latin typeface="Times New Roman" panose="02020603050405020304" pitchFamily="18" charset="0"/>
                <a:cs typeface="Times New Roman" panose="02020603050405020304" pitchFamily="18" charset="0"/>
              </a:rPr>
              <a:t>основании технической документации оборудования, входящего в состав объекта. Порядок и методы проведения оценки технического состояния объектов железнодорожного электроснабжения и продления назначенного срока службы устанавливает владелец инфраструктуры, владелец железнодорожных путей необщего пользования.</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116</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b="4872"/>
          <a:stretch/>
        </p:blipFill>
        <p:spPr>
          <a:xfrm>
            <a:off x="540314" y="497143"/>
            <a:ext cx="8063371" cy="4014215"/>
          </a:xfrm>
          <a:prstGeom prst="rect">
            <a:avLst/>
          </a:prstGeom>
        </p:spPr>
      </p:pic>
    </p:spTree>
    <p:extLst>
      <p:ext uri="{BB962C8B-B14F-4D97-AF65-F5344CB8AC3E}">
        <p14:creationId xmlns:p14="http://schemas.microsoft.com/office/powerpoint/2010/main" val="25589640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811982"/>
            <a:ext cx="9144000" cy="1342962"/>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Порядок </a:t>
            </a:r>
            <a:r>
              <a:rPr lang="ru-RU" sz="2000" dirty="0">
                <a:latin typeface="Times New Roman" panose="02020603050405020304" pitchFamily="18" charset="0"/>
                <a:cs typeface="Times New Roman" panose="02020603050405020304" pitchFamily="18" charset="0"/>
              </a:rPr>
              <a:t>оснащения объектов железнодорожной автоматики, телемеханики и связи </a:t>
            </a:r>
            <a:r>
              <a:rPr lang="ru-RU" sz="2000" i="1" dirty="0">
                <a:solidFill>
                  <a:srgbClr val="002060"/>
                </a:solidFill>
                <a:latin typeface="Times New Roman" panose="02020603050405020304" pitchFamily="18" charset="0"/>
                <a:cs typeface="Times New Roman" panose="02020603050405020304" pitchFamily="18" charset="0"/>
              </a:rPr>
              <a:t>источниками резервного электропитания</a:t>
            </a:r>
            <a:r>
              <a:rPr lang="ru-RU" sz="2000" dirty="0">
                <a:latin typeface="Times New Roman" panose="02020603050405020304" pitchFamily="18" charset="0"/>
                <a:cs typeface="Times New Roman" panose="02020603050405020304" pitchFamily="18" charset="0"/>
              </a:rPr>
              <a:t>, нормы их содержания и минимальное время работы устанавливается локальным нормативным актом владельца инфраструктуры </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117</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4" descr="https://i.ytimg.com/vi/zQLsUuRNSzk/maxresdefault.jpg"/>
          <p:cNvPicPr>
            <a:picLocks noChangeAspect="1" noChangeArrowheads="1"/>
          </p:cNvPicPr>
          <p:nvPr/>
        </p:nvPicPr>
        <p:blipFill rotWithShape="1">
          <a:blip r:embed="rId2">
            <a:extLst>
              <a:ext uri="{28A0092B-C50C-407E-A947-70E740481C1C}">
                <a14:useLocalDpi xmlns:a14="http://schemas.microsoft.com/office/drawing/2010/main" val="0"/>
              </a:ext>
            </a:extLst>
          </a:blip>
          <a:srcRect l="44649" t="8860" b="10816"/>
          <a:stretch/>
        </p:blipFill>
        <p:spPr bwMode="auto">
          <a:xfrm>
            <a:off x="82296" y="1213001"/>
            <a:ext cx="3712636" cy="2779173"/>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rotWithShape="1">
          <a:blip r:embed="rId3"/>
          <a:srcRect l="17500"/>
          <a:stretch/>
        </p:blipFill>
        <p:spPr>
          <a:xfrm>
            <a:off x="3864816" y="432628"/>
            <a:ext cx="5014797" cy="4262602"/>
          </a:xfrm>
          <a:prstGeom prst="rect">
            <a:avLst/>
          </a:prstGeom>
        </p:spPr>
      </p:pic>
    </p:spTree>
    <p:extLst>
      <p:ext uri="{BB962C8B-B14F-4D97-AF65-F5344CB8AC3E}">
        <p14:creationId xmlns:p14="http://schemas.microsoft.com/office/powerpoint/2010/main" val="14343206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627426"/>
            <a:ext cx="9144000" cy="96805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Напряжение </a:t>
            </a:r>
            <a:r>
              <a:rPr lang="ru-RU" sz="2000" dirty="0">
                <a:latin typeface="Times New Roman" panose="02020603050405020304" pitchFamily="18" charset="0"/>
                <a:cs typeface="Times New Roman" panose="02020603050405020304" pitchFamily="18" charset="0"/>
              </a:rPr>
              <a:t>на токоприемнике электроподвижного состава должно быть </a:t>
            </a:r>
            <a:r>
              <a:rPr lang="ru-RU" sz="2000" b="1" dirty="0">
                <a:solidFill>
                  <a:srgbClr val="C00000"/>
                </a:solidFill>
                <a:latin typeface="Times New Roman" panose="02020603050405020304" pitchFamily="18" charset="0"/>
                <a:cs typeface="Times New Roman" panose="02020603050405020304" pitchFamily="18" charset="0"/>
              </a:rPr>
              <a:t>не менее 21 </a:t>
            </a:r>
            <a:r>
              <a:rPr lang="ru-RU" sz="2000" b="1" dirty="0" err="1">
                <a:solidFill>
                  <a:srgbClr val="C00000"/>
                </a:solidFill>
                <a:latin typeface="Times New Roman" panose="02020603050405020304" pitchFamily="18" charset="0"/>
                <a:cs typeface="Times New Roman" panose="02020603050405020304" pitchFamily="18" charset="0"/>
              </a:rPr>
              <a:t>кВ</a:t>
            </a:r>
            <a:r>
              <a:rPr lang="ru-RU" sz="2000" b="1" dirty="0">
                <a:solidFill>
                  <a:srgbClr val="C00000"/>
                </a:solidFill>
                <a:latin typeface="Times New Roman" panose="02020603050405020304" pitchFamily="18" charset="0"/>
                <a:cs typeface="Times New Roman" panose="02020603050405020304" pitchFamily="18" charset="0"/>
              </a:rPr>
              <a:t> и не более 29 </a:t>
            </a:r>
            <a:r>
              <a:rPr lang="ru-RU" sz="2000" b="1" dirty="0" err="1">
                <a:solidFill>
                  <a:srgbClr val="C00000"/>
                </a:solidFill>
                <a:latin typeface="Times New Roman" panose="02020603050405020304" pitchFamily="18" charset="0"/>
                <a:cs typeface="Times New Roman" panose="02020603050405020304" pitchFamily="18" charset="0"/>
              </a:rPr>
              <a:t>кВ</a:t>
            </a:r>
            <a:r>
              <a:rPr lang="ru-RU" sz="2000" b="1" dirty="0">
                <a:solidFill>
                  <a:srgbClr val="C00000"/>
                </a:solidFill>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при переменном токе</a:t>
            </a:r>
            <a:r>
              <a:rPr lang="ru-RU" sz="2000" dirty="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и</a:t>
            </a: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не менее 2,7 </a:t>
            </a:r>
            <a:r>
              <a:rPr lang="ru-RU" sz="2000" b="1" dirty="0" err="1" smtClean="0">
                <a:solidFill>
                  <a:srgbClr val="C00000"/>
                </a:solidFill>
                <a:latin typeface="Times New Roman" panose="02020603050405020304" pitchFamily="18" charset="0"/>
                <a:cs typeface="Times New Roman" panose="02020603050405020304" pitchFamily="18" charset="0"/>
              </a:rPr>
              <a:t>кВ</a:t>
            </a:r>
            <a:r>
              <a:rPr lang="ru-RU" sz="2000" b="1" dirty="0" smtClean="0">
                <a:solidFill>
                  <a:srgbClr val="C00000"/>
                </a:solidFill>
                <a:latin typeface="Times New Roman" panose="02020603050405020304" pitchFamily="18" charset="0"/>
                <a:cs typeface="Times New Roman" panose="02020603050405020304" pitchFamily="18" charset="0"/>
              </a:rPr>
              <a:t> и не более 4 </a:t>
            </a:r>
            <a:r>
              <a:rPr lang="ru-RU" sz="2000" b="1" dirty="0" err="1" smtClean="0">
                <a:solidFill>
                  <a:srgbClr val="C00000"/>
                </a:solidFill>
                <a:latin typeface="Times New Roman" panose="02020603050405020304" pitchFamily="18" charset="0"/>
                <a:cs typeface="Times New Roman" panose="02020603050405020304" pitchFamily="18" charset="0"/>
              </a:rPr>
              <a:t>кВ</a:t>
            </a:r>
            <a:r>
              <a:rPr lang="ru-RU" sz="2000" b="1" dirty="0" smtClean="0">
                <a:solidFill>
                  <a:srgbClr val="C00000"/>
                </a:solidFill>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 при постоянном токе.</a:t>
            </a:r>
            <a:endParaRPr lang="ru-RU" sz="2000" b="1" dirty="0">
              <a:solidFill>
                <a:srgbClr val="002060"/>
              </a:solidFill>
              <a:latin typeface="Times New Roman" panose="02020603050405020304" pitchFamily="18" charset="0"/>
              <a:cs typeface="Times New Roman" panose="02020603050405020304" pitchFamily="18" charset="0"/>
            </a:endParaRP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118</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2" descr="http://www.pfoto-rzd.com/data/media/80/881-T_filter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655" y="463830"/>
            <a:ext cx="8158689" cy="509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22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871654"/>
            <a:ext cx="9144000" cy="98634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Допускается </a:t>
            </a:r>
            <a:r>
              <a:rPr lang="ru-RU" sz="2000" dirty="0">
                <a:latin typeface="Times New Roman" panose="02020603050405020304" pitchFamily="18" charset="0"/>
                <a:cs typeface="Times New Roman" panose="02020603050405020304" pitchFamily="18" charset="0"/>
              </a:rPr>
              <a:t>напряжение на токоприемнике электроподвижного состава </a:t>
            </a:r>
            <a:r>
              <a:rPr lang="ru-RU" sz="2000" b="1" dirty="0">
                <a:solidFill>
                  <a:srgbClr val="C00000"/>
                </a:solidFill>
                <a:latin typeface="Times New Roman" panose="02020603050405020304" pitchFamily="18" charset="0"/>
                <a:cs typeface="Times New Roman" panose="02020603050405020304" pitchFamily="18" charset="0"/>
              </a:rPr>
              <a:t>не</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a:solidFill>
                  <a:srgbClr val="C00000"/>
                </a:solidFill>
                <a:latin typeface="Times New Roman" panose="02020603050405020304" pitchFamily="18" charset="0"/>
                <a:cs typeface="Times New Roman" panose="02020603050405020304" pitchFamily="18" charset="0"/>
              </a:rPr>
              <a:t>менее 19 </a:t>
            </a:r>
            <a:r>
              <a:rPr lang="ru-RU" sz="2000" b="1" dirty="0" err="1">
                <a:solidFill>
                  <a:srgbClr val="C00000"/>
                </a:solidFill>
                <a:latin typeface="Times New Roman" panose="02020603050405020304" pitchFamily="18" charset="0"/>
                <a:cs typeface="Times New Roman" panose="02020603050405020304" pitchFamily="18" charset="0"/>
              </a:rPr>
              <a:t>кВ</a:t>
            </a:r>
            <a:r>
              <a:rPr lang="ru-RU" sz="2000" b="1" dirty="0">
                <a:solidFill>
                  <a:srgbClr val="C00000"/>
                </a:solidFill>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при переменном токе</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и</a:t>
            </a:r>
            <a:r>
              <a:rPr lang="ru-RU" sz="2000" dirty="0">
                <a:latin typeface="Times New Roman" panose="02020603050405020304" pitchFamily="18" charset="0"/>
                <a:cs typeface="Times New Roman" panose="02020603050405020304" pitchFamily="18" charset="0"/>
              </a:rPr>
              <a:t> </a:t>
            </a:r>
            <a:r>
              <a:rPr lang="ru-RU" sz="2000" b="1" dirty="0">
                <a:solidFill>
                  <a:srgbClr val="C00000"/>
                </a:solidFill>
                <a:latin typeface="Times New Roman" panose="02020603050405020304" pitchFamily="18" charset="0"/>
                <a:cs typeface="Times New Roman" panose="02020603050405020304" pitchFamily="18" charset="0"/>
              </a:rPr>
              <a:t>не менее 2,4 </a:t>
            </a:r>
            <a:r>
              <a:rPr lang="ru-RU" sz="2000" b="1" dirty="0" err="1">
                <a:solidFill>
                  <a:srgbClr val="C00000"/>
                </a:solidFill>
                <a:latin typeface="Times New Roman" panose="02020603050405020304" pitchFamily="18" charset="0"/>
                <a:cs typeface="Times New Roman" panose="02020603050405020304" pitchFamily="18" charset="0"/>
              </a:rPr>
              <a:t>кВ</a:t>
            </a:r>
            <a:r>
              <a:rPr lang="ru-RU" sz="2000" b="1" dirty="0">
                <a:solidFill>
                  <a:srgbClr val="C00000"/>
                </a:solidFill>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 при постоянном токе </a:t>
            </a:r>
            <a:r>
              <a:rPr lang="ru-RU" sz="2000" dirty="0">
                <a:latin typeface="Times New Roman" panose="02020603050405020304" pitchFamily="18" charset="0"/>
                <a:cs typeface="Times New Roman" panose="02020603050405020304" pitchFamily="18" charset="0"/>
              </a:rPr>
              <a:t>в случаях, устанавливаемых владельцем инфраструктуры</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118</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37890"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504" y="535504"/>
            <a:ext cx="8211312" cy="5336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6289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9143" y="3741102"/>
            <a:ext cx="9144000" cy="187331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Устройства </a:t>
            </a:r>
            <a:r>
              <a:rPr lang="ru-RU" sz="2000" dirty="0">
                <a:latin typeface="Times New Roman" panose="02020603050405020304" pitchFamily="18" charset="0"/>
                <a:cs typeface="Times New Roman" panose="02020603050405020304" pitchFamily="18" charset="0"/>
              </a:rPr>
              <a:t>электропитания железнодорожной автоматики, телемеханики и связи должны функционировать от источников электроснабжения переменным током </a:t>
            </a:r>
            <a:r>
              <a:rPr lang="ru-RU" sz="2000" b="1" dirty="0">
                <a:solidFill>
                  <a:srgbClr val="002060"/>
                </a:solidFill>
                <a:latin typeface="Times New Roman" panose="02020603050405020304" pitchFamily="18" charset="0"/>
                <a:cs typeface="Times New Roman" panose="02020603050405020304" pitchFamily="18" charset="0"/>
              </a:rPr>
              <a:t>с номинальным напряжением 220 В </a:t>
            </a:r>
            <a:r>
              <a:rPr lang="ru-RU" sz="2000" i="1" dirty="0">
                <a:latin typeface="Times New Roman" panose="02020603050405020304" pitchFamily="18" charset="0"/>
                <a:cs typeface="Times New Roman" panose="02020603050405020304" pitchFamily="18" charset="0"/>
              </a:rPr>
              <a:t>при однофазном электропитании </a:t>
            </a:r>
            <a:r>
              <a:rPr lang="ru-RU" sz="2000" dirty="0">
                <a:latin typeface="Times New Roman" panose="02020603050405020304" pitchFamily="18" charset="0"/>
                <a:cs typeface="Times New Roman" panose="02020603050405020304" pitchFamily="18" charset="0"/>
              </a:rPr>
              <a:t>или </a:t>
            </a:r>
            <a:r>
              <a:rPr lang="ru-RU" sz="2000" b="1" dirty="0">
                <a:solidFill>
                  <a:srgbClr val="002060"/>
                </a:solidFill>
                <a:latin typeface="Times New Roman" panose="02020603050405020304" pitchFamily="18" charset="0"/>
                <a:cs typeface="Times New Roman" panose="02020603050405020304" pitchFamily="18" charset="0"/>
              </a:rPr>
              <a:t>380 В</a:t>
            </a:r>
            <a:r>
              <a:rPr lang="ru-RU" sz="2000" dirty="0">
                <a:latin typeface="Times New Roman" panose="02020603050405020304" pitchFamily="18" charset="0"/>
                <a:cs typeface="Times New Roman" panose="02020603050405020304" pitchFamily="18" charset="0"/>
              </a:rPr>
              <a:t> − </a:t>
            </a:r>
            <a:r>
              <a:rPr lang="ru-RU" sz="2000" i="1" dirty="0">
                <a:latin typeface="Times New Roman" panose="02020603050405020304" pitchFamily="18" charset="0"/>
                <a:cs typeface="Times New Roman" panose="02020603050405020304" pitchFamily="18" charset="0"/>
              </a:rPr>
              <a:t>при трехфазном электропитании </a:t>
            </a:r>
            <a:r>
              <a:rPr lang="ru-RU" sz="2000" dirty="0">
                <a:latin typeface="Times New Roman" panose="02020603050405020304" pitchFamily="18" charset="0"/>
                <a:cs typeface="Times New Roman" panose="02020603050405020304" pitchFamily="18" charset="0"/>
              </a:rPr>
              <a:t>и обеспечиваться электроснабжением в соответствии с их категорией</a:t>
            </a:r>
            <a:r>
              <a:rPr lang="ru-RU" sz="2000" dirty="0" smtClean="0">
                <a:latin typeface="Times New Roman" panose="02020603050405020304" pitchFamily="18" charset="0"/>
                <a:cs typeface="Times New Roman" panose="02020603050405020304" pitchFamily="18" charset="0"/>
              </a:rPr>
              <a:t>.</a:t>
            </a:r>
          </a:p>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Отклонения</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напряжения от указанных величин допускается </a:t>
            </a:r>
            <a:r>
              <a:rPr lang="ru-RU" sz="2000" b="1" dirty="0">
                <a:solidFill>
                  <a:srgbClr val="C00000"/>
                </a:solidFill>
                <a:latin typeface="Times New Roman" panose="02020603050405020304" pitchFamily="18" charset="0"/>
                <a:cs typeface="Times New Roman" panose="02020603050405020304" pitchFamily="18" charset="0"/>
              </a:rPr>
              <a:t>не более ± 10 %.</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119</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4" descr="http://data10.i.gallery.ru/albums/gallery/182284-76bc7-27700555-m750x7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7176"/>
            <a:ext cx="5017197" cy="30598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ttyl.uz/wp-content/uploads/2019/04/d9cfa940934226f457e3046d3297432b-1024x76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6574" y="497174"/>
            <a:ext cx="4187426" cy="3059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6600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бъект 2"/>
          <p:cNvSpPr txBox="1">
            <a:spLocks/>
          </p:cNvSpPr>
          <p:nvPr/>
        </p:nvSpPr>
        <p:spPr>
          <a:xfrm>
            <a:off x="704088" y="539497"/>
            <a:ext cx="7735824" cy="493775"/>
          </a:xfrm>
          <a:prstGeom prst="rect">
            <a:avLst/>
          </a:prstGeom>
          <a:solidFill>
            <a:schemeClr val="accent6">
              <a:lumMod val="20000"/>
              <a:lumOff val="80000"/>
            </a:schemeClr>
          </a:solidFill>
          <a:ln>
            <a:solidFill>
              <a:schemeClr val="accent6">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ru-RU" sz="1800" b="1" dirty="0">
                <a:solidFill>
                  <a:srgbClr val="C00000"/>
                </a:solidFill>
                <a:latin typeface="Times New Roman" panose="02020603050405020304" pitchFamily="18" charset="0"/>
                <a:cs typeface="Times New Roman" panose="02020603050405020304" pitchFamily="18" charset="0"/>
              </a:rPr>
              <a:t>Раздел VIII. </a:t>
            </a:r>
            <a:r>
              <a:rPr lang="ru-RU" sz="1800" b="1" dirty="0" smtClean="0">
                <a:latin typeface="Times New Roman" panose="02020603050405020304" pitchFamily="18" charset="0"/>
                <a:cs typeface="Times New Roman" panose="02020603050405020304" pitchFamily="18" charset="0"/>
              </a:rPr>
              <a:t>п. 115-128 Сооружения </a:t>
            </a:r>
            <a:r>
              <a:rPr lang="ru-RU" sz="1800" b="1" dirty="0">
                <a:latin typeface="Times New Roman" panose="02020603050405020304" pitchFamily="18" charset="0"/>
                <a:cs typeface="Times New Roman" panose="02020603050405020304" pitchFamily="18" charset="0"/>
              </a:rPr>
              <a:t>и устройства </a:t>
            </a:r>
            <a:r>
              <a:rPr lang="ru-RU" sz="1800" b="1" dirty="0" smtClean="0">
                <a:latin typeface="Times New Roman" panose="02020603050405020304" pitchFamily="18" charset="0"/>
                <a:cs typeface="Times New Roman" panose="02020603050405020304" pitchFamily="18" charset="0"/>
              </a:rPr>
              <a:t>ж.д. </a:t>
            </a:r>
            <a:r>
              <a:rPr lang="ru-RU" sz="1800" b="1" dirty="0">
                <a:latin typeface="Times New Roman" panose="02020603050405020304" pitchFamily="18" charset="0"/>
                <a:cs typeface="Times New Roman" panose="02020603050405020304" pitchFamily="18" charset="0"/>
              </a:rPr>
              <a:t>электроснабжения</a:t>
            </a:r>
          </a:p>
        </p:txBody>
      </p:sp>
      <p:sp>
        <p:nvSpPr>
          <p:cNvPr id="7" name="Прямоугольник 6"/>
          <p:cNvSpPr/>
          <p:nvPr/>
        </p:nvSpPr>
        <p:spPr>
          <a:xfrm>
            <a:off x="34290" y="3781932"/>
            <a:ext cx="9075420" cy="2862322"/>
          </a:xfrm>
          <a:prstGeom prst="rect">
            <a:avLst/>
          </a:prstGeom>
        </p:spPr>
        <p:txBody>
          <a:bodyPr wrap="square">
            <a:spAutoFit/>
          </a:bodyPr>
          <a:lstStyle/>
          <a:p>
            <a:pPr marL="457200" indent="-457200" algn="just">
              <a:buAutoNum type="arabicPeriod"/>
            </a:pPr>
            <a:r>
              <a:rPr lang="ru-RU" sz="2000" b="1" dirty="0">
                <a:latin typeface="Times New Roman" panose="02020603050405020304" pitchFamily="18" charset="0"/>
                <a:cs typeface="Times New Roman" panose="02020603050405020304" pitchFamily="18" charset="0"/>
              </a:rPr>
              <a:t>Требования ПТЭ к устройствам технологического электроснабжения железнодорожного </a:t>
            </a:r>
            <a:r>
              <a:rPr lang="ru-RU" sz="2000" b="1" dirty="0" smtClean="0">
                <a:latin typeface="Times New Roman" panose="02020603050405020304" pitchFamily="18" charset="0"/>
                <a:cs typeface="Times New Roman" panose="02020603050405020304" pitchFamily="18" charset="0"/>
              </a:rPr>
              <a:t>транспорта.</a:t>
            </a: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Защита </a:t>
            </a:r>
            <a:r>
              <a:rPr lang="ru-RU" sz="2000" b="1" dirty="0">
                <a:latin typeface="Times New Roman" panose="02020603050405020304" pitchFamily="18" charset="0"/>
                <a:cs typeface="Times New Roman" panose="02020603050405020304" pitchFamily="18" charset="0"/>
              </a:rPr>
              <a:t>подземных металлических сооружений от электрической </a:t>
            </a:r>
            <a:r>
              <a:rPr lang="ru-RU" sz="2000" b="1" dirty="0" smtClean="0">
                <a:latin typeface="Times New Roman" panose="02020603050405020304" pitchFamily="18" charset="0"/>
                <a:cs typeface="Times New Roman" panose="02020603050405020304" pitchFamily="18" charset="0"/>
              </a:rPr>
              <a:t>коррозии.</a:t>
            </a: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Заземление </a:t>
            </a:r>
            <a:r>
              <a:rPr lang="ru-RU" sz="2000" b="1" dirty="0">
                <a:latin typeface="Times New Roman" panose="02020603050405020304" pitchFamily="18" charset="0"/>
                <a:cs typeface="Times New Roman" panose="02020603050405020304" pitchFamily="18" charset="0"/>
              </a:rPr>
              <a:t>металлических конструкций и предохранительные сооружения на путепроводах и пешеходных мостах, расположенных над электрифицированными железнодорожными путями. </a:t>
            </a:r>
          </a:p>
          <a:p>
            <a:pPr marL="457200" indent="-457200" algn="just">
              <a:buAutoNum type="arabicPeriod"/>
            </a:pPr>
            <a:r>
              <a:rPr lang="ru-RU" sz="2000" b="1" dirty="0">
                <a:latin typeface="Times New Roman" panose="02020603050405020304" pitchFamily="18" charset="0"/>
                <a:cs typeface="Times New Roman" panose="02020603050405020304" pitchFamily="18" charset="0"/>
              </a:rPr>
              <a:t>Габариты подвески контактного провода, место установки опор. Секционирование контактной сети.</a:t>
            </a:r>
          </a:p>
        </p:txBody>
      </p:sp>
      <p:sp>
        <p:nvSpPr>
          <p:cNvPr id="9" name="Подзаголовок 2"/>
          <p:cNvSpPr>
            <a:spLocks noGrp="1"/>
          </p:cNvSpPr>
          <p:nvPr>
            <p:ph sz="half" idx="1"/>
          </p:nvPr>
        </p:nvSpPr>
        <p:spPr>
          <a:xfrm>
            <a:off x="-123444" y="-64007"/>
            <a:ext cx="9390888" cy="457200"/>
          </a:xfr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a:noAutofit/>
          </a:bodyPr>
          <a:lstStyle/>
          <a:p>
            <a:pPr marL="0" indent="0" algn="just">
              <a:buNone/>
            </a:pPr>
            <a:r>
              <a:rPr lang="ru-RU" sz="2000" b="1" dirty="0">
                <a:latin typeface="Times New Roman" panose="02020603050405020304" pitchFamily="18" charset="0"/>
                <a:cs typeface="Times New Roman" panose="02020603050405020304" pitchFamily="18" charset="0"/>
              </a:rPr>
              <a:t>Сооружения и устройства технологического </a:t>
            </a:r>
            <a:r>
              <a:rPr lang="ru-RU" sz="2000" b="1" dirty="0" smtClean="0">
                <a:latin typeface="Times New Roman" panose="02020603050405020304" pitchFamily="18" charset="0"/>
                <a:cs typeface="Times New Roman" panose="02020603050405020304" pitchFamily="18" charset="0"/>
              </a:rPr>
              <a:t>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pic>
        <p:nvPicPr>
          <p:cNvPr id="12" name="Picture 2" descr="http://900igr.net/up/datas/212746/008.jpg"/>
          <p:cNvPicPr>
            <a:picLocks noChangeAspect="1" noChangeArrowheads="1"/>
          </p:cNvPicPr>
          <p:nvPr/>
        </p:nvPicPr>
        <p:blipFill rotWithShape="1">
          <a:blip r:embed="rId2">
            <a:extLst>
              <a:ext uri="{28A0092B-C50C-407E-A947-70E740481C1C}">
                <a14:useLocalDpi xmlns:a14="http://schemas.microsoft.com/office/drawing/2010/main" val="0"/>
              </a:ext>
            </a:extLst>
          </a:blip>
          <a:srcRect t="16542" r="51193" b="42092"/>
          <a:stretch/>
        </p:blipFill>
        <p:spPr bwMode="auto">
          <a:xfrm>
            <a:off x="793296" y="1154286"/>
            <a:ext cx="3672408" cy="250663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900igr.net/up/datas/212746/008.jpg"/>
          <p:cNvPicPr>
            <a:picLocks noChangeAspect="1" noChangeArrowheads="1"/>
          </p:cNvPicPr>
          <p:nvPr/>
        </p:nvPicPr>
        <p:blipFill rotWithShape="1">
          <a:blip r:embed="rId2">
            <a:extLst>
              <a:ext uri="{28A0092B-C50C-407E-A947-70E740481C1C}">
                <a14:useLocalDpi xmlns:a14="http://schemas.microsoft.com/office/drawing/2010/main" val="0"/>
              </a:ext>
            </a:extLst>
          </a:blip>
          <a:srcRect t="57907" r="51193" b="1"/>
          <a:stretch/>
        </p:blipFill>
        <p:spPr bwMode="auto">
          <a:xfrm>
            <a:off x="4672576" y="1154964"/>
            <a:ext cx="3767336" cy="2505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930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481766"/>
            <a:ext cx="9144000" cy="237623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Отклонение </a:t>
            </a:r>
            <a:r>
              <a:rPr lang="ru-RU" sz="2000" dirty="0">
                <a:latin typeface="Times New Roman" panose="02020603050405020304" pitchFamily="18" charset="0"/>
                <a:cs typeface="Times New Roman" panose="02020603050405020304" pitchFamily="18" charset="0"/>
              </a:rPr>
              <a:t>напряжения от номинального допустимого </a:t>
            </a:r>
            <a:r>
              <a:rPr lang="ru-RU" sz="2000" dirty="0" smtClean="0">
                <a:latin typeface="Times New Roman" panose="02020603050405020304" pitchFamily="18" charset="0"/>
                <a:cs typeface="Times New Roman" panose="02020603050405020304" pitchFamily="18" charset="0"/>
              </a:rPr>
              <a:t>существенно </a:t>
            </a:r>
            <a:r>
              <a:rPr lang="ru-RU" sz="2000" dirty="0">
                <a:latin typeface="Times New Roman" panose="02020603050405020304" pitchFamily="18" charset="0"/>
                <a:cs typeface="Times New Roman" panose="02020603050405020304" pitchFamily="18" charset="0"/>
              </a:rPr>
              <a:t>влияет на работу отдельных элементов устройств железнодорожной автоматики, телемеханики и связи. При значительных отклонениях напряжения нарушается регулировка рельсовых цепей, снижается надежность работы устройств. </a:t>
            </a:r>
            <a:r>
              <a:rPr lang="ru-RU" sz="2000" b="1" i="1" dirty="0">
                <a:latin typeface="Times New Roman" panose="02020603050405020304" pitchFamily="18" charset="0"/>
                <a:cs typeface="Times New Roman" panose="02020603050405020304" pitchFamily="18" charset="0"/>
              </a:rPr>
              <a:t>Например,</a:t>
            </a:r>
            <a:r>
              <a:rPr lang="ru-RU" sz="2000" dirty="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при увеличении напряжения от номинального значения на 10% срок службы светофорных ламп сокращается в 4 раза. </a:t>
            </a:r>
            <a:r>
              <a:rPr lang="ru-RU" sz="2000" dirty="0">
                <a:latin typeface="Times New Roman" panose="02020603050405020304" pitchFamily="18" charset="0"/>
                <a:cs typeface="Times New Roman" panose="02020603050405020304" pitchFamily="18" charset="0"/>
              </a:rPr>
              <a:t>Снижение напряжения уменьшает видимость сигнала светофора, что существенно отражается на безопасности движения поездов.</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119</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b="16293"/>
          <a:stretch/>
        </p:blipFill>
        <p:spPr>
          <a:xfrm>
            <a:off x="1033272" y="438913"/>
            <a:ext cx="7370064" cy="4112820"/>
          </a:xfrm>
          <a:prstGeom prst="rect">
            <a:avLst/>
          </a:prstGeom>
        </p:spPr>
      </p:pic>
    </p:spTree>
    <p:extLst>
      <p:ext uri="{BB962C8B-B14F-4D97-AF65-F5344CB8AC3E}">
        <p14:creationId xmlns:p14="http://schemas.microsoft.com/office/powerpoint/2010/main" val="26429935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426902"/>
            <a:ext cx="9144000" cy="243109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Устройства </a:t>
            </a:r>
            <a:r>
              <a:rPr lang="ru-RU" sz="2000" dirty="0">
                <a:latin typeface="Times New Roman" panose="02020603050405020304" pitchFamily="18" charset="0"/>
                <a:cs typeface="Times New Roman" panose="02020603050405020304" pitchFamily="18" charset="0"/>
              </a:rPr>
              <a:t>железнодорожного электроснабжения </a:t>
            </a:r>
            <a:r>
              <a:rPr lang="ru-RU" sz="2000" b="1" i="1" dirty="0">
                <a:latin typeface="Times New Roman" panose="02020603050405020304" pitchFamily="18" charset="0"/>
                <a:cs typeface="Times New Roman" panose="02020603050405020304" pitchFamily="18" charset="0"/>
              </a:rPr>
              <a:t>должны защищаться </a:t>
            </a:r>
            <a:r>
              <a:rPr lang="ru-RU" sz="2000" dirty="0">
                <a:latin typeface="Times New Roman" panose="02020603050405020304" pitchFamily="18" charset="0"/>
                <a:cs typeface="Times New Roman" panose="02020603050405020304" pitchFamily="18" charset="0"/>
              </a:rPr>
              <a:t>от токов короткого замыкания, перенапряжений, включая атмосферные и </a:t>
            </a:r>
            <a:r>
              <a:rPr lang="ru-RU" sz="2000" dirty="0" smtClean="0">
                <a:latin typeface="Times New Roman" panose="02020603050405020304" pitchFamily="18" charset="0"/>
                <a:cs typeface="Times New Roman" panose="02020603050405020304" pitchFamily="18" charset="0"/>
              </a:rPr>
              <a:t>коммутационные</a:t>
            </a:r>
            <a:r>
              <a:rPr lang="ru-RU" sz="2000" dirty="0">
                <a:latin typeface="Times New Roman" panose="02020603050405020304" pitchFamily="18" charset="0"/>
                <a:cs typeface="Times New Roman" panose="02020603050405020304" pitchFamily="18" charset="0"/>
              </a:rPr>
              <a:t>, и перегрузок сверх установленных норм.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В </a:t>
            </a:r>
            <a:r>
              <a:rPr lang="ru-RU" sz="2000" dirty="0">
                <a:latin typeface="Times New Roman" panose="02020603050405020304" pitchFamily="18" charset="0"/>
                <a:cs typeface="Times New Roman" panose="02020603050405020304" pitchFamily="18" charset="0"/>
              </a:rPr>
              <a:t>точках подключения нагрузки </a:t>
            </a:r>
            <a:r>
              <a:rPr lang="ru-RU" sz="2000" dirty="0" smtClean="0">
                <a:latin typeface="Times New Roman" panose="02020603050405020304" pitchFamily="18" charset="0"/>
                <a:cs typeface="Times New Roman" panose="02020603050405020304" pitchFamily="18" charset="0"/>
              </a:rPr>
              <a:t>в </a:t>
            </a:r>
            <a:r>
              <a:rPr lang="ru-RU" sz="2000" dirty="0">
                <a:latin typeface="Times New Roman" panose="02020603050405020304" pitchFamily="18" charset="0"/>
                <a:cs typeface="Times New Roman" panose="02020603050405020304" pitchFamily="18" charset="0"/>
              </a:rPr>
              <a:t>соответствии с проектной и эксплуатационной документацией </a:t>
            </a:r>
            <a:r>
              <a:rPr lang="ru-RU" sz="2000" b="1" dirty="0">
                <a:latin typeface="Times New Roman" panose="02020603050405020304" pitchFamily="18" charset="0"/>
                <a:cs typeface="Times New Roman" panose="02020603050405020304" pitchFamily="18" charset="0"/>
              </a:rPr>
              <a:t>должна обеспечиваться селективность защиты </a:t>
            </a:r>
            <a:r>
              <a:rPr lang="ru-RU" sz="2000" dirty="0">
                <a:latin typeface="Times New Roman" panose="02020603050405020304" pitchFamily="18" charset="0"/>
                <a:cs typeface="Times New Roman" panose="02020603050405020304" pitchFamily="18" charset="0"/>
              </a:rPr>
              <a:t>устройств железнодорожного электроснабжения и электрооборудования потребителей от токов короткого замыкания, перенапряжений, включая атмосферные и коммутационные.</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t="14833" b="9667"/>
          <a:stretch/>
        </p:blipFill>
        <p:spPr>
          <a:xfrm>
            <a:off x="1152144" y="466344"/>
            <a:ext cx="7159752" cy="4054210"/>
          </a:xfrm>
          <a:prstGeom prst="rect">
            <a:avLst/>
          </a:prstGeom>
        </p:spPr>
      </p:pic>
    </p:spTree>
    <p:extLst>
      <p:ext uri="{BB962C8B-B14F-4D97-AF65-F5344CB8AC3E}">
        <p14:creationId xmlns:p14="http://schemas.microsoft.com/office/powerpoint/2010/main" val="5662915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377878"/>
            <a:ext cx="9144000" cy="1480122"/>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Металлические </a:t>
            </a:r>
            <a:r>
              <a:rPr lang="ru-RU" sz="2000" dirty="0">
                <a:latin typeface="Times New Roman" panose="02020603050405020304" pitchFamily="18" charset="0"/>
                <a:cs typeface="Times New Roman" panose="02020603050405020304" pitchFamily="18" charset="0"/>
              </a:rPr>
              <a:t>подземные сооружения, металлические и железобетонные мосты, путепроводы, опоры контактной сети, светофоры, гидроколонки, металлические устройства, объекты, конструкции и сооружения инфраструктуры, находящиеся в районе линий, </a:t>
            </a:r>
            <a:r>
              <a:rPr lang="ru-RU" sz="2000" u="sng" dirty="0">
                <a:latin typeface="Times New Roman" panose="02020603050405020304" pitchFamily="18" charset="0"/>
                <a:cs typeface="Times New Roman" panose="02020603050405020304" pitchFamily="18" charset="0"/>
              </a:rPr>
              <a:t>электрифицированных на постоянном токе, </a:t>
            </a:r>
            <a:r>
              <a:rPr lang="ru-RU" sz="2000" b="1" i="1" dirty="0">
                <a:latin typeface="Times New Roman" panose="02020603050405020304" pitchFamily="18" charset="0"/>
                <a:cs typeface="Times New Roman" panose="02020603050405020304" pitchFamily="18" charset="0"/>
              </a:rPr>
              <a:t>защищаются от электрической коррозии.</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3174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2541" b="4083"/>
          <a:stretch/>
        </p:blipFill>
        <p:spPr bwMode="auto">
          <a:xfrm>
            <a:off x="1240415" y="467551"/>
            <a:ext cx="7089769" cy="4910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471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788090"/>
            <a:ext cx="9144000" cy="191903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Тяговые </a:t>
            </a:r>
            <a:r>
              <a:rPr lang="ru-RU" sz="2000" dirty="0">
                <a:latin typeface="Times New Roman" panose="02020603050405020304" pitchFamily="18" charset="0"/>
                <a:cs typeface="Times New Roman" panose="02020603050405020304" pitchFamily="18" charset="0"/>
              </a:rPr>
              <a:t>подстанции линий, электрифицированных </a:t>
            </a:r>
            <a:r>
              <a:rPr lang="ru-RU" sz="2000" i="1" dirty="0">
                <a:latin typeface="Times New Roman" panose="02020603050405020304" pitchFamily="18" charset="0"/>
                <a:cs typeface="Times New Roman" panose="02020603050405020304" pitchFamily="18" charset="0"/>
              </a:rPr>
              <a:t>на постоянном токе</a:t>
            </a:r>
            <a:r>
              <a:rPr lang="ru-RU" sz="2000" dirty="0">
                <a:latin typeface="Times New Roman" panose="02020603050405020304" pitchFamily="18" charset="0"/>
                <a:cs typeface="Times New Roman" panose="02020603050405020304" pitchFamily="18" charset="0"/>
              </a:rPr>
              <a:t>, а также электроподвижной состав </a:t>
            </a:r>
            <a:r>
              <a:rPr lang="ru-RU" sz="2000" b="1" dirty="0">
                <a:latin typeface="Times New Roman" panose="02020603050405020304" pitchFamily="18" charset="0"/>
                <a:cs typeface="Times New Roman" panose="02020603050405020304" pitchFamily="18" charset="0"/>
              </a:rPr>
              <a:t>должны иметь защиту </a:t>
            </a:r>
            <a:r>
              <a:rPr lang="ru-RU" sz="2000" dirty="0">
                <a:latin typeface="Times New Roman" panose="02020603050405020304" pitchFamily="18" charset="0"/>
                <a:cs typeface="Times New Roman" panose="02020603050405020304" pitchFamily="18" charset="0"/>
              </a:rPr>
              <a:t>от проникновения в контактную сеть токов, нарушающих нормальное действие устройств железнодорожной автоматики и телемеханики.</a:t>
            </a:r>
          </a:p>
          <a:p>
            <a:pPr marL="0" indent="0" algn="just">
              <a:buNone/>
            </a:pPr>
            <a:r>
              <a:rPr lang="ru-RU" sz="2000" dirty="0" smtClean="0">
                <a:latin typeface="Times New Roman" panose="02020603050405020304" pitchFamily="18" charset="0"/>
                <a:cs typeface="Times New Roman" panose="02020603050405020304" pitchFamily="18" charset="0"/>
              </a:rPr>
              <a:t>    Линии </a:t>
            </a:r>
            <a:r>
              <a:rPr lang="ru-RU" sz="2000" dirty="0">
                <a:latin typeface="Times New Roman" panose="02020603050405020304" pitchFamily="18" charset="0"/>
                <a:cs typeface="Times New Roman" panose="02020603050405020304" pitchFamily="18" charset="0"/>
              </a:rPr>
              <a:t>электропередачи напряжением </a:t>
            </a:r>
            <a:r>
              <a:rPr lang="ru-RU" sz="2000" i="1" dirty="0">
                <a:latin typeface="Times New Roman" panose="02020603050405020304" pitchFamily="18" charset="0"/>
                <a:cs typeface="Times New Roman" panose="02020603050405020304" pitchFamily="18" charset="0"/>
              </a:rPr>
              <a:t>свыше 1000 В</a:t>
            </a:r>
            <a:r>
              <a:rPr lang="ru-RU" sz="2000" dirty="0">
                <a:latin typeface="Times New Roman" panose="02020603050405020304" pitchFamily="18" charset="0"/>
                <a:cs typeface="Times New Roman" panose="02020603050405020304" pitchFamily="18" charset="0"/>
              </a:rPr>
              <a:t>, проложенные по опорам контактной сети, должны отключаться при однофазных замыканиях на землю.</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328" y="438150"/>
            <a:ext cx="6662928" cy="4430847"/>
          </a:xfrm>
          <a:prstGeom prst="rect">
            <a:avLst/>
          </a:prstGeom>
        </p:spPr>
      </p:pic>
    </p:spTree>
    <p:extLst>
      <p:ext uri="{BB962C8B-B14F-4D97-AF65-F5344CB8AC3E}">
        <p14:creationId xmlns:p14="http://schemas.microsoft.com/office/powerpoint/2010/main" val="21640862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820094"/>
            <a:ext cx="9144000" cy="203790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Длительное </a:t>
            </a:r>
            <a:r>
              <a:rPr lang="ru-RU" sz="2000" dirty="0">
                <a:latin typeface="Times New Roman" panose="02020603050405020304" pitchFamily="18" charset="0"/>
                <a:cs typeface="Times New Roman" panose="02020603050405020304" pitchFamily="18" charset="0"/>
              </a:rPr>
              <a:t>протекание больших токов по токоведущим частям и аппаратам системы тягового электроснабжения приводит к их избыточному нагреву, в результате которого могут произойти необратимые изменения в материалах токоведущих частей и аппаратов, и как результат – выход их из строя, иногда сопровождаемый остановкой движения. Причинами длительного протекания больших токов являются неконтролируемые перегрузки и неотключенные короткие замыкания.</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b="24355"/>
          <a:stretch/>
        </p:blipFill>
        <p:spPr>
          <a:xfrm>
            <a:off x="315736" y="423978"/>
            <a:ext cx="8654528" cy="4365331"/>
          </a:xfrm>
          <a:prstGeom prst="rect">
            <a:avLst/>
          </a:prstGeom>
        </p:spPr>
      </p:pic>
    </p:spTree>
    <p:extLst>
      <p:ext uri="{BB962C8B-B14F-4D97-AF65-F5344CB8AC3E}">
        <p14:creationId xmlns:p14="http://schemas.microsoft.com/office/powerpoint/2010/main" val="9251138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271454"/>
            <a:ext cx="9144000" cy="258654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Особенно </a:t>
            </a:r>
            <a:r>
              <a:rPr lang="ru-RU" sz="2000" dirty="0">
                <a:latin typeface="Times New Roman" panose="02020603050405020304" pitchFamily="18" charset="0"/>
                <a:cs typeface="Times New Roman" panose="02020603050405020304" pitchFamily="18" charset="0"/>
              </a:rPr>
              <a:t>чувствительны к перегрузкам и коротким замыканиям провода контактных сетей электрических железных дорог. В качестве </a:t>
            </a:r>
            <a:r>
              <a:rPr lang="ru-RU" sz="2000" i="1" dirty="0">
                <a:solidFill>
                  <a:srgbClr val="002060"/>
                </a:solidFill>
                <a:latin typeface="Times New Roman" panose="02020603050405020304" pitchFamily="18" charset="0"/>
                <a:cs typeface="Times New Roman" panose="02020603050405020304" pitchFamily="18" charset="0"/>
              </a:rPr>
              <a:t>примера </a:t>
            </a:r>
            <a:r>
              <a:rPr lang="ru-RU" sz="2000" i="1" dirty="0" smtClean="0">
                <a:solidFill>
                  <a:srgbClr val="002060"/>
                </a:solidFill>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выдержка </a:t>
            </a:r>
            <a:r>
              <a:rPr lang="ru-RU" sz="2000" dirty="0">
                <a:latin typeface="Times New Roman" panose="02020603050405020304" pitchFamily="18" charset="0"/>
                <a:cs typeface="Times New Roman" panose="02020603050405020304" pitchFamily="18" charset="0"/>
              </a:rPr>
              <a:t>контактного провода марки МФ-100 нагретого до температуры 200С в течение 15 минут приводит к растяжению контактного провода, в результате </a:t>
            </a:r>
            <a:r>
              <a:rPr lang="ru-RU" sz="2000" dirty="0" smtClean="0">
                <a:latin typeface="Times New Roman" panose="02020603050405020304" pitchFamily="18" charset="0"/>
                <a:cs typeface="Times New Roman" panose="02020603050405020304" pitchFamily="18" charset="0"/>
              </a:rPr>
              <a:t>чего </a:t>
            </a:r>
            <a:r>
              <a:rPr lang="ru-RU" sz="2000" dirty="0">
                <a:latin typeface="Times New Roman" panose="02020603050405020304" pitchFamily="18" charset="0"/>
                <a:cs typeface="Times New Roman" panose="02020603050405020304" pitchFamily="18" charset="0"/>
              </a:rPr>
              <a:t>под действием собственного веса он ложится на рельсы. Растяжение контактного провода приводит к остановке движение на участке электрифицированной железной дороги, поскольку требует полной замены провода новым. Необходимо контролировать процессы нагрева проводов контактной сети, с тем чтобы не допускать их растяжения.</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4578"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2504" y="517240"/>
            <a:ext cx="5007990" cy="3755993"/>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Picture background"/>
          <p:cNvPicPr>
            <a:picLocks noChangeAspect="1" noChangeArrowheads="1"/>
          </p:cNvPicPr>
          <p:nvPr/>
        </p:nvPicPr>
        <p:blipFill rotWithShape="1">
          <a:blip r:embed="rId3">
            <a:extLst>
              <a:ext uri="{28A0092B-C50C-407E-A947-70E740481C1C}">
                <a14:useLocalDpi xmlns:a14="http://schemas.microsoft.com/office/drawing/2010/main" val="0"/>
              </a:ext>
            </a:extLst>
          </a:blip>
          <a:srcRect l="33595"/>
          <a:stretch/>
        </p:blipFill>
        <p:spPr bwMode="auto">
          <a:xfrm>
            <a:off x="76046" y="517239"/>
            <a:ext cx="3877943" cy="3754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7358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1" y="5012118"/>
            <a:ext cx="9144000" cy="158985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Не </a:t>
            </a:r>
            <a:r>
              <a:rPr lang="ru-RU" sz="2000" dirty="0">
                <a:latin typeface="Times New Roman" panose="02020603050405020304" pitchFamily="18" charset="0"/>
                <a:cs typeface="Times New Roman" panose="02020603050405020304" pitchFamily="18" charset="0"/>
              </a:rPr>
              <a:t>менее опасен и кратковременный местный перегрев проводов контактной сети, особенно в местах, где при коротком замыкании (к.з.) образуется </a:t>
            </a:r>
            <a:r>
              <a:rPr lang="ru-RU" sz="2000" i="1" dirty="0">
                <a:latin typeface="Times New Roman" panose="02020603050405020304" pitchFamily="18" charset="0"/>
                <a:cs typeface="Times New Roman" panose="02020603050405020304" pitchFamily="18" charset="0"/>
              </a:rPr>
              <a:t>электрическая дуга</a:t>
            </a:r>
            <a:r>
              <a:rPr lang="ru-RU" sz="2000" dirty="0">
                <a:latin typeface="Times New Roman" panose="02020603050405020304" pitchFamily="18" charset="0"/>
                <a:cs typeface="Times New Roman" panose="02020603050405020304" pitchFamily="18" charset="0"/>
              </a:rPr>
              <a:t>. В момент перекрытия гирлянды изоляторов искровой промежуток, нормально изолирующий арматуру опоры от рельсов, пробивается и по цепи начинает протекать ток короткого замыкания.</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5604" name="Picture 4"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273" y="469598"/>
            <a:ext cx="6855453" cy="4542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2788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103558"/>
            <a:ext cx="9144000" cy="1754442"/>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i="1" dirty="0" smtClean="0">
                <a:latin typeface="Times New Roman" panose="02020603050405020304" pitchFamily="18" charset="0"/>
                <a:cs typeface="Times New Roman" panose="02020603050405020304" pitchFamily="18" charset="0"/>
              </a:rPr>
              <a:t>Пережог </a:t>
            </a:r>
            <a:r>
              <a:rPr lang="ru-RU" sz="2000" i="1" dirty="0">
                <a:latin typeface="Times New Roman" panose="02020603050405020304" pitchFamily="18" charset="0"/>
                <a:cs typeface="Times New Roman" panose="02020603050405020304" pitchFamily="18" charset="0"/>
              </a:rPr>
              <a:t>контактного провода электрической дугой </a:t>
            </a:r>
            <a:r>
              <a:rPr lang="ru-RU" sz="2000" dirty="0">
                <a:latin typeface="Times New Roman" panose="02020603050405020304" pitchFamily="18" charset="0"/>
                <a:cs typeface="Times New Roman" panose="02020603050405020304" pitchFamily="18" charset="0"/>
              </a:rPr>
              <a:t>между ним и замкнутым на корпус токоприемником электровоза, происходит в течение 0,15 – 0,1 с, если ток короткого замыкания через дугу составляет, соответственно, 3000 – 4000 А. Короткие замыкания, при которых величина тока достигает указанных выше величин, должны быть обнаружены и отключены за время существенно меньшее, чем 0,1 – 0,15 с.</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66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3716" y="467816"/>
            <a:ext cx="7140330" cy="4635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6250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330950"/>
            <a:ext cx="9144000" cy="122529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Обнаружение </a:t>
            </a:r>
            <a:r>
              <a:rPr lang="ru-RU" sz="2000" dirty="0">
                <a:latin typeface="Times New Roman" panose="02020603050405020304" pitchFamily="18" charset="0"/>
                <a:cs typeface="Times New Roman" panose="02020603050405020304" pitchFamily="18" charset="0"/>
              </a:rPr>
              <a:t>недопустимых перегрузок и токов коротких замыканий в тяговых сетях постоянного и переменного тока, а также во всех других цепях тяговых подстанций, производится специальными устройствами – </a:t>
            </a:r>
            <a:r>
              <a:rPr lang="ru-RU" sz="2000" b="1" dirty="0">
                <a:solidFill>
                  <a:srgbClr val="C00000"/>
                </a:solidFill>
                <a:latin typeface="Times New Roman" panose="02020603050405020304" pitchFamily="18" charset="0"/>
                <a:cs typeface="Times New Roman" panose="02020603050405020304" pitchFamily="18" charset="0"/>
              </a:rPr>
              <a:t>релейными</a:t>
            </a:r>
            <a:r>
              <a:rPr lang="ru-RU" sz="2000" dirty="0">
                <a:latin typeface="Times New Roman" panose="02020603050405020304" pitchFamily="18" charset="0"/>
                <a:cs typeface="Times New Roman" panose="02020603050405020304" pitchFamily="18" charset="0"/>
              </a:rPr>
              <a:t> </a:t>
            </a:r>
            <a:r>
              <a:rPr lang="ru-RU" sz="2000" b="1" dirty="0">
                <a:solidFill>
                  <a:srgbClr val="C00000"/>
                </a:solidFill>
                <a:latin typeface="Times New Roman" panose="02020603050405020304" pitchFamily="18" charset="0"/>
                <a:cs typeface="Times New Roman" panose="02020603050405020304" pitchFamily="18" charset="0"/>
              </a:rPr>
              <a:t>защитами.</a:t>
            </a:r>
            <a:r>
              <a:rPr lang="ru-RU" sz="2000" dirty="0">
                <a:latin typeface="Times New Roman" panose="02020603050405020304" pitchFamily="18" charset="0"/>
                <a:cs typeface="Times New Roman" panose="02020603050405020304" pitchFamily="18" charset="0"/>
              </a:rPr>
              <a:t> </a:t>
            </a:r>
            <a:endParaRPr lang="ru-RU" sz="2000" dirty="0" smtClean="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7652" name="Picture 4"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8795" b="8821"/>
          <a:stretch/>
        </p:blipFill>
        <p:spPr bwMode="auto">
          <a:xfrm>
            <a:off x="153060" y="438912"/>
            <a:ext cx="8823836" cy="4846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601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818888"/>
            <a:ext cx="9144000" cy="2039112"/>
          </a:xfrm>
        </p:spPr>
        <p:txBody>
          <a:bodyPr>
            <a:normAutofit/>
          </a:bodyPr>
          <a:lstStyle/>
          <a:p>
            <a:pPr marL="0" indent="0" algn="just">
              <a:buNone/>
            </a:pPr>
            <a:r>
              <a:rPr lang="ru-RU" sz="2000" b="1" dirty="0" smtClean="0">
                <a:solidFill>
                  <a:srgbClr val="002060"/>
                </a:solidFill>
                <a:latin typeface="Times New Roman" panose="02020603050405020304" pitchFamily="18" charset="0"/>
                <a:cs typeface="Times New Roman" panose="02020603050405020304" pitchFamily="18" charset="0"/>
              </a:rPr>
              <a:t>     Релейная </a:t>
            </a:r>
            <a:r>
              <a:rPr lang="ru-RU" sz="2000" b="1" dirty="0">
                <a:solidFill>
                  <a:srgbClr val="002060"/>
                </a:solidFill>
                <a:latin typeface="Times New Roman" panose="02020603050405020304" pitchFamily="18" charset="0"/>
                <a:cs typeface="Times New Roman" panose="02020603050405020304" pitchFamily="18" charset="0"/>
              </a:rPr>
              <a:t>защита </a:t>
            </a:r>
            <a:r>
              <a:rPr lang="ru-RU" sz="2000" dirty="0">
                <a:latin typeface="Times New Roman" panose="02020603050405020304" pitchFamily="18" charset="0"/>
                <a:cs typeface="Times New Roman" panose="02020603050405020304" pitchFamily="18" charset="0"/>
              </a:rPr>
              <a:t>— совокупность устройств, предназначенных для автоматического выявления коротких замыканий, замыканий на землю и других ненормальных режимов работы линий электропередачи и оборудования, которые могут привести к их повреждению и </a:t>
            </a:r>
            <a:r>
              <a:rPr lang="ru-RU" sz="2000" dirty="0" smtClean="0">
                <a:latin typeface="Times New Roman" panose="02020603050405020304" pitchFamily="18" charset="0"/>
                <a:cs typeface="Times New Roman" panose="02020603050405020304" pitchFamily="18" charset="0"/>
              </a:rPr>
              <a:t>нарушению </a:t>
            </a:r>
            <a:r>
              <a:rPr lang="ru-RU" sz="2000" dirty="0">
                <a:latin typeface="Times New Roman" panose="02020603050405020304" pitchFamily="18" charset="0"/>
                <a:cs typeface="Times New Roman" panose="02020603050405020304" pitchFamily="18" charset="0"/>
              </a:rPr>
              <a:t>устойчивости энергосистемы, формирования управляющих воздействий на отключение коммутационных аппаратов в целях отключения этих линий электропередачи и оборудования от энергосистемы, формирования предупредительных </a:t>
            </a:r>
            <a:r>
              <a:rPr lang="ru-RU" sz="2000" dirty="0" smtClean="0">
                <a:latin typeface="Times New Roman" panose="02020603050405020304" pitchFamily="18" charset="0"/>
                <a:cs typeface="Times New Roman" panose="02020603050405020304" pitchFamily="18" charset="0"/>
              </a:rPr>
              <a:t>сигналов.</a:t>
            </a: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0484" name="Picture 4"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4609"/>
          <a:stretch/>
        </p:blipFill>
        <p:spPr bwMode="auto">
          <a:xfrm>
            <a:off x="865972" y="440313"/>
            <a:ext cx="7412056" cy="4378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5427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5074920" y="754381"/>
            <a:ext cx="4151376" cy="3003803"/>
          </a:xfrm>
        </p:spPr>
        <p:txBody>
          <a:bodyPr>
            <a:normAutofit/>
          </a:bodyPr>
          <a:lstStyle/>
          <a:p>
            <a:pPr marL="0" indent="0" algn="ctr">
              <a:buNone/>
            </a:pPr>
            <a:r>
              <a:rPr lang="ru-RU" sz="2000" b="1" dirty="0">
                <a:latin typeface="Times New Roman" panose="02020603050405020304" pitchFamily="18" charset="0"/>
                <a:cs typeface="Times New Roman" panose="02020603050405020304" pitchFamily="18" charset="0"/>
              </a:rPr>
              <a:t>Устройства железнодорожного электроснабжения </a:t>
            </a:r>
            <a:r>
              <a:rPr lang="ru-RU" sz="2000" b="1" dirty="0">
                <a:solidFill>
                  <a:srgbClr val="C00000"/>
                </a:solidFill>
                <a:latin typeface="Times New Roman" panose="02020603050405020304" pitchFamily="18" charset="0"/>
                <a:cs typeface="Times New Roman" panose="02020603050405020304" pitchFamily="18" charset="0"/>
              </a:rPr>
              <a:t>обеспечивают</a:t>
            </a:r>
            <a:r>
              <a:rPr lang="ru-RU" sz="2000" b="1" dirty="0">
                <a:latin typeface="Times New Roman" panose="02020603050405020304" pitchFamily="18" charset="0"/>
                <a:cs typeface="Times New Roman" panose="02020603050405020304" pitchFamily="18" charset="0"/>
              </a:rPr>
              <a:t> </a:t>
            </a:r>
            <a:r>
              <a:rPr lang="ru-RU" sz="2000" b="1" dirty="0">
                <a:solidFill>
                  <a:srgbClr val="C00000"/>
                </a:solidFill>
                <a:latin typeface="Times New Roman" panose="02020603050405020304" pitchFamily="18" charset="0"/>
                <a:cs typeface="Times New Roman" panose="02020603050405020304" pitchFamily="18" charset="0"/>
              </a:rPr>
              <a:t>надежное электроснабжение:</a:t>
            </a:r>
          </a:p>
          <a:p>
            <a:pPr algn="just">
              <a:buFont typeface="Wingdings" panose="05000000000000000000" pitchFamily="2" charset="2"/>
              <a:buChar char="Ø"/>
            </a:pPr>
            <a:r>
              <a:rPr lang="ru-RU" sz="2000" dirty="0" smtClean="0">
                <a:latin typeface="Times New Roman" panose="02020603050405020304" pitchFamily="18" charset="0"/>
                <a:cs typeface="Times New Roman" panose="02020603050405020304" pitchFamily="18" charset="0"/>
              </a:rPr>
              <a:t> </a:t>
            </a:r>
            <a:r>
              <a:rPr lang="ru-RU" sz="2000" b="1" i="1" dirty="0" smtClean="0">
                <a:latin typeface="Times New Roman" panose="02020603050405020304" pitchFamily="18" charset="0"/>
                <a:cs typeface="Times New Roman" panose="02020603050405020304" pitchFamily="18" charset="0"/>
              </a:rPr>
              <a:t>электроподвижного </a:t>
            </a:r>
            <a:r>
              <a:rPr lang="ru-RU" sz="2000" b="1" i="1" dirty="0">
                <a:latin typeface="Times New Roman" panose="02020603050405020304" pitchFamily="18" charset="0"/>
                <a:cs typeface="Times New Roman" panose="02020603050405020304" pitchFamily="18" charset="0"/>
              </a:rPr>
              <a:t>состава </a:t>
            </a:r>
            <a:r>
              <a:rPr lang="ru-RU" sz="2000" dirty="0">
                <a:latin typeface="Times New Roman" panose="02020603050405020304" pitchFamily="18" charset="0"/>
                <a:cs typeface="Times New Roman" panose="02020603050405020304" pitchFamily="18" charset="0"/>
              </a:rPr>
              <a:t>(включая мотор-вагонный подвижной состав) для движения поездов с нормами массы, скоростями и интервалами между ними при установленных размерах </a:t>
            </a:r>
            <a:r>
              <a:rPr lang="ru-RU" sz="2000" dirty="0" smtClean="0">
                <a:latin typeface="Times New Roman" panose="02020603050405020304" pitchFamily="18" charset="0"/>
                <a:cs typeface="Times New Roman" panose="02020603050405020304" pitchFamily="18" charset="0"/>
              </a:rPr>
              <a:t>движения;</a:t>
            </a:r>
            <a:endParaRPr lang="ru-RU" sz="2000" dirty="0">
              <a:latin typeface="Times New Roman" panose="02020603050405020304" pitchFamily="18" charset="0"/>
              <a:cs typeface="Times New Roman" panose="02020603050405020304" pitchFamily="18" charset="0"/>
            </a:endParaRP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5122"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6162" r="5894" b="6375"/>
          <a:stretch/>
        </p:blipFill>
        <p:spPr bwMode="auto">
          <a:xfrm>
            <a:off x="9144" y="429769"/>
            <a:ext cx="5065776" cy="642365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726906" y="3794760"/>
            <a:ext cx="4540538" cy="923330"/>
          </a:xfrm>
          <a:prstGeom prst="rect">
            <a:avLst/>
          </a:prstGeom>
        </p:spPr>
        <p:txBody>
          <a:bodyPr wrap="none">
            <a:spAutoFit/>
          </a:bodyPr>
          <a:lstStyle/>
          <a:p>
            <a:pPr algn="ctr"/>
            <a:r>
              <a:rPr lang="ru-RU" b="1" i="1" dirty="0" smtClean="0">
                <a:solidFill>
                  <a:schemeClr val="accent1">
                    <a:lumMod val="50000"/>
                  </a:schemeClr>
                </a:solidFill>
                <a:latin typeface="Times New Roman" panose="02020603050405020304" pitchFamily="18" charset="0"/>
                <a:cs typeface="Times New Roman" panose="02020603050405020304" pitchFamily="18" charset="0"/>
              </a:rPr>
              <a:t>Межпоездной интервал на перегонах </a:t>
            </a:r>
          </a:p>
          <a:p>
            <a:pPr algn="ctr"/>
            <a:r>
              <a:rPr lang="ru-RU" b="1" i="1" dirty="0" smtClean="0">
                <a:solidFill>
                  <a:schemeClr val="accent1">
                    <a:lumMod val="50000"/>
                  </a:schemeClr>
                </a:solidFill>
                <a:latin typeface="Times New Roman" panose="02020603050405020304" pitchFamily="18" charset="0"/>
                <a:cs typeface="Times New Roman" panose="02020603050405020304" pitchFamily="18" charset="0"/>
              </a:rPr>
              <a:t>Приволжской ж.-д. по условиях тягового </a:t>
            </a:r>
          </a:p>
          <a:p>
            <a:pPr algn="ctr"/>
            <a:r>
              <a:rPr lang="ru-RU" b="1" i="1" dirty="0" smtClean="0">
                <a:solidFill>
                  <a:schemeClr val="accent1">
                    <a:lumMod val="50000"/>
                  </a:schemeClr>
                </a:solidFill>
                <a:latin typeface="Times New Roman" panose="02020603050405020304" pitchFamily="18" charset="0"/>
                <a:cs typeface="Times New Roman" panose="02020603050405020304" pitchFamily="18" charset="0"/>
              </a:rPr>
              <a:t>электроснабжения </a:t>
            </a:r>
            <a:endParaRPr lang="ru-RU" b="1" i="1"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4098" name="Picture 2" descr="Picture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7694" y="4687053"/>
            <a:ext cx="3125163" cy="2088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2966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350446"/>
            <a:ext cx="9144000" cy="1507554"/>
          </a:xfrm>
        </p:spPr>
        <p:txBody>
          <a:bodyPr>
            <a:normAutofit/>
          </a:bodyPr>
          <a:lstStyle/>
          <a:p>
            <a:pPr marL="0" indent="0" algn="just">
              <a:buNone/>
            </a:pPr>
            <a:r>
              <a:rPr lang="ru-RU" sz="2000" i="1" dirty="0" smtClean="0">
                <a:latin typeface="Times New Roman" panose="02020603050405020304" pitchFamily="18" charset="0"/>
                <a:cs typeface="Times New Roman" panose="02020603050405020304" pitchFamily="18" charset="0"/>
              </a:rPr>
              <a:t>        </a:t>
            </a:r>
            <a:r>
              <a:rPr lang="ru-RU" sz="2000" b="1" i="1" dirty="0" smtClean="0">
                <a:solidFill>
                  <a:srgbClr val="002060"/>
                </a:solidFill>
                <a:latin typeface="Times New Roman" panose="02020603050405020304" pitchFamily="18" charset="0"/>
                <a:cs typeface="Times New Roman" panose="02020603050405020304" pitchFamily="18" charset="0"/>
              </a:rPr>
              <a:t>Отключение </a:t>
            </a:r>
            <a:r>
              <a:rPr lang="ru-RU" sz="2000" b="1" i="1" dirty="0">
                <a:solidFill>
                  <a:srgbClr val="002060"/>
                </a:solidFill>
                <a:latin typeface="Times New Roman" panose="02020603050405020304" pitchFamily="18" charset="0"/>
                <a:cs typeface="Times New Roman" panose="02020603050405020304" pitchFamily="18" charset="0"/>
              </a:rPr>
              <a:t>цепи </a:t>
            </a:r>
            <a:r>
              <a:rPr lang="ru-RU" sz="2000" dirty="0">
                <a:latin typeface="Times New Roman" panose="02020603050405020304" pitchFamily="18" charset="0"/>
                <a:cs typeface="Times New Roman" panose="02020603050405020304" pitchFamily="18" charset="0"/>
              </a:rPr>
              <a:t>производится </a:t>
            </a:r>
            <a:r>
              <a:rPr lang="ru-RU" sz="2000" b="1" dirty="0">
                <a:latin typeface="Times New Roman" panose="02020603050405020304" pitchFamily="18" charset="0"/>
                <a:cs typeface="Times New Roman" panose="02020603050405020304" pitchFamily="18" charset="0"/>
              </a:rPr>
              <a:t>выключателями – коммутационными аппаратами</a:t>
            </a:r>
            <a:r>
              <a:rPr lang="ru-RU" sz="2000" dirty="0">
                <a:latin typeface="Times New Roman" panose="02020603050405020304" pitchFamily="18" charset="0"/>
                <a:cs typeface="Times New Roman" panose="02020603050405020304" pitchFamily="18" charset="0"/>
              </a:rPr>
              <a:t>, способными за короткое время разорвать электрическую цепь и, тем самым, предотвратить аварийные последствия недопустимых перегрузок и коротких замыканий. Такие электрические аппараты устанавливаются в цепях всех вводов и отходящих линий </a:t>
            </a:r>
            <a:r>
              <a:rPr lang="ru-RU" sz="2000" dirty="0" smtClean="0">
                <a:latin typeface="Times New Roman" panose="02020603050405020304" pitchFamily="18" charset="0"/>
                <a:cs typeface="Times New Roman" panose="02020603050405020304" pitchFamily="18" charset="0"/>
              </a:rPr>
              <a:t>всех </a:t>
            </a:r>
            <a:r>
              <a:rPr lang="ru-RU" sz="2000" dirty="0">
                <a:latin typeface="Times New Roman" panose="02020603050405020304" pitchFamily="18" charset="0"/>
                <a:cs typeface="Times New Roman" panose="02020603050405020304" pitchFamily="18" charset="0"/>
              </a:rPr>
              <a:t>напряжений.</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150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327" y="481012"/>
            <a:ext cx="8629374" cy="486943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808976" y="3950208"/>
            <a:ext cx="1188720" cy="12801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061721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5084064" y="1741154"/>
            <a:ext cx="3986784" cy="283999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Высота </a:t>
            </a:r>
            <a:r>
              <a:rPr lang="ru-RU" sz="2000" dirty="0">
                <a:latin typeface="Times New Roman" panose="02020603050405020304" pitchFamily="18" charset="0"/>
                <a:cs typeface="Times New Roman" panose="02020603050405020304" pitchFamily="18" charset="0"/>
              </a:rPr>
              <a:t>подвеса контактного провода </a:t>
            </a:r>
            <a:r>
              <a:rPr lang="ru-RU" sz="2000" b="1" dirty="0">
                <a:solidFill>
                  <a:srgbClr val="002060"/>
                </a:solidFill>
                <a:latin typeface="Times New Roman" panose="02020603050405020304" pitchFamily="18" charset="0"/>
                <a:cs typeface="Times New Roman" panose="02020603050405020304" pitchFamily="18" charset="0"/>
              </a:rPr>
              <a:t>вне искусственных сооружений </a:t>
            </a:r>
            <a:r>
              <a:rPr lang="ru-RU" sz="2000" dirty="0">
                <a:latin typeface="Times New Roman" panose="02020603050405020304" pitchFamily="18" charset="0"/>
                <a:cs typeface="Times New Roman" panose="02020603050405020304" pitchFamily="18" charset="0"/>
              </a:rPr>
              <a:t>должна быть </a:t>
            </a:r>
            <a:r>
              <a:rPr lang="ru-RU" sz="2000" b="1" dirty="0">
                <a:solidFill>
                  <a:srgbClr val="C00000"/>
                </a:solidFill>
                <a:latin typeface="Times New Roman" panose="02020603050405020304" pitchFamily="18" charset="0"/>
                <a:cs typeface="Times New Roman" panose="02020603050405020304" pitchFamily="18" charset="0"/>
              </a:rPr>
              <a:t>не менее:</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5750 мм </a:t>
            </a:r>
            <a:r>
              <a:rPr lang="ru-RU" sz="2000" dirty="0">
                <a:latin typeface="Times New Roman" panose="02020603050405020304" pitchFamily="18" charset="0"/>
                <a:cs typeface="Times New Roman" panose="02020603050405020304" pitchFamily="18" charset="0"/>
              </a:rPr>
              <a:t>– на перегонах и железнодорожных станциях;</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6000 мм </a:t>
            </a:r>
            <a:r>
              <a:rPr lang="ru-RU" sz="2000" dirty="0">
                <a:latin typeface="Times New Roman" panose="02020603050405020304" pitchFamily="18" charset="0"/>
                <a:cs typeface="Times New Roman" panose="02020603050405020304" pitchFamily="18" charset="0"/>
              </a:rPr>
              <a:t>– на железнодорожных переездах.</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121</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8674"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26530" t="19192" r="26595" b="2957"/>
          <a:stretch/>
        </p:blipFill>
        <p:spPr bwMode="auto">
          <a:xfrm>
            <a:off x="0" y="517238"/>
            <a:ext cx="5016221" cy="6240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3345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436046"/>
            <a:ext cx="9144000" cy="242195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Высота </a:t>
            </a:r>
            <a:r>
              <a:rPr lang="ru-RU" sz="2000" dirty="0">
                <a:latin typeface="Times New Roman" panose="02020603050405020304" pitchFamily="18" charset="0"/>
                <a:cs typeface="Times New Roman" panose="02020603050405020304" pitchFamily="18" charset="0"/>
              </a:rPr>
              <a:t>подвеса контактного провода </a:t>
            </a:r>
            <a:r>
              <a:rPr lang="ru-RU" sz="2000" b="1" dirty="0">
                <a:solidFill>
                  <a:srgbClr val="002060"/>
                </a:solidFill>
                <a:latin typeface="Times New Roman" panose="02020603050405020304" pitchFamily="18" charset="0"/>
                <a:cs typeface="Times New Roman" panose="02020603050405020304" pitchFamily="18" charset="0"/>
              </a:rPr>
              <a:t>в пределах искусственных сооружений </a:t>
            </a:r>
            <a:r>
              <a:rPr lang="ru-RU" sz="2000" dirty="0">
                <a:latin typeface="Times New Roman" panose="02020603050405020304" pitchFamily="18" charset="0"/>
                <a:cs typeface="Times New Roman" panose="02020603050405020304" pitchFamily="18" charset="0"/>
              </a:rPr>
              <a:t>должна быть </a:t>
            </a:r>
            <a:r>
              <a:rPr lang="ru-RU" sz="2000" b="1" dirty="0">
                <a:solidFill>
                  <a:srgbClr val="C00000"/>
                </a:solidFill>
                <a:latin typeface="Times New Roman" panose="02020603050405020304" pitchFamily="18" charset="0"/>
                <a:cs typeface="Times New Roman" panose="02020603050405020304" pitchFamily="18" charset="0"/>
              </a:rPr>
              <a:t>не менее:</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5550 мм </a:t>
            </a:r>
            <a:r>
              <a:rPr lang="ru-RU" sz="2000" dirty="0">
                <a:latin typeface="Times New Roman" panose="02020603050405020304" pitchFamily="18" charset="0"/>
                <a:cs typeface="Times New Roman" panose="02020603050405020304" pitchFamily="18" charset="0"/>
              </a:rPr>
              <a:t>– для контактной сети </a:t>
            </a:r>
            <a:r>
              <a:rPr lang="ru-RU" sz="2000" i="1" dirty="0">
                <a:latin typeface="Times New Roman" panose="02020603050405020304" pitchFamily="18" charset="0"/>
                <a:cs typeface="Times New Roman" panose="02020603050405020304" pitchFamily="18" charset="0"/>
              </a:rPr>
              <a:t>постоянного тока </a:t>
            </a:r>
            <a:r>
              <a:rPr lang="ru-RU" sz="2000" dirty="0">
                <a:latin typeface="Times New Roman" panose="02020603050405020304" pitchFamily="18" charset="0"/>
                <a:cs typeface="Times New Roman" panose="02020603050405020304" pitchFamily="18" charset="0"/>
              </a:rPr>
              <a:t>с номинальным напряжением 3 </a:t>
            </a:r>
            <a:r>
              <a:rPr lang="ru-RU" sz="2000" dirty="0" err="1">
                <a:latin typeface="Times New Roman" panose="02020603050405020304" pitchFamily="18" charset="0"/>
                <a:cs typeface="Times New Roman" panose="02020603050405020304" pitchFamily="18" charset="0"/>
              </a:rPr>
              <a:t>кВ</a:t>
            </a:r>
            <a:r>
              <a:rPr lang="ru-RU" sz="2000" dirty="0">
                <a:latin typeface="Times New Roman" panose="02020603050405020304" pitchFamily="18" charset="0"/>
                <a:cs typeface="Times New Roman" panose="02020603050405020304" pitchFamily="18" charset="0"/>
              </a:rPr>
              <a:t>;</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5570 мм </a:t>
            </a:r>
            <a:r>
              <a:rPr lang="ru-RU" sz="2000" dirty="0">
                <a:latin typeface="Times New Roman" panose="02020603050405020304" pitchFamily="18" charset="0"/>
                <a:cs typeface="Times New Roman" panose="02020603050405020304" pitchFamily="18" charset="0"/>
              </a:rPr>
              <a:t>– для контактной сети </a:t>
            </a:r>
            <a:r>
              <a:rPr lang="ru-RU" sz="2000" i="1" dirty="0">
                <a:latin typeface="Times New Roman" panose="02020603050405020304" pitchFamily="18" charset="0"/>
                <a:cs typeface="Times New Roman" panose="02020603050405020304" pitchFamily="18" charset="0"/>
              </a:rPr>
              <a:t>переменного тока </a:t>
            </a:r>
            <a:r>
              <a:rPr lang="ru-RU" sz="2000" dirty="0">
                <a:latin typeface="Times New Roman" panose="02020603050405020304" pitchFamily="18" charset="0"/>
                <a:cs typeface="Times New Roman" panose="02020603050405020304" pitchFamily="18" charset="0"/>
              </a:rPr>
              <a:t>с номинальным напряжением 25 </a:t>
            </a:r>
            <a:r>
              <a:rPr lang="ru-RU" sz="2000" dirty="0" err="1">
                <a:latin typeface="Times New Roman" panose="02020603050405020304" pitchFamily="18" charset="0"/>
                <a:cs typeface="Times New Roman" panose="02020603050405020304" pitchFamily="18" charset="0"/>
              </a:rPr>
              <a:t>кВ.</a:t>
            </a:r>
            <a:endParaRPr lang="ru-RU" sz="2000" dirty="0">
              <a:latin typeface="Times New Roman" panose="02020603050405020304" pitchFamily="18" charset="0"/>
              <a:cs typeface="Times New Roman" panose="02020603050405020304" pitchFamily="18" charset="0"/>
            </a:endParaRPr>
          </a:p>
          <a:p>
            <a:pPr marL="0" indent="0" algn="just">
              <a:buNone/>
            </a:pPr>
            <a:r>
              <a:rPr lang="ru-RU" sz="2000" b="1" dirty="0">
                <a:latin typeface="Times New Roman" panose="02020603050405020304" pitchFamily="18" charset="0"/>
                <a:cs typeface="Times New Roman" panose="02020603050405020304" pitchFamily="18" charset="0"/>
              </a:rPr>
              <a:t>Высота подвеса контактного провода должна быть </a:t>
            </a:r>
            <a:r>
              <a:rPr lang="ru-RU" sz="2000" b="1" dirty="0">
                <a:solidFill>
                  <a:srgbClr val="C00000"/>
                </a:solidFill>
                <a:latin typeface="Times New Roman" panose="02020603050405020304" pitchFamily="18" charset="0"/>
                <a:cs typeface="Times New Roman" panose="02020603050405020304" pitchFamily="18" charset="0"/>
              </a:rPr>
              <a:t>не более 6800 мм.</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121</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19458" name="Picture 2" descr="Максимальная высота контактного провода на жд. Минимальное расстояние до контактного провода. Схема контактной сети железной дороги. Минимальное расстояние до контактного провода. Подвеска волноводного провода на опорах контактной сети."/>
          <p:cNvPicPr>
            <a:picLocks noChangeAspect="1" noChangeArrowheads="1"/>
          </p:cNvPicPr>
          <p:nvPr/>
        </p:nvPicPr>
        <p:blipFill rotWithShape="1">
          <a:blip r:embed="rId2">
            <a:extLst>
              <a:ext uri="{28A0092B-C50C-407E-A947-70E740481C1C}">
                <a14:useLocalDpi xmlns:a14="http://schemas.microsoft.com/office/drawing/2010/main" val="0"/>
              </a:ext>
            </a:extLst>
          </a:blip>
          <a:srcRect t="24239" r="74595" b="25987"/>
          <a:stretch/>
        </p:blipFill>
        <p:spPr bwMode="auto">
          <a:xfrm>
            <a:off x="393319" y="464315"/>
            <a:ext cx="2706497" cy="3940715"/>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Picture background"/>
          <p:cNvPicPr>
            <a:picLocks noChangeAspect="1" noChangeArrowheads="1"/>
          </p:cNvPicPr>
          <p:nvPr/>
        </p:nvPicPr>
        <p:blipFill rotWithShape="1">
          <a:blip r:embed="rId3">
            <a:extLst>
              <a:ext uri="{28A0092B-C50C-407E-A947-70E740481C1C}">
                <a14:useLocalDpi xmlns:a14="http://schemas.microsoft.com/office/drawing/2010/main" val="0"/>
              </a:ext>
            </a:extLst>
          </a:blip>
          <a:srcRect l="8044" t="9116" r="8235" b="9209"/>
          <a:stretch/>
        </p:blipFill>
        <p:spPr bwMode="auto">
          <a:xfrm>
            <a:off x="3483864" y="464315"/>
            <a:ext cx="5385944" cy="3940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8497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368734"/>
            <a:ext cx="9144000" cy="148926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i="1" dirty="0" smtClean="0">
                <a:latin typeface="Times New Roman" panose="02020603050405020304" pitchFamily="18" charset="0"/>
                <a:cs typeface="Times New Roman" panose="02020603050405020304" pitchFamily="18" charset="0"/>
              </a:rPr>
              <a:t>В </a:t>
            </a:r>
            <a:r>
              <a:rPr lang="ru-RU" sz="2000" i="1" dirty="0">
                <a:latin typeface="Times New Roman" panose="02020603050405020304" pitchFamily="18" charset="0"/>
                <a:cs typeface="Times New Roman" panose="02020603050405020304" pitchFamily="18" charset="0"/>
              </a:rPr>
              <a:t>пределах искусственных сооружений </a:t>
            </a:r>
            <a:r>
              <a:rPr lang="ru-RU" sz="2000" dirty="0">
                <a:latin typeface="Times New Roman" panose="02020603050405020304" pitchFamily="18" charset="0"/>
                <a:cs typeface="Times New Roman" panose="02020603050405020304" pitchFamily="18" charset="0"/>
              </a:rPr>
              <a:t>расстояние от токоведущих элементов токоприемника и частей контактной сети, находящихся под напряжением, до заземленных частей сооружений и железнодорожного подвижного состава должно быть </a:t>
            </a:r>
            <a:r>
              <a:rPr lang="ru-RU" sz="2000" b="1" dirty="0">
                <a:solidFill>
                  <a:srgbClr val="C00000"/>
                </a:solidFill>
                <a:latin typeface="Times New Roman" panose="02020603050405020304" pitchFamily="18" charset="0"/>
                <a:cs typeface="Times New Roman" panose="02020603050405020304" pitchFamily="18" charset="0"/>
              </a:rPr>
              <a:t>не менее 200 мм </a:t>
            </a:r>
            <a:r>
              <a:rPr lang="ru-RU" sz="2000" dirty="0">
                <a:latin typeface="Times New Roman" panose="02020603050405020304" pitchFamily="18" charset="0"/>
                <a:cs typeface="Times New Roman" panose="02020603050405020304" pitchFamily="18" charset="0"/>
              </a:rPr>
              <a:t>на линиях, электрифицированных </a:t>
            </a:r>
            <a:r>
              <a:rPr lang="ru-RU" sz="2000" u="sng" dirty="0">
                <a:latin typeface="Times New Roman" panose="02020603050405020304" pitchFamily="18" charset="0"/>
                <a:cs typeface="Times New Roman" panose="02020603050405020304" pitchFamily="18" charset="0"/>
              </a:rPr>
              <a:t>на постоянном токе</a:t>
            </a:r>
            <a:r>
              <a:rPr lang="ru-RU" sz="2000" dirty="0">
                <a:latin typeface="Times New Roman" panose="02020603050405020304" pitchFamily="18" charset="0"/>
                <a:cs typeface="Times New Roman" panose="02020603050405020304" pitchFamily="18" charset="0"/>
              </a:rPr>
              <a:t>, и </a:t>
            </a:r>
            <a:r>
              <a:rPr lang="ru-RU" sz="2000" b="1" dirty="0">
                <a:solidFill>
                  <a:srgbClr val="C00000"/>
                </a:solidFill>
                <a:latin typeface="Times New Roman" panose="02020603050405020304" pitchFamily="18" charset="0"/>
                <a:cs typeface="Times New Roman" panose="02020603050405020304" pitchFamily="18" charset="0"/>
              </a:rPr>
              <a:t>не менее 270 мм </a:t>
            </a:r>
            <a:r>
              <a:rPr lang="ru-RU" sz="2000" dirty="0">
                <a:latin typeface="Times New Roman" panose="02020603050405020304" pitchFamily="18" charset="0"/>
                <a:cs typeface="Times New Roman" panose="02020603050405020304" pitchFamily="18" charset="0"/>
              </a:rPr>
              <a:t>– </a:t>
            </a:r>
            <a:r>
              <a:rPr lang="ru-RU" sz="2000" u="sng" dirty="0">
                <a:latin typeface="Times New Roman" panose="02020603050405020304" pitchFamily="18" charset="0"/>
                <a:cs typeface="Times New Roman" panose="02020603050405020304" pitchFamily="18" charset="0"/>
              </a:rPr>
              <a:t>на переменном токе</a:t>
            </a:r>
            <a:r>
              <a:rPr lang="ru-RU" sz="2000" dirty="0">
                <a:latin typeface="Times New Roman" panose="02020603050405020304" pitchFamily="18" charset="0"/>
                <a:cs typeface="Times New Roman" panose="02020603050405020304" pitchFamily="18" charset="0"/>
              </a:rPr>
              <a:t>.</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122</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050"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392" y="512220"/>
            <a:ext cx="7726680" cy="4856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5753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3739896" y="2186622"/>
            <a:ext cx="5321808" cy="222078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Расстояние </a:t>
            </a:r>
            <a:r>
              <a:rPr lang="ru-RU" sz="2000" dirty="0">
                <a:latin typeface="Times New Roman" panose="02020603050405020304" pitchFamily="18" charset="0"/>
                <a:cs typeface="Times New Roman" panose="02020603050405020304" pitchFamily="18" charset="0"/>
              </a:rPr>
              <a:t>от оси крайнего железнодорожного пути до внутреннего края опор контактной сети на перегонах и железнодорожных станциях </a:t>
            </a:r>
            <a:r>
              <a:rPr lang="ru-RU" sz="2000" b="1" dirty="0">
                <a:solidFill>
                  <a:srgbClr val="C00000"/>
                </a:solidFill>
                <a:latin typeface="Times New Roman" panose="02020603050405020304" pitchFamily="18" charset="0"/>
                <a:cs typeface="Times New Roman" panose="02020603050405020304" pitchFamily="18" charset="0"/>
              </a:rPr>
              <a:t>должна быть не менее 3100 мм.</a:t>
            </a:r>
          </a:p>
          <a:p>
            <a:pPr marL="0" indent="0" algn="just">
              <a:buNone/>
            </a:pPr>
            <a:r>
              <a:rPr lang="ru-RU" sz="2000" dirty="0" smtClean="0">
                <a:latin typeface="Times New Roman" panose="02020603050405020304" pitchFamily="18" charset="0"/>
                <a:cs typeface="Times New Roman" panose="02020603050405020304" pitchFamily="18" charset="0"/>
              </a:rPr>
              <a:t>      Опоры </a:t>
            </a:r>
            <a:r>
              <a:rPr lang="ru-RU" sz="2000" dirty="0">
                <a:latin typeface="Times New Roman" panose="02020603050405020304" pitchFamily="18" charset="0"/>
                <a:cs typeface="Times New Roman" panose="02020603050405020304" pitchFamily="18" charset="0"/>
              </a:rPr>
              <a:t>в выемках должны устанавливаться вне пределов кюветов.</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123</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30722"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r="51480"/>
          <a:stretch/>
        </p:blipFill>
        <p:spPr bwMode="auto">
          <a:xfrm>
            <a:off x="100584" y="490250"/>
            <a:ext cx="3584448" cy="629177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35054" y="3259449"/>
            <a:ext cx="646331" cy="369332"/>
          </a:xfrm>
          <a:prstGeom prst="rect">
            <a:avLst/>
          </a:prstGeom>
          <a:solidFill>
            <a:schemeClr val="bg1"/>
          </a:solidFill>
        </p:spPr>
        <p:txBody>
          <a:bodyPr wrap="none">
            <a:spAutoFit/>
          </a:bodyPr>
          <a:lstStyle/>
          <a:p>
            <a:r>
              <a:rPr lang="ru-RU" b="1" dirty="0" smtClean="0">
                <a:solidFill>
                  <a:srgbClr val="C00000"/>
                </a:solidFill>
                <a:latin typeface="Times New Roman" panose="02020603050405020304" pitchFamily="18" charset="0"/>
                <a:cs typeface="Times New Roman" panose="02020603050405020304" pitchFamily="18" charset="0"/>
              </a:rPr>
              <a:t>3100</a:t>
            </a:r>
            <a:endParaRPr lang="ru-RU" dirty="0"/>
          </a:p>
        </p:txBody>
      </p:sp>
    </p:spTree>
    <p:extLst>
      <p:ext uri="{BB962C8B-B14F-4D97-AF65-F5344CB8AC3E}">
        <p14:creationId xmlns:p14="http://schemas.microsoft.com/office/powerpoint/2010/main" val="1738388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112702"/>
            <a:ext cx="9144000" cy="174529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В </a:t>
            </a:r>
            <a:r>
              <a:rPr lang="ru-RU" sz="2000" b="1" dirty="0">
                <a:solidFill>
                  <a:srgbClr val="002060"/>
                </a:solidFill>
                <a:latin typeface="Times New Roman" panose="02020603050405020304" pitchFamily="18" charset="0"/>
                <a:cs typeface="Times New Roman" panose="02020603050405020304" pitchFamily="18" charset="0"/>
              </a:rPr>
              <a:t>особо сильно снегозаносимых выемках </a:t>
            </a:r>
            <a:r>
              <a:rPr lang="ru-RU" sz="2000" dirty="0">
                <a:latin typeface="Times New Roman" panose="02020603050405020304" pitchFamily="18" charset="0"/>
                <a:cs typeface="Times New Roman" panose="02020603050405020304" pitchFamily="18" charset="0"/>
              </a:rPr>
              <a:t>(кроме скальных) и на выходах из них (на длине не менее 100 м) расстояние от оси крайнего железнодорожного пути до внутреннего края опор контактной сети </a:t>
            </a:r>
            <a:r>
              <a:rPr lang="ru-RU" sz="2000" b="1" dirty="0">
                <a:solidFill>
                  <a:srgbClr val="C00000"/>
                </a:solidFill>
                <a:latin typeface="Times New Roman" panose="02020603050405020304" pitchFamily="18" charset="0"/>
                <a:cs typeface="Times New Roman" panose="02020603050405020304" pitchFamily="18" charset="0"/>
              </a:rPr>
              <a:t>должна быть не менее 5700 мм. </a:t>
            </a:r>
            <a:r>
              <a:rPr lang="ru-RU" sz="2000" dirty="0">
                <a:latin typeface="Times New Roman" panose="02020603050405020304" pitchFamily="18" charset="0"/>
                <a:cs typeface="Times New Roman" panose="02020603050405020304" pitchFamily="18" charset="0"/>
              </a:rPr>
              <a:t>Владелец инфраструктуры </a:t>
            </a:r>
            <a:r>
              <a:rPr lang="ru-RU" sz="2000" dirty="0" smtClean="0">
                <a:latin typeface="Times New Roman" panose="02020603050405020304" pitchFamily="18" charset="0"/>
                <a:cs typeface="Times New Roman" panose="02020603050405020304" pitchFamily="18" charset="0"/>
              </a:rPr>
              <a:t>локальным </a:t>
            </a:r>
            <a:r>
              <a:rPr lang="ru-RU" sz="2000" dirty="0">
                <a:latin typeface="Times New Roman" panose="02020603050405020304" pitchFamily="18" charset="0"/>
                <a:cs typeface="Times New Roman" panose="02020603050405020304" pitchFamily="18" charset="0"/>
              </a:rPr>
              <a:t>нормативным актом устанавливает перечень мест с особо сильно снегозаносимыми выемками.</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123</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32770"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b="5160"/>
          <a:stretch/>
        </p:blipFill>
        <p:spPr bwMode="auto">
          <a:xfrm>
            <a:off x="1890621" y="465837"/>
            <a:ext cx="5362757" cy="473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934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524182"/>
            <a:ext cx="9144000" cy="103206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Все </a:t>
            </a:r>
            <a:r>
              <a:rPr lang="ru-RU" sz="2000" dirty="0">
                <a:latin typeface="Times New Roman" panose="02020603050405020304" pitchFamily="18" charset="0"/>
                <a:cs typeface="Times New Roman" panose="02020603050405020304" pitchFamily="18" charset="0"/>
              </a:rPr>
              <a:t>указанные размеры устанавливаются </a:t>
            </a:r>
            <a:r>
              <a:rPr lang="ru-RU" sz="2000" i="1" dirty="0">
                <a:latin typeface="Times New Roman" panose="02020603050405020304" pitchFamily="18" charset="0"/>
                <a:cs typeface="Times New Roman" panose="02020603050405020304" pitchFamily="18" charset="0"/>
              </a:rPr>
              <a:t>для прямых участков пути. </a:t>
            </a:r>
            <a:r>
              <a:rPr lang="ru-RU" sz="2000" dirty="0">
                <a:latin typeface="Times New Roman" panose="02020603050405020304" pitchFamily="18" charset="0"/>
                <a:cs typeface="Times New Roman" panose="02020603050405020304" pitchFamily="18" charset="0"/>
              </a:rPr>
              <a:t>На кривых участках указанные выше расстояния увеличиваются в соответствии с габаритным уширением, установленным для опор контактной сети.</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4007" b="5160"/>
          <a:stretch/>
        </p:blipFill>
        <p:spPr bwMode="auto">
          <a:xfrm>
            <a:off x="0" y="639573"/>
            <a:ext cx="5147873" cy="47371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239512" y="974279"/>
            <a:ext cx="3685032" cy="3477875"/>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На существующих линиях до их реконструкции, а также в особо трудных условиях на вновь электрифицируемых линиях расстояние от оси железнодорожного пути до внутреннего края опор контактной сети допускается </a:t>
            </a:r>
            <a:r>
              <a:rPr lang="ru-RU" sz="2000" b="1" dirty="0">
                <a:solidFill>
                  <a:srgbClr val="002060"/>
                </a:solidFill>
                <a:latin typeface="Times New Roman" panose="02020603050405020304" pitchFamily="18" charset="0"/>
                <a:cs typeface="Times New Roman" panose="02020603050405020304" pitchFamily="18" charset="0"/>
              </a:rPr>
              <a:t>на железнодорожных станциях </a:t>
            </a:r>
            <a:r>
              <a:rPr lang="ru-RU" sz="2000" b="1" dirty="0">
                <a:solidFill>
                  <a:srgbClr val="C00000"/>
                </a:solidFill>
                <a:latin typeface="Times New Roman" panose="02020603050405020304" pitchFamily="18" charset="0"/>
                <a:cs typeface="Times New Roman" panose="02020603050405020304" pitchFamily="18" charset="0"/>
              </a:rPr>
              <a:t>не менее 2450 мм</a:t>
            </a:r>
            <a:r>
              <a:rPr lang="ru-RU" sz="2000" b="1" dirty="0">
                <a:solidFill>
                  <a:srgbClr val="002060"/>
                </a:solidFill>
                <a:latin typeface="Times New Roman" panose="02020603050405020304" pitchFamily="18" charset="0"/>
                <a:cs typeface="Times New Roman" panose="02020603050405020304" pitchFamily="18" charset="0"/>
              </a:rPr>
              <a:t>, а на перегонах – </a:t>
            </a:r>
            <a:r>
              <a:rPr lang="ru-RU" sz="2000" b="1" dirty="0">
                <a:solidFill>
                  <a:srgbClr val="C00000"/>
                </a:solidFill>
                <a:latin typeface="Times New Roman" panose="02020603050405020304" pitchFamily="18" charset="0"/>
                <a:cs typeface="Times New Roman" panose="02020603050405020304" pitchFamily="18" charset="0"/>
              </a:rPr>
              <a:t>не менее 2750 мм.</a:t>
            </a:r>
          </a:p>
        </p:txBody>
      </p:sp>
    </p:spTree>
    <p:extLst>
      <p:ext uri="{BB962C8B-B14F-4D97-AF65-F5344CB8AC3E}">
        <p14:creationId xmlns:p14="http://schemas.microsoft.com/office/powerpoint/2010/main" val="3389518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9144" y="4821169"/>
            <a:ext cx="9144000" cy="1754442"/>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Все </a:t>
            </a:r>
            <a:r>
              <a:rPr lang="ru-RU" sz="2000" dirty="0">
                <a:latin typeface="Times New Roman" panose="02020603050405020304" pitchFamily="18" charset="0"/>
                <a:cs typeface="Times New Roman" panose="02020603050405020304" pitchFamily="18" charset="0"/>
              </a:rPr>
              <a:t>металлические сооружения (мосты, путепроводы, опоры), на которых крепятся элементы контактной сети, детали крепления контактной сети на железобетонных опорах, железобетонных и неметаллических искусственных сооружениях, отдельно стоящие металлические конструкции, расположенные </a:t>
            </a:r>
            <a:r>
              <a:rPr lang="ru-RU" sz="2000" b="1" dirty="0">
                <a:solidFill>
                  <a:srgbClr val="002060"/>
                </a:solidFill>
                <a:latin typeface="Times New Roman" panose="02020603050405020304" pitchFamily="18" charset="0"/>
                <a:cs typeface="Times New Roman" panose="02020603050405020304" pitchFamily="18" charset="0"/>
              </a:rPr>
              <a:t>на расстоянии менее 5 м</a:t>
            </a:r>
            <a:r>
              <a:rPr lang="ru-RU" sz="2000" b="1" dirty="0">
                <a:solidFill>
                  <a:srgbClr val="C00000"/>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от частей контактной сети, находящиеся под напряжением, </a:t>
            </a:r>
            <a:r>
              <a:rPr lang="ru-RU" sz="2000" b="1" dirty="0">
                <a:solidFill>
                  <a:srgbClr val="C00000"/>
                </a:solidFill>
                <a:latin typeface="Times New Roman" panose="02020603050405020304" pitchFamily="18" charset="0"/>
                <a:cs typeface="Times New Roman" panose="02020603050405020304" pitchFamily="18" charset="0"/>
              </a:rPr>
              <a:t>заземляются.</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124</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2" descr="https://antennaproducts.com/wp-content/uploads/2014/04/srq230-ground-mou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6" y="570327"/>
            <a:ext cx="4160520" cy="42508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954" t="14496" r="4690"/>
          <a:stretch/>
        </p:blipFill>
        <p:spPr bwMode="auto">
          <a:xfrm>
            <a:off x="4343945" y="570326"/>
            <a:ext cx="4624136" cy="4250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08249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209597"/>
            <a:ext cx="9144000" cy="217506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Все </a:t>
            </a:r>
            <a:r>
              <a:rPr lang="ru-RU" sz="2000" dirty="0">
                <a:latin typeface="Times New Roman" panose="02020603050405020304" pitchFamily="18" charset="0"/>
                <a:cs typeface="Times New Roman" panose="02020603050405020304" pitchFamily="18" charset="0"/>
              </a:rPr>
              <a:t>расположенные в зоне влияния контактной сети и воздушных линий переменного тока металлические сооружения, на которых возникают опасные напряжения, </a:t>
            </a:r>
            <a:r>
              <a:rPr lang="ru-RU" sz="2000" b="1" dirty="0">
                <a:solidFill>
                  <a:srgbClr val="C00000"/>
                </a:solidFill>
                <a:latin typeface="Times New Roman" panose="02020603050405020304" pitchFamily="18" charset="0"/>
                <a:cs typeface="Times New Roman" panose="02020603050405020304" pitchFamily="18" charset="0"/>
              </a:rPr>
              <a:t>заземляются.</a:t>
            </a:r>
          </a:p>
          <a:p>
            <a:pPr marL="0" indent="0" algn="just">
              <a:buNone/>
            </a:pPr>
            <a:r>
              <a:rPr lang="ru-RU" sz="2000" dirty="0" smtClean="0">
                <a:latin typeface="Times New Roman" panose="02020603050405020304" pitchFamily="18" charset="0"/>
                <a:cs typeface="Times New Roman" panose="02020603050405020304" pitchFamily="18" charset="0"/>
              </a:rPr>
              <a:t>      На </a:t>
            </a:r>
            <a:r>
              <a:rPr lang="ru-RU" sz="2000" dirty="0">
                <a:latin typeface="Times New Roman" panose="02020603050405020304" pitchFamily="18" charset="0"/>
                <a:cs typeface="Times New Roman" panose="02020603050405020304" pitchFamily="18" charset="0"/>
              </a:rPr>
              <a:t>путепроводах, и пешеходных мостах, расположенных над электрифицированными железнодорожными путями, </a:t>
            </a:r>
            <a:r>
              <a:rPr lang="ru-RU" sz="2000" b="1" dirty="0">
                <a:solidFill>
                  <a:srgbClr val="002060"/>
                </a:solidFill>
                <a:latin typeface="Times New Roman" panose="02020603050405020304" pitchFamily="18" charset="0"/>
                <a:cs typeface="Times New Roman" panose="02020603050405020304" pitchFamily="18" charset="0"/>
              </a:rPr>
              <a:t>устанавливаются </a:t>
            </a:r>
            <a:r>
              <a:rPr lang="ru-RU" sz="2000" dirty="0">
                <a:latin typeface="Times New Roman" panose="02020603050405020304" pitchFamily="18" charset="0"/>
                <a:cs typeface="Times New Roman" panose="02020603050405020304" pitchFamily="18" charset="0"/>
              </a:rPr>
              <a:t>предохранительные щиты и сплошной настил в местах прохода людей для ограждения частей контактной сети, находящихся под напряжением.</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124</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6" descr="https://photos.wikimapia.org/p/00/06/73/97/04_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05" y="636319"/>
            <a:ext cx="5040560" cy="3403677"/>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rotWithShape="1">
          <a:blip r:embed="rId3"/>
          <a:srcRect l="12500"/>
          <a:stretch/>
        </p:blipFill>
        <p:spPr>
          <a:xfrm>
            <a:off x="4427984" y="634336"/>
            <a:ext cx="4608512" cy="3403677"/>
          </a:xfrm>
          <a:prstGeom prst="rect">
            <a:avLst/>
          </a:prstGeom>
        </p:spPr>
      </p:pic>
    </p:spTree>
    <p:extLst>
      <p:ext uri="{BB962C8B-B14F-4D97-AF65-F5344CB8AC3E}">
        <p14:creationId xmlns:p14="http://schemas.microsoft.com/office/powerpoint/2010/main" val="41669083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442500"/>
            <a:ext cx="9144000" cy="128809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Контактная </a:t>
            </a:r>
            <a:r>
              <a:rPr lang="ru-RU" sz="2000" b="1" dirty="0">
                <a:solidFill>
                  <a:srgbClr val="002060"/>
                </a:solidFill>
                <a:latin typeface="Times New Roman" panose="02020603050405020304" pitchFamily="18" charset="0"/>
                <a:cs typeface="Times New Roman" panose="02020603050405020304" pitchFamily="18" charset="0"/>
              </a:rPr>
              <a:t>сеть </a:t>
            </a:r>
            <a:r>
              <a:rPr lang="ru-RU" sz="2000" b="1" dirty="0">
                <a:latin typeface="Times New Roman" panose="02020603050405020304" pitchFamily="18" charset="0"/>
                <a:cs typeface="Times New Roman" panose="02020603050405020304" pitchFamily="18" charset="0"/>
              </a:rPr>
              <a:t>должна разделяться </a:t>
            </a:r>
            <a:r>
              <a:rPr lang="ru-RU" sz="2000" b="1" dirty="0">
                <a:solidFill>
                  <a:srgbClr val="C00000"/>
                </a:solidFill>
                <a:latin typeface="Times New Roman" panose="02020603050405020304" pitchFamily="18" charset="0"/>
                <a:cs typeface="Times New Roman" panose="02020603050405020304" pitchFamily="18" charset="0"/>
              </a:rPr>
              <a:t>на секции </a:t>
            </a:r>
            <a:r>
              <a:rPr lang="ru-RU" sz="2000" dirty="0">
                <a:latin typeface="Times New Roman" panose="02020603050405020304" pitchFamily="18" charset="0"/>
                <a:cs typeface="Times New Roman" panose="02020603050405020304" pitchFamily="18" charset="0"/>
              </a:rPr>
              <a:t>при помощи изолирующих сопряжений анкерных участков (обеспечивающих электрическую независимость смежных секций), нейтральных вставок, секционных и секционирующих изоляторов, разъединителей.</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10" descr="https://i.ytimg.com/vi/KbJNkLHNn80/hqdefault.jpg"/>
          <p:cNvPicPr>
            <a:picLocks noChangeAspect="1" noChangeArrowheads="1"/>
          </p:cNvPicPr>
          <p:nvPr/>
        </p:nvPicPr>
        <p:blipFill rotWithShape="1">
          <a:blip r:embed="rId2">
            <a:extLst>
              <a:ext uri="{28A0092B-C50C-407E-A947-70E740481C1C}">
                <a14:useLocalDpi xmlns:a14="http://schemas.microsoft.com/office/drawing/2010/main" val="0"/>
              </a:ext>
            </a:extLst>
          </a:blip>
          <a:srcRect t="2250"/>
          <a:stretch/>
        </p:blipFill>
        <p:spPr bwMode="auto">
          <a:xfrm>
            <a:off x="155476" y="448776"/>
            <a:ext cx="4572000" cy="33518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slide-share.ru/slide/7720421.jpeg"/>
          <p:cNvPicPr>
            <a:picLocks noChangeAspect="1" noChangeArrowheads="1"/>
          </p:cNvPicPr>
          <p:nvPr/>
        </p:nvPicPr>
        <p:blipFill rotWithShape="1">
          <a:blip r:embed="rId3">
            <a:extLst>
              <a:ext uri="{28A0092B-C50C-407E-A947-70E740481C1C}">
                <a14:useLocalDpi xmlns:a14="http://schemas.microsoft.com/office/drawing/2010/main" val="0"/>
              </a:ext>
            </a:extLst>
          </a:blip>
          <a:srcRect t="6638" r="28077" b="15664"/>
          <a:stretch/>
        </p:blipFill>
        <p:spPr bwMode="auto">
          <a:xfrm>
            <a:off x="5033013" y="500803"/>
            <a:ext cx="4032448" cy="30963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omzor.ru/wp-content/uploads/2019/06/podveski.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2608" b="35462"/>
          <a:stretch/>
        </p:blipFill>
        <p:spPr bwMode="auto">
          <a:xfrm>
            <a:off x="2565045" y="2937296"/>
            <a:ext cx="3537760" cy="1505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34328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655502"/>
            <a:ext cx="9144000" cy="2202498"/>
          </a:xfrm>
        </p:spPr>
        <p:txBody>
          <a:bodyPr>
            <a:normAutofit/>
          </a:bodyPr>
          <a:lstStyle/>
          <a:p>
            <a:pPr marL="0" indent="0" algn="just">
              <a:buNone/>
            </a:pPr>
            <a:r>
              <a:rPr lang="ru-RU" sz="2000" b="1" dirty="0">
                <a:latin typeface="Times New Roman" panose="02020603050405020304" pitchFamily="18" charset="0"/>
                <a:cs typeface="Times New Roman" panose="02020603050405020304" pitchFamily="18" charset="0"/>
              </a:rPr>
              <a:t>Устройства железнодорожного электроснабжения </a:t>
            </a:r>
            <a:r>
              <a:rPr lang="ru-RU" sz="2000" b="1" dirty="0">
                <a:solidFill>
                  <a:srgbClr val="C00000"/>
                </a:solidFill>
                <a:latin typeface="Times New Roman" panose="02020603050405020304" pitchFamily="18" charset="0"/>
                <a:cs typeface="Times New Roman" panose="02020603050405020304" pitchFamily="18" charset="0"/>
              </a:rPr>
              <a:t>обеспечивают</a:t>
            </a:r>
            <a:r>
              <a:rPr lang="ru-RU" sz="2000" b="1" dirty="0">
                <a:latin typeface="Times New Roman" panose="02020603050405020304" pitchFamily="18" charset="0"/>
                <a:cs typeface="Times New Roman" panose="02020603050405020304" pitchFamily="18" charset="0"/>
              </a:rPr>
              <a:t> </a:t>
            </a:r>
            <a:r>
              <a:rPr lang="ru-RU" sz="2000" b="1" dirty="0">
                <a:solidFill>
                  <a:srgbClr val="C00000"/>
                </a:solidFill>
                <a:latin typeface="Times New Roman" panose="02020603050405020304" pitchFamily="18" charset="0"/>
                <a:cs typeface="Times New Roman" panose="02020603050405020304" pitchFamily="18" charset="0"/>
              </a:rPr>
              <a:t>надежное электроснабжение:</a:t>
            </a:r>
          </a:p>
          <a:p>
            <a:pPr algn="just">
              <a:buFont typeface="Wingdings" panose="05000000000000000000" pitchFamily="2" charset="2"/>
              <a:buChar char="Ø"/>
            </a:pPr>
            <a:r>
              <a:rPr lang="ru-RU" sz="2000" dirty="0" smtClean="0">
                <a:latin typeface="Times New Roman" panose="02020603050405020304" pitchFamily="18" charset="0"/>
                <a:cs typeface="Times New Roman" panose="02020603050405020304" pitchFamily="18" charset="0"/>
              </a:rPr>
              <a:t> </a:t>
            </a:r>
            <a:r>
              <a:rPr lang="ru-RU" sz="2000" b="1" i="1" dirty="0" smtClean="0">
                <a:latin typeface="Times New Roman" panose="02020603050405020304" pitchFamily="18" charset="0"/>
                <a:cs typeface="Times New Roman" panose="02020603050405020304" pitchFamily="18" charset="0"/>
              </a:rPr>
              <a:t>устройств </a:t>
            </a:r>
            <a:r>
              <a:rPr lang="ru-RU" sz="2000" b="1" i="1" dirty="0">
                <a:latin typeface="Times New Roman" panose="02020603050405020304" pitchFamily="18" charset="0"/>
                <a:cs typeface="Times New Roman" panose="02020603050405020304" pitchFamily="18" charset="0"/>
              </a:rPr>
              <a:t>железнодорожной автоматики и телемеханики, технологической железнодорожной электросвязи и вычислительной техники </a:t>
            </a:r>
            <a:r>
              <a:rPr lang="ru-RU" sz="2000" dirty="0">
                <a:latin typeface="Times New Roman" panose="02020603050405020304" pitchFamily="18" charset="0"/>
                <a:cs typeface="Times New Roman" panose="02020603050405020304" pitchFamily="18" charset="0"/>
              </a:rPr>
              <a:t>не менее чем от двух независимых источников электроснабжения. Переход этих источников с основной системы электроснабжения на резервную и </a:t>
            </a:r>
            <a:r>
              <a:rPr lang="ru-RU" sz="2000" dirty="0" smtClean="0">
                <a:latin typeface="Times New Roman" panose="02020603050405020304" pitchFamily="18" charset="0"/>
                <a:cs typeface="Times New Roman" panose="02020603050405020304" pitchFamily="18" charset="0"/>
              </a:rPr>
              <a:t>наоборот </a:t>
            </a:r>
            <a:r>
              <a:rPr lang="ru-RU" sz="2000" dirty="0">
                <a:latin typeface="Times New Roman" panose="02020603050405020304" pitchFamily="18" charset="0"/>
                <a:cs typeface="Times New Roman" panose="02020603050405020304" pitchFamily="18" charset="0"/>
              </a:rPr>
              <a:t>осуществляется автоматически за время </a:t>
            </a:r>
            <a:r>
              <a:rPr lang="ru-RU" sz="2000" b="1" dirty="0">
                <a:solidFill>
                  <a:srgbClr val="7030A0"/>
                </a:solidFill>
                <a:latin typeface="Times New Roman" panose="02020603050405020304" pitchFamily="18" charset="0"/>
                <a:cs typeface="Times New Roman" panose="02020603050405020304" pitchFamily="18" charset="0"/>
              </a:rPr>
              <a:t>не более 1,3 с.</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pic>
        <p:nvPicPr>
          <p:cNvPr id="1026" name="Picture 2" descr="Picture background"/>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0209"/>
          <a:stretch/>
        </p:blipFill>
        <p:spPr bwMode="auto">
          <a:xfrm>
            <a:off x="721534" y="473177"/>
            <a:ext cx="7937834" cy="4222423"/>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115</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51343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170870"/>
            <a:ext cx="9144000" cy="1800162"/>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Секционированием </a:t>
            </a:r>
            <a:r>
              <a:rPr lang="ru-RU" sz="2000" b="1" dirty="0">
                <a:solidFill>
                  <a:srgbClr val="C00000"/>
                </a:solidFill>
                <a:latin typeface="Times New Roman" panose="02020603050405020304" pitchFamily="18" charset="0"/>
                <a:cs typeface="Times New Roman" panose="02020603050405020304" pitchFamily="18" charset="0"/>
              </a:rPr>
              <a:t>контактной сети </a:t>
            </a:r>
            <a:r>
              <a:rPr lang="ru-RU" sz="2000" b="1" dirty="0">
                <a:latin typeface="Times New Roman" panose="02020603050405020304" pitchFamily="18" charset="0"/>
                <a:cs typeface="Times New Roman" panose="02020603050405020304" pitchFamily="18" charset="0"/>
              </a:rPr>
              <a:t>называется</a:t>
            </a:r>
            <a:r>
              <a:rPr lang="ru-RU" sz="2000" dirty="0">
                <a:latin typeface="Times New Roman" panose="02020603050405020304" pitchFamily="18" charset="0"/>
                <a:cs typeface="Times New Roman" panose="02020603050405020304" pitchFamily="18" charset="0"/>
              </a:rPr>
              <a:t> разделение контактных подвесок на отдельные участки (секции) с целью увеличения надежности работы контактной сети и улучшения ее обслуживания. Секционирование делает возможным выполнять профилактические и ремонтные работы на одном участке, не прекращая движение поездов по другим, уменьшать зону повреждения при аварийных ситуациях, снижать потери напряжения и мощности.</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2" descr="https://m.studref.com/htm/img/39/7854/152.png"/>
          <p:cNvPicPr>
            <a:picLocks noChangeAspect="1" noChangeArrowheads="1"/>
          </p:cNvPicPr>
          <p:nvPr/>
        </p:nvPicPr>
        <p:blipFill rotWithShape="1">
          <a:blip r:embed="rId2">
            <a:extLst>
              <a:ext uri="{28A0092B-C50C-407E-A947-70E740481C1C}">
                <a14:useLocalDpi xmlns:a14="http://schemas.microsoft.com/office/drawing/2010/main" val="0"/>
              </a:ext>
            </a:extLst>
          </a:blip>
          <a:srcRect b="51478"/>
          <a:stretch/>
        </p:blipFill>
        <p:spPr bwMode="auto">
          <a:xfrm>
            <a:off x="0" y="585215"/>
            <a:ext cx="4663440" cy="32964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m.studref.com/htm/img/39/7854/152.png"/>
          <p:cNvPicPr>
            <a:picLocks noChangeAspect="1" noChangeArrowheads="1"/>
          </p:cNvPicPr>
          <p:nvPr/>
        </p:nvPicPr>
        <p:blipFill rotWithShape="1">
          <a:blip r:embed="rId2">
            <a:extLst>
              <a:ext uri="{28A0092B-C50C-407E-A947-70E740481C1C}">
                <a14:useLocalDpi xmlns:a14="http://schemas.microsoft.com/office/drawing/2010/main" val="0"/>
              </a:ext>
            </a:extLst>
          </a:blip>
          <a:srcRect t="49302"/>
          <a:stretch/>
        </p:blipFill>
        <p:spPr bwMode="auto">
          <a:xfrm>
            <a:off x="4733167" y="585216"/>
            <a:ext cx="4410834" cy="3296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28773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774374"/>
            <a:ext cx="9144000" cy="208362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Различают </a:t>
            </a:r>
            <a:r>
              <a:rPr lang="ru-RU" sz="2000" b="1" dirty="0">
                <a:solidFill>
                  <a:srgbClr val="002060"/>
                </a:solidFill>
                <a:latin typeface="Times New Roman" panose="02020603050405020304" pitchFamily="18" charset="0"/>
                <a:cs typeface="Times New Roman" panose="02020603050405020304" pitchFamily="18" charset="0"/>
              </a:rPr>
              <a:t>два вида секционирования: </a:t>
            </a:r>
            <a:r>
              <a:rPr lang="ru-RU" sz="2000" b="1" dirty="0">
                <a:solidFill>
                  <a:srgbClr val="C00000"/>
                </a:solidFill>
                <a:latin typeface="Times New Roman" panose="02020603050405020304" pitchFamily="18" charset="0"/>
                <a:cs typeface="Times New Roman" panose="02020603050405020304" pitchFamily="18" charset="0"/>
              </a:rPr>
              <a:t>продольное </a:t>
            </a:r>
            <a:r>
              <a:rPr lang="ru-RU" sz="2000" b="1" dirty="0">
                <a:latin typeface="Times New Roman" panose="02020603050405020304" pitchFamily="18" charset="0"/>
                <a:cs typeface="Times New Roman" panose="02020603050405020304" pitchFamily="18" charset="0"/>
              </a:rPr>
              <a:t>и</a:t>
            </a:r>
            <a:r>
              <a:rPr lang="ru-RU" sz="2000" b="1" dirty="0">
                <a:solidFill>
                  <a:srgbClr val="C00000"/>
                </a:solidFill>
                <a:latin typeface="Times New Roman" panose="02020603050405020304" pitchFamily="18" charset="0"/>
                <a:cs typeface="Times New Roman" panose="02020603050405020304" pitchFamily="18" charset="0"/>
              </a:rPr>
              <a:t> поперечное.</a:t>
            </a:r>
          </a:p>
          <a:p>
            <a:pPr marL="0" indent="0" algn="just">
              <a:buNone/>
            </a:pPr>
            <a:r>
              <a:rPr lang="ru-RU" sz="2000" i="1" dirty="0" smtClean="0">
                <a:latin typeface="Times New Roman" panose="02020603050405020304" pitchFamily="18" charset="0"/>
                <a:cs typeface="Times New Roman" panose="02020603050405020304" pitchFamily="18" charset="0"/>
              </a:rPr>
              <a:t>       При </a:t>
            </a:r>
            <a:r>
              <a:rPr lang="ru-RU" sz="2000" i="1" dirty="0">
                <a:latin typeface="Times New Roman" panose="02020603050405020304" pitchFamily="18" charset="0"/>
                <a:cs typeface="Times New Roman" panose="02020603050405020304" pitchFamily="18" charset="0"/>
              </a:rPr>
              <a:t>продольном секционировании </a:t>
            </a:r>
            <a:r>
              <a:rPr lang="ru-RU" sz="2000" dirty="0">
                <a:latin typeface="Times New Roman" panose="02020603050405020304" pitchFamily="18" charset="0"/>
                <a:cs typeface="Times New Roman" panose="02020603050405020304" pitchFamily="18" charset="0"/>
              </a:rPr>
              <a:t>контактную сеть возле тяговых подстанций и постов секционирования, а также в местах примыкания перегонов к станциям, делят на отдельные секции, электрически изолированные друг от друга.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В </a:t>
            </a:r>
            <a:r>
              <a:rPr lang="ru-RU" sz="2000" dirty="0">
                <a:latin typeface="Times New Roman" panose="02020603050405020304" pitchFamily="18" charset="0"/>
                <a:cs typeface="Times New Roman" panose="02020603050405020304" pitchFamily="18" charset="0"/>
              </a:rPr>
              <a:t>отдельные секции выделяются перегоны, станции, обгонные пункты, разъезды, а также крупные искусственные сооружения.</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12290"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7200" b="11360"/>
          <a:stretch/>
        </p:blipFill>
        <p:spPr bwMode="auto">
          <a:xfrm>
            <a:off x="806356" y="434944"/>
            <a:ext cx="7679276" cy="4297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8191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710366"/>
            <a:ext cx="9144000" cy="214763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i="1" dirty="0" smtClean="0">
                <a:solidFill>
                  <a:srgbClr val="002060"/>
                </a:solidFill>
                <a:latin typeface="Times New Roman" panose="02020603050405020304" pitchFamily="18" charset="0"/>
                <a:cs typeface="Times New Roman" panose="02020603050405020304" pitchFamily="18" charset="0"/>
              </a:rPr>
              <a:t>Продольное </a:t>
            </a:r>
            <a:r>
              <a:rPr lang="ru-RU" sz="2000" b="1" i="1" dirty="0">
                <a:solidFill>
                  <a:srgbClr val="002060"/>
                </a:solidFill>
                <a:latin typeface="Times New Roman" panose="02020603050405020304" pitchFamily="18" charset="0"/>
                <a:cs typeface="Times New Roman" panose="02020603050405020304" pitchFamily="18" charset="0"/>
              </a:rPr>
              <a:t>секционирование </a:t>
            </a:r>
            <a:r>
              <a:rPr lang="ru-RU" sz="2000" dirty="0">
                <a:latin typeface="Times New Roman" panose="02020603050405020304" pitchFamily="18" charset="0"/>
                <a:cs typeface="Times New Roman" panose="02020603050405020304" pitchFamily="18" charset="0"/>
              </a:rPr>
              <a:t>осуществляется с помощью изолирующих сопряжений анкерных участков и нейтральных вставок.</a:t>
            </a:r>
          </a:p>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i="1" dirty="0" smtClean="0">
                <a:solidFill>
                  <a:srgbClr val="002060"/>
                </a:solidFill>
                <a:latin typeface="Times New Roman" panose="02020603050405020304" pitchFamily="18" charset="0"/>
                <a:cs typeface="Times New Roman" panose="02020603050405020304" pitchFamily="18" charset="0"/>
              </a:rPr>
              <a:t>Поперечное </a:t>
            </a:r>
            <a:r>
              <a:rPr lang="ru-RU" sz="2000" b="1" i="1" dirty="0">
                <a:solidFill>
                  <a:srgbClr val="002060"/>
                </a:solidFill>
                <a:latin typeface="Times New Roman" panose="02020603050405020304" pitchFamily="18" charset="0"/>
                <a:cs typeface="Times New Roman" panose="02020603050405020304" pitchFamily="18" charset="0"/>
              </a:rPr>
              <a:t>секционирование </a:t>
            </a:r>
            <a:r>
              <a:rPr lang="ru-RU" sz="2000" dirty="0">
                <a:latin typeface="Times New Roman" panose="02020603050405020304" pitchFamily="18" charset="0"/>
                <a:cs typeface="Times New Roman" panose="02020603050405020304" pitchFamily="18" charset="0"/>
              </a:rPr>
              <a:t>применяют для разделения контактной сети главных путей на двухпутных и многопутных участках. Такое секционирование осуществляют при помощи секционных изоляторов, которые должны обеспечивать проход по ним полозов токоприемников электроподвижного состава с установленной скоростью.</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13314"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8929" b="3708"/>
          <a:stretch/>
        </p:blipFill>
        <p:spPr bwMode="auto">
          <a:xfrm>
            <a:off x="1103662" y="452409"/>
            <a:ext cx="6936675" cy="4257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6389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3831336"/>
            <a:ext cx="9144000" cy="223907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Схема </a:t>
            </a:r>
            <a:r>
              <a:rPr lang="ru-RU" sz="2000" dirty="0">
                <a:latin typeface="Times New Roman" panose="02020603050405020304" pitchFamily="18" charset="0"/>
                <a:cs typeface="Times New Roman" panose="02020603050405020304" pitchFamily="18" charset="0"/>
              </a:rPr>
              <a:t>питания и секционирования контактной сети, линий автоблокировки и продольного технологического электроснабжения определяется локальным нормативным актом владельца </a:t>
            </a:r>
            <a:r>
              <a:rPr lang="ru-RU" sz="2000" dirty="0" smtClean="0">
                <a:latin typeface="Times New Roman" panose="02020603050405020304" pitchFamily="18" charset="0"/>
                <a:cs typeface="Times New Roman" panose="02020603050405020304" pitchFamily="18" charset="0"/>
              </a:rPr>
              <a:t>инфраструктуры.</a:t>
            </a:r>
            <a:endParaRPr lang="ru-RU" sz="2000" dirty="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Порядок </a:t>
            </a:r>
            <a:r>
              <a:rPr lang="ru-RU" sz="2000" dirty="0">
                <a:latin typeface="Times New Roman" panose="02020603050405020304" pitchFamily="18" charset="0"/>
                <a:cs typeface="Times New Roman" panose="02020603050405020304" pitchFamily="18" charset="0"/>
              </a:rPr>
              <a:t>выверки схемы питания и секционирования контактной сети и линий электропередачи устанавливается локальным нормативным актом владельца </a:t>
            </a:r>
            <a:r>
              <a:rPr lang="ru-RU" sz="2000" dirty="0" smtClean="0">
                <a:latin typeface="Times New Roman" panose="02020603050405020304" pitchFamily="18" charset="0"/>
                <a:cs typeface="Times New Roman" panose="02020603050405020304" pitchFamily="18" charset="0"/>
              </a:rPr>
              <a:t>инфраструктуры.</a:t>
            </a:r>
            <a:endParaRPr lang="ru-RU" sz="2000" dirty="0">
              <a:latin typeface="Times New Roman" panose="02020603050405020304" pitchFamily="18" charset="0"/>
              <a:cs typeface="Times New Roman" panose="02020603050405020304" pitchFamily="18" charset="0"/>
            </a:endParaRP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126</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8" name="Picture 4"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7818"/>
            <a:ext cx="9109850" cy="3253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8612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682934"/>
            <a:ext cx="9144000" cy="217506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Переключение </a:t>
            </a:r>
            <a:r>
              <a:rPr lang="ru-RU" sz="2000" dirty="0">
                <a:latin typeface="Times New Roman" panose="02020603050405020304" pitchFamily="18" charset="0"/>
                <a:cs typeface="Times New Roman" panose="02020603050405020304" pitchFamily="18" charset="0"/>
              </a:rPr>
              <a:t>разъединителей контактной сети электровозных и мотор-вагонных депо, экипировочных устройств, железнодорожных путей, </a:t>
            </a:r>
            <a:r>
              <a:rPr lang="ru-RU" sz="2000" i="1" dirty="0">
                <a:latin typeface="Times New Roman" panose="02020603050405020304" pitchFamily="18" charset="0"/>
                <a:cs typeface="Times New Roman" panose="02020603050405020304" pitchFamily="18" charset="0"/>
              </a:rPr>
              <a:t>специализированных для осмотра оборудования электроподвижного состава, установленного на крыше</a:t>
            </a:r>
            <a:r>
              <a:rPr lang="ru-RU" sz="2000" dirty="0">
                <a:latin typeface="Times New Roman" panose="02020603050405020304" pitchFamily="18" charset="0"/>
                <a:cs typeface="Times New Roman" panose="02020603050405020304" pitchFamily="18" charset="0"/>
              </a:rPr>
              <a:t>, </a:t>
            </a:r>
            <a:r>
              <a:rPr lang="ru-RU" sz="2000" i="1" dirty="0">
                <a:solidFill>
                  <a:srgbClr val="002060"/>
                </a:solidFill>
                <a:latin typeface="Times New Roman" panose="02020603050405020304" pitchFamily="18" charset="0"/>
                <a:cs typeface="Times New Roman" panose="02020603050405020304" pitchFamily="18" charset="0"/>
              </a:rPr>
              <a:t>производится уполномоченными лицами владельца </a:t>
            </a:r>
            <a:r>
              <a:rPr lang="ru-RU" sz="2000" i="1" dirty="0" smtClean="0">
                <a:solidFill>
                  <a:srgbClr val="002060"/>
                </a:solidFill>
                <a:latin typeface="Times New Roman" panose="02020603050405020304" pitchFamily="18" charset="0"/>
                <a:cs typeface="Times New Roman" panose="02020603050405020304" pitchFamily="18" charset="0"/>
              </a:rPr>
              <a:t>инфраструктуры.</a:t>
            </a:r>
          </a:p>
          <a:p>
            <a:pPr marL="0" indent="0" algn="just">
              <a:buNone/>
            </a:pPr>
            <a:r>
              <a:rPr lang="ru-RU" sz="2000" dirty="0" smtClean="0">
                <a:latin typeface="Times New Roman" panose="02020603050405020304" pitchFamily="18" charset="0"/>
                <a:cs typeface="Times New Roman" panose="02020603050405020304" pitchFamily="18" charset="0"/>
              </a:rPr>
              <a:t>       Переключение </a:t>
            </a:r>
            <a:r>
              <a:rPr lang="ru-RU" sz="2000" dirty="0">
                <a:latin typeface="Times New Roman" panose="02020603050405020304" pitchFamily="18" charset="0"/>
                <a:cs typeface="Times New Roman" panose="02020603050405020304" pitchFamily="18" charset="0"/>
              </a:rPr>
              <a:t>остальных разъединителей производится по указанию </a:t>
            </a:r>
            <a:r>
              <a:rPr lang="ru-RU" sz="2000" i="1" dirty="0">
                <a:solidFill>
                  <a:srgbClr val="002060"/>
                </a:solidFill>
                <a:latin typeface="Times New Roman" panose="02020603050405020304" pitchFamily="18" charset="0"/>
                <a:cs typeface="Times New Roman" panose="02020603050405020304" pitchFamily="18" charset="0"/>
              </a:rPr>
              <a:t>энергодиспетчера.</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127</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2" descr="http://otvali.ru/wp-content/uploads/2018/10/raziedeniteli-visokovoltn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6191" y="619813"/>
            <a:ext cx="6720218" cy="401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7234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628070"/>
            <a:ext cx="9144000" cy="222993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Приводы </a:t>
            </a:r>
            <a:r>
              <a:rPr lang="ru-RU" sz="2000" dirty="0">
                <a:latin typeface="Times New Roman" panose="02020603050405020304" pitchFamily="18" charset="0"/>
                <a:cs typeface="Times New Roman" panose="02020603050405020304" pitchFamily="18" charset="0"/>
              </a:rPr>
              <a:t>секционных разъединителей </a:t>
            </a:r>
            <a:r>
              <a:rPr lang="ru-RU" sz="2000" i="1" dirty="0">
                <a:latin typeface="Times New Roman" panose="02020603050405020304" pitchFamily="18" charset="0"/>
                <a:cs typeface="Times New Roman" panose="02020603050405020304" pitchFamily="18" charset="0"/>
              </a:rPr>
              <a:t>с ручным управлением </a:t>
            </a:r>
            <a:r>
              <a:rPr lang="ru-RU" sz="2000" dirty="0">
                <a:latin typeface="Times New Roman" panose="02020603050405020304" pitchFamily="18" charset="0"/>
                <a:cs typeface="Times New Roman" panose="02020603050405020304" pitchFamily="18" charset="0"/>
              </a:rPr>
              <a:t>должны быть </a:t>
            </a:r>
            <a:r>
              <a:rPr lang="ru-RU" sz="2000" b="1" dirty="0">
                <a:latin typeface="Times New Roman" panose="02020603050405020304" pitchFamily="18" charset="0"/>
                <a:cs typeface="Times New Roman" panose="02020603050405020304" pitchFamily="18" charset="0"/>
              </a:rPr>
              <a:t>заперты на замки.</a:t>
            </a:r>
          </a:p>
          <a:p>
            <a:pPr marL="0" indent="0" algn="just">
              <a:buNone/>
            </a:pPr>
            <a:r>
              <a:rPr lang="ru-RU" sz="2000" dirty="0" smtClean="0">
                <a:latin typeface="Times New Roman" panose="02020603050405020304" pitchFamily="18" charset="0"/>
                <a:cs typeface="Times New Roman" panose="02020603050405020304" pitchFamily="18" charset="0"/>
              </a:rPr>
              <a:t>       Порядок </a:t>
            </a:r>
            <a:r>
              <a:rPr lang="ru-RU" sz="2000" dirty="0">
                <a:latin typeface="Times New Roman" panose="02020603050405020304" pitchFamily="18" charset="0"/>
                <a:cs typeface="Times New Roman" panose="02020603050405020304" pitchFamily="18" charset="0"/>
              </a:rPr>
              <a:t>переключения разъединителей контактной сети, выключателей и разъединителей линий электропередачи, запирания приводов разъединителей на замки, обеспечивающий бесперебойность электроснабжения и безопасность производства работ, устанавливается локальным нормативным актом владельца </a:t>
            </a:r>
            <a:r>
              <a:rPr lang="ru-RU" sz="2000" dirty="0" smtClean="0">
                <a:latin typeface="Times New Roman" panose="02020603050405020304" pitchFamily="18" charset="0"/>
                <a:cs typeface="Times New Roman" panose="02020603050405020304" pitchFamily="18" charset="0"/>
              </a:rPr>
              <a:t>инфраструктуры.</a:t>
            </a: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127</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2" descr="https://lokomo.ru/images/elektro/kont-set/kontaktnaja-set-15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6" y="530411"/>
            <a:ext cx="4239443" cy="39604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lokomo.ru/images/elektro/kont-set/kontaktnaja-set-4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1743" y="530411"/>
            <a:ext cx="4343400"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9296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3182112"/>
            <a:ext cx="9144000" cy="212934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Расстояние </a:t>
            </a:r>
            <a:r>
              <a:rPr lang="ru-RU" sz="2000" dirty="0">
                <a:latin typeface="Times New Roman" panose="02020603050405020304" pitchFamily="18" charset="0"/>
                <a:cs typeface="Times New Roman" panose="02020603050405020304" pitchFamily="18" charset="0"/>
              </a:rPr>
              <a:t>от нижней точки проводов воздушных линий электропередачи напряжением </a:t>
            </a:r>
            <a:r>
              <a:rPr lang="ru-RU" sz="2000" i="1" dirty="0">
                <a:latin typeface="Times New Roman" panose="02020603050405020304" pitchFamily="18" charset="0"/>
                <a:cs typeface="Times New Roman" panose="02020603050405020304" pitchFamily="18" charset="0"/>
              </a:rPr>
              <a:t>свыше 1000 В </a:t>
            </a:r>
            <a:r>
              <a:rPr lang="ru-RU" sz="2000" dirty="0">
                <a:latin typeface="Times New Roman" panose="02020603050405020304" pitchFamily="18" charset="0"/>
                <a:cs typeface="Times New Roman" panose="02020603050405020304" pitchFamily="18" charset="0"/>
              </a:rPr>
              <a:t>до поверхности земли при максимальной стреле провеса должно быть </a:t>
            </a:r>
            <a:r>
              <a:rPr lang="ru-RU" sz="2000" b="1" dirty="0">
                <a:solidFill>
                  <a:srgbClr val="C00000"/>
                </a:solidFill>
                <a:latin typeface="Times New Roman" panose="02020603050405020304" pitchFamily="18" charset="0"/>
                <a:cs typeface="Times New Roman" panose="02020603050405020304" pitchFamily="18" charset="0"/>
              </a:rPr>
              <a:t>не менее:</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6,0 м</a:t>
            </a:r>
            <a:r>
              <a:rPr lang="ru-RU" sz="2000" dirty="0">
                <a:latin typeface="Times New Roman" panose="02020603050405020304" pitchFamily="18" charset="0"/>
                <a:cs typeface="Times New Roman" panose="02020603050405020304" pitchFamily="18" charset="0"/>
              </a:rPr>
              <a:t> – на перегонах, в том числе 5,0 м – в труднодоступных местах;</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7,0 м</a:t>
            </a:r>
            <a:r>
              <a:rPr lang="ru-RU" sz="2000" dirty="0">
                <a:latin typeface="Times New Roman" panose="02020603050405020304" pitchFamily="18" charset="0"/>
                <a:cs typeface="Times New Roman" panose="02020603050405020304" pitchFamily="18" charset="0"/>
              </a:rPr>
              <a:t> – на пересечениях с автомобильными дорогами, железнодорожных станциях и в населенной местности.</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127</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15362"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1687" t="48229" b="13596"/>
          <a:stretch/>
        </p:blipFill>
        <p:spPr bwMode="auto">
          <a:xfrm>
            <a:off x="0" y="539497"/>
            <a:ext cx="9144000" cy="2642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3557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481766"/>
            <a:ext cx="9144000" cy="237623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i="1" dirty="0" smtClean="0">
                <a:latin typeface="Times New Roman" panose="02020603050405020304" pitchFamily="18" charset="0"/>
                <a:cs typeface="Times New Roman" panose="02020603050405020304" pitchFamily="18" charset="0"/>
              </a:rPr>
              <a:t>При </a:t>
            </a:r>
            <a:r>
              <a:rPr lang="ru-RU" sz="2000" b="1" i="1" dirty="0">
                <a:latin typeface="Times New Roman" panose="02020603050405020304" pitchFamily="18" charset="0"/>
                <a:cs typeface="Times New Roman" panose="02020603050405020304" pitchFamily="18" charset="0"/>
              </a:rPr>
              <a:t>пересечениях </a:t>
            </a:r>
            <a:r>
              <a:rPr lang="ru-RU" sz="2000" dirty="0">
                <a:latin typeface="Times New Roman" panose="02020603050405020304" pitchFamily="18" charset="0"/>
                <a:cs typeface="Times New Roman" panose="02020603050405020304" pitchFamily="18" charset="0"/>
              </a:rPr>
              <a:t>железнодорожных путей общего и необщего пользования расстояние </a:t>
            </a:r>
            <a:r>
              <a:rPr lang="ru-RU" sz="2000" i="1" dirty="0">
                <a:latin typeface="Times New Roman" panose="02020603050405020304" pitchFamily="18" charset="0"/>
                <a:cs typeface="Times New Roman" panose="02020603050405020304" pitchFamily="18" charset="0"/>
              </a:rPr>
              <a:t>от нижней точки проводов воздушных линий электропередачи напряжением свыше 1000 В до уровня верха головки рельса не электрифицированных железнодорожных путей </a:t>
            </a:r>
            <a:r>
              <a:rPr lang="ru-RU" sz="2000" b="1" dirty="0">
                <a:solidFill>
                  <a:srgbClr val="C00000"/>
                </a:solidFill>
                <a:latin typeface="Times New Roman" panose="02020603050405020304" pitchFamily="18" charset="0"/>
                <a:cs typeface="Times New Roman" panose="02020603050405020304" pitchFamily="18" charset="0"/>
              </a:rPr>
              <a:t>должно быть не менее 7,5 м. </a:t>
            </a:r>
            <a:r>
              <a:rPr lang="ru-RU" sz="2000" dirty="0">
                <a:latin typeface="Times New Roman" panose="02020603050405020304" pitchFamily="18" charset="0"/>
                <a:cs typeface="Times New Roman" panose="02020603050405020304" pitchFamily="18" charset="0"/>
              </a:rPr>
              <a:t>На электрифицированных линиях это расстояние до проводов контактной сети устанавливается в зависимости от уровня напряжения пересекаемых воздушных линий электропередачи в соответствии с проектной и эксплуатационной документацией.</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128</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1028" name="Picture 4"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7494" t="15656" r="63786" b="10244"/>
          <a:stretch/>
        </p:blipFill>
        <p:spPr bwMode="auto">
          <a:xfrm>
            <a:off x="914399" y="457199"/>
            <a:ext cx="2907793" cy="41148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43529" t="15326" r="21851" b="10244"/>
          <a:stretch/>
        </p:blipFill>
        <p:spPr bwMode="auto">
          <a:xfrm>
            <a:off x="3822192" y="438911"/>
            <a:ext cx="3505201" cy="413308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822192" y="438913"/>
            <a:ext cx="1417320" cy="117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2057399" y="1734102"/>
            <a:ext cx="2514601" cy="461665"/>
          </a:xfrm>
          <a:prstGeom prst="rect">
            <a:avLst/>
          </a:prstGeom>
        </p:spPr>
        <p:txBody>
          <a:bodyPr wrap="square">
            <a:spAutoFit/>
          </a:bodyPr>
          <a:lstStyle/>
          <a:p>
            <a:r>
              <a:rPr lang="ru-RU" sz="1200" b="1" dirty="0" smtClean="0">
                <a:solidFill>
                  <a:schemeClr val="accent1">
                    <a:lumMod val="50000"/>
                  </a:schemeClr>
                </a:solidFill>
                <a:latin typeface="Times New Roman" panose="02020603050405020304" pitchFamily="18" charset="0"/>
                <a:cs typeface="Times New Roman" panose="02020603050405020304" pitchFamily="18" charset="0"/>
              </a:rPr>
              <a:t>До </a:t>
            </a:r>
            <a:r>
              <a:rPr lang="ru-RU" sz="1200" b="1" dirty="0">
                <a:solidFill>
                  <a:schemeClr val="accent1">
                    <a:lumMod val="50000"/>
                  </a:schemeClr>
                </a:solidFill>
                <a:latin typeface="Times New Roman" panose="02020603050405020304" pitchFamily="18" charset="0"/>
                <a:cs typeface="Times New Roman" panose="02020603050405020304" pitchFamily="18" charset="0"/>
              </a:rPr>
              <a:t>уровня верха головки рельса не электрифицированных </a:t>
            </a:r>
            <a:r>
              <a:rPr lang="ru-RU" sz="1200" b="1" dirty="0" smtClean="0">
                <a:solidFill>
                  <a:schemeClr val="accent1">
                    <a:lumMod val="50000"/>
                  </a:schemeClr>
                </a:solidFill>
                <a:latin typeface="Times New Roman" panose="02020603050405020304" pitchFamily="18" charset="0"/>
                <a:cs typeface="Times New Roman" panose="02020603050405020304" pitchFamily="18" charset="0"/>
              </a:rPr>
              <a:t>ж.-д. </a:t>
            </a:r>
            <a:endParaRPr lang="ru-RU" sz="1200" b="1" dirty="0">
              <a:solidFill>
                <a:schemeClr val="accent1">
                  <a:lumMod val="50000"/>
                </a:schemeClr>
              </a:solidFill>
            </a:endParaRPr>
          </a:p>
        </p:txBody>
      </p:sp>
      <p:cxnSp>
        <p:nvCxnSpPr>
          <p:cNvPr id="10" name="Прямая со стрелкой 9"/>
          <p:cNvCxnSpPr/>
          <p:nvPr/>
        </p:nvCxnSpPr>
        <p:spPr>
          <a:xfrm>
            <a:off x="2596896" y="2962656"/>
            <a:ext cx="36576" cy="1283706"/>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Прямоугольник 10"/>
          <p:cNvSpPr/>
          <p:nvPr/>
        </p:nvSpPr>
        <p:spPr>
          <a:xfrm rot="16200000">
            <a:off x="2116465" y="3492950"/>
            <a:ext cx="1229824" cy="276999"/>
          </a:xfrm>
          <a:prstGeom prst="rect">
            <a:avLst/>
          </a:prstGeom>
        </p:spPr>
        <p:txBody>
          <a:bodyPr wrap="none">
            <a:spAutoFit/>
          </a:bodyPr>
          <a:lstStyle/>
          <a:p>
            <a:r>
              <a:rPr lang="ru-RU" sz="1200" b="1" dirty="0">
                <a:solidFill>
                  <a:srgbClr val="C00000"/>
                </a:solidFill>
                <a:latin typeface="Times New Roman" panose="02020603050405020304" pitchFamily="18" charset="0"/>
                <a:cs typeface="Times New Roman" panose="02020603050405020304" pitchFamily="18" charset="0"/>
              </a:rPr>
              <a:t>не менее 7,5 м. </a:t>
            </a:r>
            <a:endParaRPr lang="ru-RU" sz="1200" dirty="0"/>
          </a:p>
        </p:txBody>
      </p:sp>
    </p:spTree>
    <p:extLst>
      <p:ext uri="{BB962C8B-B14F-4D97-AF65-F5344CB8AC3E}">
        <p14:creationId xmlns:p14="http://schemas.microsoft.com/office/powerpoint/2010/main" val="17845605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665288"/>
            <a:ext cx="9144000" cy="6211000"/>
          </a:xfrm>
        </p:spPr>
        <p:txBody>
          <a:bodyPr>
            <a:normAutofit fontScale="85000" lnSpcReduction="20000"/>
          </a:bodyPr>
          <a:lstStyle/>
          <a:p>
            <a:pPr marL="457200" indent="-457200" algn="just">
              <a:buAutoNum type="arabicPeriod"/>
            </a:pPr>
            <a:r>
              <a:rPr lang="ru-RU" sz="1800" dirty="0">
                <a:latin typeface="Times New Roman" panose="02020603050405020304" pitchFamily="18" charset="0"/>
                <a:cs typeface="Times New Roman" panose="02020603050405020304" pitchFamily="18" charset="0"/>
              </a:rPr>
              <a:t>Что должны обеспечивать устройства электроснабжения ж.-д. транспорта</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a:latin typeface="Times New Roman" panose="02020603050405020304" pitchFamily="18" charset="0"/>
                <a:cs typeface="Times New Roman" panose="02020603050405020304" pitchFamily="18" charset="0"/>
              </a:rPr>
              <a:t>независимых источников электроснабжения.</a:t>
            </a:r>
          </a:p>
          <a:p>
            <a:pPr marL="0" indent="0" algn="just">
              <a:buNone/>
            </a:pPr>
            <a:r>
              <a:rPr lang="ru-RU" sz="1800" dirty="0" smtClean="0">
                <a:latin typeface="Times New Roman" panose="02020603050405020304" pitchFamily="18" charset="0"/>
                <a:cs typeface="Times New Roman" panose="02020603050405020304" pitchFamily="18" charset="0"/>
              </a:rPr>
              <a:t>2. За </a:t>
            </a:r>
            <a:r>
              <a:rPr lang="ru-RU" sz="1800" dirty="0">
                <a:latin typeface="Times New Roman" panose="02020603050405020304" pitchFamily="18" charset="0"/>
                <a:cs typeface="Times New Roman" panose="02020603050405020304" pitchFamily="18" charset="0"/>
              </a:rPr>
              <a:t>какое время должен происходить переход с основной системы электроснабжения на резервную или наоборот для устройств СЦБ, связи и вычислительной техники</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a:latin typeface="Times New Roman" panose="02020603050405020304" pitchFamily="18" charset="0"/>
                <a:cs typeface="Times New Roman" panose="02020603050405020304" pitchFamily="18" charset="0"/>
              </a:rPr>
              <a:t>3. Какие уровни напряжения должны быть на токоприемнике электроподвижного состава при постоянном токе</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a:latin typeface="Times New Roman" panose="02020603050405020304" pitchFamily="18" charset="0"/>
                <a:cs typeface="Times New Roman" panose="02020603050405020304" pitchFamily="18" charset="0"/>
              </a:rPr>
              <a:t>4. Какие уровни напряжения должны быть на токоприемнике электроподвижного состава при переменном токе</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a:latin typeface="Times New Roman" panose="02020603050405020304" pitchFamily="18" charset="0"/>
                <a:cs typeface="Times New Roman" panose="02020603050405020304" pitchFamily="18" charset="0"/>
              </a:rPr>
              <a:t>5. Какое номинальное напряжение переменного тока должно обеспечивать питание устройств СЦБ и связи и допустимое отклонение</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a:latin typeface="Times New Roman" panose="02020603050405020304" pitchFamily="18" charset="0"/>
                <a:cs typeface="Times New Roman" panose="02020603050405020304" pitchFamily="18" charset="0"/>
              </a:rPr>
              <a:t>6. От каких факторов должны защищаться устройства железнодорожного электроснабжения</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a:latin typeface="Times New Roman" panose="02020603050405020304" pitchFamily="18" charset="0"/>
                <a:cs typeface="Times New Roman" panose="02020603050405020304" pitchFamily="18" charset="0"/>
              </a:rPr>
              <a:t>7. Какие сооружения и конструкции, находящиеся под напряжением должны быть заземлены</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a:latin typeface="Times New Roman" panose="02020603050405020304" pitchFamily="18" charset="0"/>
                <a:cs typeface="Times New Roman" panose="02020603050405020304" pitchFamily="18" charset="0"/>
              </a:rPr>
              <a:t>8. Назовите максимальную и минимальную высоту подвески контактного провода над уровнем головки рельса (УГР) вне искусственных сооружений на перегонах, ж.-д. станциях и на ж.-д. переездах</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smtClean="0">
                <a:latin typeface="Times New Roman" panose="02020603050405020304" pitchFamily="18" charset="0"/>
                <a:cs typeface="Times New Roman" panose="02020603050405020304" pitchFamily="18" charset="0"/>
              </a:rPr>
              <a:t>9</a:t>
            </a:r>
            <a:r>
              <a:rPr lang="ru-RU" sz="1800" dirty="0">
                <a:latin typeface="Times New Roman" panose="02020603050405020304" pitchFamily="18" charset="0"/>
                <a:cs typeface="Times New Roman" panose="02020603050405020304" pitchFamily="18" charset="0"/>
              </a:rPr>
              <a:t>. Назовите максимальную и минимальную высоту подвески контактного провода над уровнем головки рельса (УГР) в пределах искусственных сооружений на перегонах, ж.-д. станциях и на ж.-д. переездах</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a:latin typeface="Times New Roman" panose="02020603050405020304" pitchFamily="18" charset="0"/>
                <a:cs typeface="Times New Roman" panose="02020603050405020304" pitchFamily="18" charset="0"/>
              </a:rPr>
              <a:t>10. Назовите расстояние от оси крайнего ж.-д. пути до внутреннего края опор контактной сети на перегонах и ж.-д. станциях</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a:latin typeface="Times New Roman" panose="02020603050405020304" pitchFamily="18" charset="0"/>
                <a:cs typeface="Times New Roman" panose="02020603050405020304" pitchFamily="18" charset="0"/>
              </a:rPr>
              <a:t>11. Назовите расстояние в особо сильно </a:t>
            </a:r>
            <a:r>
              <a:rPr lang="ru-RU" sz="1800" dirty="0" err="1">
                <a:latin typeface="Times New Roman" panose="02020603050405020304" pitchFamily="18" charset="0"/>
                <a:cs typeface="Times New Roman" panose="02020603050405020304" pitchFamily="18" charset="0"/>
              </a:rPr>
              <a:t>снегозаносимых</a:t>
            </a:r>
            <a:r>
              <a:rPr lang="ru-RU" sz="1800" dirty="0">
                <a:latin typeface="Times New Roman" panose="02020603050405020304" pitchFamily="18" charset="0"/>
                <a:cs typeface="Times New Roman" panose="02020603050405020304" pitchFamily="18" charset="0"/>
              </a:rPr>
              <a:t> выемках (кроме скальных) и на выходах из них (на длине 100 м) расстояние от оси крайнего ж.-д. пути до внутреннего края опор контактной сети</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a:latin typeface="Times New Roman" panose="02020603050405020304" pitchFamily="18" charset="0"/>
                <a:cs typeface="Times New Roman" panose="02020603050405020304" pitchFamily="18" charset="0"/>
              </a:rPr>
              <a:t>12. Назовите расстояние на существующих линиях до их реконструкции, а также в особо трудных условиях на вновь электрифицируемых линиях расстояние от оси ж.-д. пути до внутреннего края опор контактной сети на станциях и перегонах</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a:latin typeface="Times New Roman" panose="02020603050405020304" pitchFamily="18" charset="0"/>
                <a:cs typeface="Times New Roman" panose="02020603050405020304" pitchFamily="18" charset="0"/>
              </a:rPr>
              <a:t>13. Дайте характеристику секционирования контактной сети</a:t>
            </a:r>
            <a:r>
              <a:rPr lang="ru-RU" sz="1800" dirty="0" smtClean="0">
                <a:latin typeface="Times New Roman" panose="02020603050405020304" pitchFamily="18" charset="0"/>
                <a:cs typeface="Times New Roman" panose="02020603050405020304" pitchFamily="18" charset="0"/>
              </a:rPr>
              <a:t>.</a:t>
            </a:r>
          </a:p>
          <a:p>
            <a:pPr marL="0" indent="0" algn="just">
              <a:buNone/>
            </a:pPr>
            <a:r>
              <a:rPr lang="ru-RU" sz="1800" dirty="0" smtClean="0">
                <a:latin typeface="Times New Roman" panose="02020603050405020304" pitchFamily="18" charset="0"/>
                <a:cs typeface="Times New Roman" panose="02020603050405020304" pitchFamily="18" charset="0"/>
              </a:rPr>
              <a:t>14</a:t>
            </a:r>
            <a:r>
              <a:rPr lang="ru-RU" sz="1800" dirty="0">
                <a:latin typeface="Times New Roman" panose="02020603050405020304" pitchFamily="18" charset="0"/>
                <a:cs typeface="Times New Roman" panose="02020603050405020304" pitchFamily="18" charset="0"/>
              </a:rPr>
              <a:t>. Назовите расстояние в пределах искусственных сооружений от токоведущих элементов токоприемника и частей контактной сети, находящихся под напряжением, до заземленных частей сооружений и ж.-д. подвижного состава на электрифицированных линиях на постоянном токе и на переменном токе.</a:t>
            </a:r>
          </a:p>
          <a:p>
            <a:pPr marL="457200" indent="-457200" algn="just">
              <a:buAutoNum type="arabicPeriod"/>
            </a:pPr>
            <a:endParaRPr lang="ru-RU" sz="18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3060881" y="301753"/>
            <a:ext cx="3022238" cy="400110"/>
          </a:xfrm>
          <a:prstGeom prst="rect">
            <a:avLst/>
          </a:prstGeom>
        </p:spPr>
        <p:txBody>
          <a:bodyPr wrap="none">
            <a:spAutoFit/>
          </a:bodyPr>
          <a:lstStyle/>
          <a:p>
            <a:r>
              <a:rPr lang="ru-RU" sz="2000" b="1" u="sng" dirty="0" smtClean="0">
                <a:solidFill>
                  <a:srgbClr val="002060"/>
                </a:solidFill>
                <a:latin typeface="Times New Roman" panose="02020603050405020304" pitchFamily="18" charset="0"/>
                <a:cs typeface="Times New Roman" panose="02020603050405020304" pitchFamily="18" charset="0"/>
              </a:rPr>
              <a:t>Закрепление материала </a:t>
            </a:r>
            <a:endParaRPr lang="ru-RU" sz="2000" b="1" u="sng" dirty="0">
              <a:solidFill>
                <a:srgbClr val="002060"/>
              </a:solidFill>
            </a:endParaRPr>
          </a:p>
        </p:txBody>
      </p:sp>
      <p:sp>
        <p:nvSpPr>
          <p:cNvPr id="5"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38744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29769"/>
            <a:ext cx="9144000" cy="2487167"/>
          </a:xfrm>
          <a:ln>
            <a:noFill/>
          </a:ln>
        </p:spPr>
        <p:txBody>
          <a:bodyPr>
            <a:normAutofit lnSpcReduction="10000"/>
          </a:bodyPr>
          <a:lstStyle/>
          <a:p>
            <a:pPr marL="0" indent="0" algn="ctr">
              <a:lnSpc>
                <a:spcPct val="100000"/>
              </a:lnSpc>
              <a:buNone/>
            </a:pPr>
            <a:r>
              <a:rPr lang="ru-RU" sz="2000" b="1" i="1" u="sng" dirty="0" smtClean="0">
                <a:solidFill>
                  <a:srgbClr val="C00000"/>
                </a:solidFill>
                <a:latin typeface="Times New Roman" panose="02020603050405020304" pitchFamily="18" charset="0"/>
                <a:cs typeface="Times New Roman" panose="02020603050405020304" pitchFamily="18" charset="0"/>
              </a:rPr>
              <a:t>Актуализация </a:t>
            </a:r>
            <a:r>
              <a:rPr lang="ru-RU" sz="2000" b="1" i="1" u="sng" dirty="0">
                <a:solidFill>
                  <a:srgbClr val="C00000"/>
                </a:solidFill>
                <a:latin typeface="Times New Roman" panose="02020603050405020304" pitchFamily="18" charset="0"/>
                <a:cs typeface="Times New Roman" panose="02020603050405020304" pitchFamily="18" charset="0"/>
              </a:rPr>
              <a:t>домашнего задания: </a:t>
            </a:r>
            <a:endParaRPr lang="ru-RU" sz="2000" b="1" i="1" u="sng" dirty="0" smtClean="0">
              <a:solidFill>
                <a:srgbClr val="C00000"/>
              </a:solidFill>
              <a:latin typeface="Times New Roman" panose="02020603050405020304" pitchFamily="18" charset="0"/>
              <a:cs typeface="Times New Roman" panose="02020603050405020304" pitchFamily="18" charset="0"/>
            </a:endParaRPr>
          </a:p>
          <a:p>
            <a:pPr marL="0" indent="0" algn="just">
              <a:lnSpc>
                <a:spcPct val="100000"/>
              </a:lnSpc>
              <a:buNone/>
            </a:pPr>
            <a:r>
              <a:rPr lang="ru-RU" sz="2000" b="1" i="1" dirty="0">
                <a:solidFill>
                  <a:srgbClr val="002060"/>
                </a:solidFill>
                <a:latin typeface="Times New Roman" panose="02020603050405020304" pitchFamily="18" charset="0"/>
                <a:cs typeface="Times New Roman" panose="02020603050405020304" pitchFamily="18" charset="0"/>
              </a:rPr>
              <a:t>Раздел VIII. п. 115-128 Сооружения и устройства ж.д. электроснабжения</a:t>
            </a:r>
          </a:p>
          <a:p>
            <a:pPr marL="0" indent="0" algn="just">
              <a:lnSpc>
                <a:spcPct val="100000"/>
              </a:lnSpc>
              <a:buNone/>
            </a:pPr>
            <a:r>
              <a:rPr lang="ru-RU" sz="2000" b="1" dirty="0" smtClean="0">
                <a:latin typeface="Times New Roman" panose="02020603050405020304" pitchFamily="18" charset="0"/>
                <a:cs typeface="Times New Roman" panose="02020603050405020304" pitchFamily="18" charset="0"/>
              </a:rPr>
              <a:t>Проработка конспекта занятия и специальной </a:t>
            </a:r>
            <a:r>
              <a:rPr lang="ru-RU" sz="2000" b="1" dirty="0">
                <a:latin typeface="Times New Roman" panose="02020603050405020304" pitchFamily="18" charset="0"/>
                <a:cs typeface="Times New Roman" panose="02020603050405020304" pitchFamily="18" charset="0"/>
              </a:rPr>
              <a:t>технической литературы.</a:t>
            </a:r>
          </a:p>
          <a:p>
            <a:pPr marL="0" indent="0" algn="just">
              <a:lnSpc>
                <a:spcPct val="100000"/>
              </a:lnSpc>
              <a:buNone/>
            </a:pPr>
            <a:r>
              <a:rPr lang="ru-RU" sz="2000" b="1" dirty="0">
                <a:latin typeface="Times New Roman" panose="02020603050405020304" pitchFamily="18" charset="0"/>
                <a:cs typeface="Times New Roman" panose="02020603050405020304" pitchFamily="18" charset="0"/>
              </a:rPr>
              <a:t>Подготовить реферат по теме: </a:t>
            </a:r>
            <a:endParaRPr lang="ru-RU" sz="2000" b="1" dirty="0" smtClean="0">
              <a:latin typeface="Times New Roman" panose="02020603050405020304" pitchFamily="18" charset="0"/>
              <a:cs typeface="Times New Roman" panose="02020603050405020304" pitchFamily="18" charset="0"/>
            </a:endParaRPr>
          </a:p>
          <a:p>
            <a:pPr algn="just">
              <a:buFontTx/>
              <a:buChar char="-"/>
            </a:pPr>
            <a:r>
              <a:rPr lang="ru-RU" sz="2000" dirty="0" smtClean="0">
                <a:latin typeface="Times New Roman" panose="02020603050405020304" pitchFamily="18" charset="0"/>
                <a:cs typeface="Times New Roman" panose="02020603050405020304" pitchFamily="18" charset="0"/>
              </a:rPr>
              <a:t>Секционирование </a:t>
            </a:r>
            <a:r>
              <a:rPr lang="ru-RU" sz="2000" dirty="0">
                <a:latin typeface="Times New Roman" panose="02020603050405020304" pitchFamily="18" charset="0"/>
                <a:cs typeface="Times New Roman" panose="02020603050405020304" pitchFamily="18" charset="0"/>
              </a:rPr>
              <a:t>контактной </a:t>
            </a:r>
            <a:r>
              <a:rPr lang="ru-RU" sz="2000" dirty="0" smtClean="0">
                <a:latin typeface="Times New Roman" panose="02020603050405020304" pitchFamily="18" charset="0"/>
                <a:cs typeface="Times New Roman" panose="02020603050405020304" pitchFamily="18" charset="0"/>
              </a:rPr>
              <a:t>сети;</a:t>
            </a:r>
          </a:p>
          <a:p>
            <a:pPr algn="just">
              <a:buFontTx/>
              <a:buChar char="-"/>
            </a:pPr>
            <a:r>
              <a:rPr lang="ru-RU" sz="2000" dirty="0" smtClean="0">
                <a:latin typeface="Times New Roman" panose="02020603050405020304" pitchFamily="18" charset="0"/>
                <a:cs typeface="Times New Roman" panose="02020603050405020304" pitchFamily="18" charset="0"/>
              </a:rPr>
              <a:t>Уровни напряжений </a:t>
            </a:r>
            <a:r>
              <a:rPr lang="ru-RU" sz="2000" dirty="0" smtClean="0">
                <a:latin typeface="Times New Roman" panose="02020603050405020304" pitchFamily="18" charset="0"/>
                <a:cs typeface="Times New Roman" panose="02020603050405020304" pitchFamily="18" charset="0"/>
              </a:rPr>
              <a:t>на токоприемнике электроподвижного состав. </a:t>
            </a:r>
            <a:endParaRPr lang="ru-RU" sz="2000" dirty="0">
              <a:latin typeface="Times New Roman" panose="02020603050405020304" pitchFamily="18" charset="0"/>
              <a:cs typeface="Times New Roman" panose="02020603050405020304" pitchFamily="18" charset="0"/>
            </a:endParaRPr>
          </a:p>
        </p:txBody>
      </p:sp>
      <p:sp>
        <p:nvSpPr>
          <p:cNvPr id="7" name="Заголовок 1"/>
          <p:cNvSpPr>
            <a:spLocks noGrp="1"/>
          </p:cNvSpPr>
          <p:nvPr>
            <p:ph type="title"/>
          </p:nvPr>
        </p:nvSpPr>
        <p:spPr>
          <a:xfrm>
            <a:off x="1872234" y="2983506"/>
            <a:ext cx="6140196" cy="445493"/>
          </a:xfrm>
        </p:spPr>
        <p:txBody>
          <a:bodyPr>
            <a:normAutofit/>
          </a:bodyPr>
          <a:lstStyle/>
          <a:p>
            <a:r>
              <a:rPr lang="ru-RU" sz="2000" b="1" u="sng" dirty="0">
                <a:solidFill>
                  <a:srgbClr val="C00000"/>
                </a:solidFill>
                <a:latin typeface="Times New Roman" panose="02020603050405020304" pitchFamily="18" charset="0"/>
                <a:cs typeface="Times New Roman" panose="02020603050405020304" pitchFamily="18" charset="0"/>
              </a:rPr>
              <a:t>Опережающее задание по следующей теме:</a:t>
            </a:r>
          </a:p>
        </p:txBody>
      </p:sp>
      <p:sp>
        <p:nvSpPr>
          <p:cNvPr id="8" name="Прямоугольник 7"/>
          <p:cNvSpPr/>
          <p:nvPr/>
        </p:nvSpPr>
        <p:spPr>
          <a:xfrm>
            <a:off x="960120" y="3428999"/>
            <a:ext cx="7580757" cy="707886"/>
          </a:xfrm>
          <a:prstGeom prst="rect">
            <a:avLst/>
          </a:prstGeom>
        </p:spPr>
        <p:txBody>
          <a:bodyPr wrap="square">
            <a:spAutoFit/>
          </a:bodyPr>
          <a:lstStyle/>
          <a:p>
            <a:pPr algn="ctr"/>
            <a:r>
              <a:rPr lang="ru-RU" sz="2000" b="1" dirty="0">
                <a:solidFill>
                  <a:srgbClr val="002060"/>
                </a:solidFill>
                <a:latin typeface="Times New Roman" panose="02020603050405020304" pitchFamily="18" charset="0"/>
                <a:cs typeface="Times New Roman" panose="02020603050405020304" pitchFamily="18" charset="0"/>
              </a:rPr>
              <a:t>Обслуживание сооружений и устройств железнодорожного транспорта и их ремонт</a:t>
            </a:r>
          </a:p>
        </p:txBody>
      </p:sp>
      <p:sp>
        <p:nvSpPr>
          <p:cNvPr id="9" name="Прямоугольник 8"/>
          <p:cNvSpPr/>
          <p:nvPr/>
        </p:nvSpPr>
        <p:spPr>
          <a:xfrm>
            <a:off x="68580" y="4294686"/>
            <a:ext cx="9075420" cy="2246769"/>
          </a:xfrm>
          <a:prstGeom prst="rect">
            <a:avLst/>
          </a:prstGeom>
        </p:spPr>
        <p:txBody>
          <a:bodyPr wrap="square">
            <a:spAutoFit/>
          </a:bodyPr>
          <a:lstStyle/>
          <a:p>
            <a:pPr marL="457200" indent="-457200" algn="just">
              <a:buAutoNum type="arabicPeriod"/>
            </a:pPr>
            <a:r>
              <a:rPr lang="ru-RU" sz="2000" b="1" dirty="0">
                <a:latin typeface="Times New Roman" panose="02020603050405020304" pitchFamily="18" charset="0"/>
                <a:cs typeface="Times New Roman" panose="02020603050405020304" pitchFamily="18" charset="0"/>
              </a:rPr>
              <a:t>Порядок осмотра сооружений, устройств и служебно-технических зданий.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Периодичность </a:t>
            </a:r>
            <a:r>
              <a:rPr lang="ru-RU" sz="2000" b="1" dirty="0">
                <a:latin typeface="Times New Roman" panose="02020603050405020304" pitchFamily="18" charset="0"/>
                <a:cs typeface="Times New Roman" panose="02020603050405020304" pitchFamily="18" charset="0"/>
              </a:rPr>
              <a:t>осмотра стрелочных переводов на главных и приемоотправочных железнодорожных путях железнодорожных станций;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Ведение </a:t>
            </a:r>
            <a:r>
              <a:rPr lang="ru-RU" sz="2000" b="1" dirty="0">
                <a:latin typeface="Times New Roman" panose="02020603050405020304" pitchFamily="18" charset="0"/>
                <a:cs typeface="Times New Roman" panose="02020603050405020304" pitchFamily="18" charset="0"/>
              </a:rPr>
              <a:t>Журнала осмотра путей, стрелочных переводов, устройств СЦБ, связи и контактной сети</a:t>
            </a:r>
            <a:r>
              <a:rPr lang="ru-RU" sz="2000" b="1" dirty="0" smtClean="0">
                <a:latin typeface="Times New Roman" panose="02020603050405020304" pitchFamily="18" charset="0"/>
                <a:cs typeface="Times New Roman" panose="02020603050405020304" pitchFamily="18" charset="0"/>
              </a:rPr>
              <a:t>.</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88260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030406"/>
            <a:ext cx="9144000" cy="182759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Под </a:t>
            </a:r>
            <a:r>
              <a:rPr lang="ru-RU" sz="2000" b="1" i="1" dirty="0">
                <a:solidFill>
                  <a:srgbClr val="C00000"/>
                </a:solidFill>
                <a:latin typeface="Times New Roman" panose="02020603050405020304" pitchFamily="18" charset="0"/>
                <a:cs typeface="Times New Roman" panose="02020603050405020304" pitchFamily="18" charset="0"/>
              </a:rPr>
              <a:t>надежностью электроснабжения </a:t>
            </a:r>
            <a:r>
              <a:rPr lang="ru-RU" sz="2000" b="1" dirty="0">
                <a:latin typeface="Times New Roman" panose="02020603050405020304" pitchFamily="18" charset="0"/>
                <a:cs typeface="Times New Roman" panose="02020603050405020304" pitchFamily="18" charset="0"/>
              </a:rPr>
              <a:t>понимается</a:t>
            </a:r>
            <a:r>
              <a:rPr lang="ru-RU" sz="2000" dirty="0">
                <a:latin typeface="Times New Roman" panose="02020603050405020304" pitchFamily="18" charset="0"/>
                <a:cs typeface="Times New Roman" panose="02020603050405020304" pitchFamily="18" charset="0"/>
              </a:rPr>
              <a:t> способность сооружений и устройств электроснабжения обеспечивать электроснабжение электроподвижного состава, устройств железнодорожной автоматики и телемеханики, технологической железнодорожной электросвязи и вычислительной техники в течение установленного в проектной и (или) эксплуатационной документации периода эксплуатации с установленными </a:t>
            </a:r>
            <a:r>
              <a:rPr lang="ru-RU" sz="2000" dirty="0" smtClean="0">
                <a:latin typeface="Times New Roman" panose="02020603050405020304" pitchFamily="18" charset="0"/>
                <a:cs typeface="Times New Roman" panose="02020603050405020304" pitchFamily="18" charset="0"/>
              </a:rPr>
              <a:t>параметрами.</a:t>
            </a:r>
            <a:endParaRPr lang="ru-RU" sz="2000"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rotWithShape="1">
          <a:blip r:embed="rId2">
            <a:extLst>
              <a:ext uri="{28A0092B-C50C-407E-A947-70E740481C1C}">
                <a14:useLocalDpi xmlns:a14="http://schemas.microsoft.com/office/drawing/2010/main" val="0"/>
              </a:ext>
            </a:extLst>
          </a:blip>
          <a:srcRect t="14150" b="8750"/>
          <a:stretch/>
        </p:blipFill>
        <p:spPr>
          <a:xfrm>
            <a:off x="1563624" y="420625"/>
            <a:ext cx="6056376" cy="4669465"/>
          </a:xfrm>
          <a:prstGeom prst="rect">
            <a:avLst/>
          </a:prstGeom>
        </p:spPr>
      </p:pic>
    </p:spTree>
    <p:extLst>
      <p:ext uri="{BB962C8B-B14F-4D97-AF65-F5344CB8AC3E}">
        <p14:creationId xmlns:p14="http://schemas.microsoft.com/office/powerpoint/2010/main" val="38693253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48484" y="0"/>
            <a:ext cx="6882590" cy="923330"/>
          </a:xfrm>
          <a:prstGeom prst="rect">
            <a:avLst/>
          </a:prstGeom>
        </p:spPr>
        <p:txBody>
          <a:bodyPr wrap="none">
            <a:spAutoFit/>
          </a:bodyPr>
          <a:lstStyle/>
          <a:p>
            <a:r>
              <a:rPr lang="ru-RU" sz="5400" b="1" i="1" dirty="0" smtClean="0">
                <a:solidFill>
                  <a:srgbClr val="C00000"/>
                </a:solidFill>
                <a:latin typeface="Times New Roman" panose="02020603050405020304" pitchFamily="18" charset="0"/>
                <a:cs typeface="Times New Roman" panose="02020603050405020304" pitchFamily="18" charset="0"/>
              </a:rPr>
              <a:t>Спасибо за внимание</a:t>
            </a:r>
            <a:endParaRPr lang="ru-RU" sz="5400" i="1" dirty="0">
              <a:solidFill>
                <a:srgbClr val="C00000"/>
              </a:solidFill>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4860"/>
            <a:ext cx="9144000" cy="6073140"/>
          </a:xfrm>
          <a:prstGeom prst="rect">
            <a:avLst/>
          </a:prstGeom>
        </p:spPr>
      </p:pic>
    </p:spTree>
    <p:extLst>
      <p:ext uri="{BB962C8B-B14F-4D97-AF65-F5344CB8AC3E}">
        <p14:creationId xmlns:p14="http://schemas.microsoft.com/office/powerpoint/2010/main" val="41255856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655327"/>
            <a:ext cx="9144000" cy="123323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На </a:t>
            </a:r>
            <a:r>
              <a:rPr lang="ru-RU" sz="2000" dirty="0">
                <a:latin typeface="Times New Roman" panose="02020603050405020304" pitchFamily="18" charset="0"/>
                <a:cs typeface="Times New Roman" panose="02020603050405020304" pitchFamily="18" charset="0"/>
              </a:rPr>
              <a:t>сети железных дорог России применяется </a:t>
            </a:r>
            <a:r>
              <a:rPr lang="ru-RU" sz="2000" b="1" dirty="0">
                <a:solidFill>
                  <a:srgbClr val="C00000"/>
                </a:solidFill>
                <a:latin typeface="Times New Roman" panose="02020603050405020304" pitchFamily="18" charset="0"/>
                <a:cs typeface="Times New Roman" panose="02020603050405020304" pitchFamily="18" charset="0"/>
              </a:rPr>
              <a:t>две системы электрической тяги:</a:t>
            </a:r>
            <a:r>
              <a:rPr lang="ru-RU" sz="2000" dirty="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постоянного тока напряжением 3 </a:t>
            </a:r>
            <a:r>
              <a:rPr lang="ru-RU" sz="2000" i="1" dirty="0" err="1">
                <a:latin typeface="Times New Roman" panose="02020603050405020304" pitchFamily="18" charset="0"/>
                <a:cs typeface="Times New Roman" panose="02020603050405020304" pitchFamily="18" charset="0"/>
              </a:rPr>
              <a:t>кВ</a:t>
            </a:r>
            <a:r>
              <a:rPr lang="ru-RU" sz="2000" i="1" dirty="0">
                <a:latin typeface="Times New Roman" panose="02020603050405020304" pitchFamily="18" charset="0"/>
                <a:cs typeface="Times New Roman" panose="02020603050405020304" pitchFamily="18" charset="0"/>
              </a:rPr>
              <a:t> и переменного тока напряжением 25 </a:t>
            </a:r>
            <a:r>
              <a:rPr lang="ru-RU" sz="2000" i="1" dirty="0" err="1">
                <a:latin typeface="Times New Roman" panose="02020603050405020304" pitchFamily="18" charset="0"/>
                <a:cs typeface="Times New Roman" panose="02020603050405020304" pitchFamily="18" charset="0"/>
              </a:rPr>
              <a:t>кВ</a:t>
            </a:r>
            <a:r>
              <a:rPr lang="ru-RU" sz="2000" i="1" dirty="0">
                <a:latin typeface="Times New Roman" panose="02020603050405020304" pitchFamily="18" charset="0"/>
                <a:cs typeface="Times New Roman" panose="02020603050405020304" pitchFamily="18" charset="0"/>
              </a:rPr>
              <a:t> промышленной частоты 50 Гц. </a:t>
            </a:r>
            <a:r>
              <a:rPr lang="ru-RU" sz="2000" dirty="0">
                <a:latin typeface="Times New Roman" panose="02020603050405020304" pitchFamily="18" charset="0"/>
                <a:cs typeface="Times New Roman" panose="02020603050405020304" pitchFamily="18" charset="0"/>
              </a:rPr>
              <a:t>Система тяги определяется родом тока и значением напряжения в тяговой сети. </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2" descr="http://scbist.com/photoplog/images/1/1_58291.jpg"/>
          <p:cNvPicPr>
            <a:picLocks noChangeAspect="1" noChangeArrowheads="1"/>
          </p:cNvPicPr>
          <p:nvPr/>
        </p:nvPicPr>
        <p:blipFill rotWithShape="1">
          <a:blip r:embed="rId2">
            <a:extLst>
              <a:ext uri="{28A0092B-C50C-407E-A947-70E740481C1C}">
                <a14:useLocalDpi xmlns:a14="http://schemas.microsoft.com/office/drawing/2010/main" val="0"/>
              </a:ext>
            </a:extLst>
          </a:blip>
          <a:srcRect r="32066"/>
          <a:stretch/>
        </p:blipFill>
        <p:spPr bwMode="auto">
          <a:xfrm>
            <a:off x="50833" y="634336"/>
            <a:ext cx="3920765" cy="3780211"/>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3"/>
          <a:stretch>
            <a:fillRect/>
          </a:stretch>
        </p:blipFill>
        <p:spPr>
          <a:xfrm>
            <a:off x="4071912" y="634336"/>
            <a:ext cx="4968671" cy="3779848"/>
          </a:xfrm>
          <a:prstGeom prst="rect">
            <a:avLst/>
          </a:prstGeom>
        </p:spPr>
      </p:pic>
    </p:spTree>
    <p:extLst>
      <p:ext uri="{BB962C8B-B14F-4D97-AF65-F5344CB8AC3E}">
        <p14:creationId xmlns:p14="http://schemas.microsoft.com/office/powerpoint/2010/main" val="16080419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3856211"/>
            <a:ext cx="9144000" cy="213849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Устройства </a:t>
            </a:r>
            <a:r>
              <a:rPr lang="ru-RU" sz="2000" dirty="0">
                <a:latin typeface="Times New Roman" panose="02020603050405020304" pitchFamily="18" charset="0"/>
                <a:cs typeface="Times New Roman" panose="02020603050405020304" pitchFamily="18" charset="0"/>
              </a:rPr>
              <a:t>железнодорожной автоматики и телемеханики, технологической железнодорожной электросвязи и вычислительной техники относятся к </a:t>
            </a:r>
            <a:r>
              <a:rPr lang="ru-RU" sz="2000" b="1" dirty="0">
                <a:solidFill>
                  <a:srgbClr val="C00000"/>
                </a:solidFill>
                <a:latin typeface="Times New Roman" panose="02020603050405020304" pitchFamily="18" charset="0"/>
                <a:cs typeface="Times New Roman" panose="02020603050405020304" pitchFamily="18" charset="0"/>
              </a:rPr>
              <a:t>электроприемникам</a:t>
            </a:r>
            <a:r>
              <a:rPr lang="ru-RU" sz="2000" dirty="0">
                <a:latin typeface="Times New Roman" panose="02020603050405020304" pitchFamily="18" charset="0"/>
                <a:cs typeface="Times New Roman" panose="02020603050405020304" pitchFamily="18" charset="0"/>
              </a:rPr>
              <a:t> </a:t>
            </a:r>
            <a:r>
              <a:rPr lang="ru-RU" sz="2000" b="1" dirty="0">
                <a:solidFill>
                  <a:srgbClr val="C00000"/>
                </a:solidFill>
                <a:latin typeface="Times New Roman" panose="02020603050405020304" pitchFamily="18" charset="0"/>
                <a:cs typeface="Times New Roman" panose="02020603050405020304" pitchFamily="18" charset="0"/>
              </a:rPr>
              <a:t>первой категории </a:t>
            </a:r>
            <a:r>
              <a:rPr lang="ru-RU" sz="2000" dirty="0">
                <a:latin typeface="Times New Roman" panose="02020603050405020304" pitchFamily="18" charset="0"/>
                <a:cs typeface="Times New Roman" panose="02020603050405020304" pitchFamily="18" charset="0"/>
              </a:rPr>
              <a:t>и должны обеспечиваться электроэнергией от двух независимых взаиморезервируемых источников питания. Перерыв их электроснабжения при отключении одного из источников питания может быть допущен лишь на время автоматического перехода на второй источник или автоматического восстановления питания от первого. </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Picture 2" descr="https://images.kz.prom.st/92707306_w640_h640_oborudovanie-sts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343" y="648538"/>
            <a:ext cx="4342971" cy="29523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tum.usurt.ru/uploads/main/080/5dad436c4b54f/1.jpg"/>
          <p:cNvPicPr>
            <a:picLocks noChangeAspect="1" noChangeArrowheads="1"/>
          </p:cNvPicPr>
          <p:nvPr/>
        </p:nvPicPr>
        <p:blipFill rotWithShape="1">
          <a:blip r:embed="rId3">
            <a:extLst>
              <a:ext uri="{28A0092B-C50C-407E-A947-70E740481C1C}">
                <a14:useLocalDpi xmlns:a14="http://schemas.microsoft.com/office/drawing/2010/main" val="0"/>
              </a:ext>
            </a:extLst>
          </a:blip>
          <a:srcRect r="34616"/>
          <a:stretch/>
        </p:blipFill>
        <p:spPr bwMode="auto">
          <a:xfrm>
            <a:off x="4572000" y="648538"/>
            <a:ext cx="4464496"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7987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701222"/>
            <a:ext cx="9144000" cy="126981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Источники </a:t>
            </a:r>
            <a:r>
              <a:rPr lang="ru-RU" sz="2000" dirty="0">
                <a:latin typeface="Times New Roman" panose="02020603050405020304" pitchFamily="18" charset="0"/>
                <a:cs typeface="Times New Roman" panose="02020603050405020304" pitchFamily="18" charset="0"/>
              </a:rPr>
              <a:t>питания считаются независимыми друг от друга в том случае, когда выход из строя одного из них не вызывает отключения другого. Допускается задержка перехода с основной системы электропитания на резервную и обратно </a:t>
            </a:r>
            <a:r>
              <a:rPr lang="ru-RU" sz="2000" b="1" dirty="0">
                <a:solidFill>
                  <a:srgbClr val="C00000"/>
                </a:solidFill>
                <a:latin typeface="Times New Roman" panose="02020603050405020304" pitchFamily="18" charset="0"/>
                <a:cs typeface="Times New Roman" panose="02020603050405020304" pitchFamily="18" charset="0"/>
              </a:rPr>
              <a:t>не более 1,3 с.</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4710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35463" b="9966"/>
          <a:stretch/>
        </p:blipFill>
        <p:spPr bwMode="auto">
          <a:xfrm>
            <a:off x="0" y="640081"/>
            <a:ext cx="9144000" cy="3737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8441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798502"/>
            <a:ext cx="9144000" cy="105949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Устройства </a:t>
            </a:r>
            <a:r>
              <a:rPr lang="ru-RU" sz="2000" dirty="0">
                <a:latin typeface="Times New Roman" panose="02020603050405020304" pitchFamily="18" charset="0"/>
                <a:cs typeface="Times New Roman" panose="02020603050405020304" pitchFamily="18" charset="0"/>
              </a:rPr>
              <a:t>электропитания устройств железнодорожной автоматики, телемеханики и связи должны выполнять </a:t>
            </a:r>
            <a:r>
              <a:rPr lang="ru-RU" sz="2000" b="1" dirty="0" smtClean="0">
                <a:solidFill>
                  <a:srgbClr val="002060"/>
                </a:solidFill>
                <a:latin typeface="Times New Roman" panose="02020603050405020304" pitchFamily="18" charset="0"/>
                <a:cs typeface="Times New Roman" panose="02020603050405020304" pitchFamily="18" charset="0"/>
              </a:rPr>
              <a:t>автоматическое </a:t>
            </a:r>
            <a:r>
              <a:rPr lang="ru-RU" sz="2000" b="1" dirty="0">
                <a:solidFill>
                  <a:srgbClr val="002060"/>
                </a:solidFill>
                <a:latin typeface="Times New Roman" panose="02020603050405020304" pitchFamily="18" charset="0"/>
                <a:cs typeface="Times New Roman" panose="02020603050405020304" pitchFamily="18" charset="0"/>
              </a:rPr>
              <a:t>повторное включение </a:t>
            </a:r>
            <a:r>
              <a:rPr lang="ru-RU" sz="2000" b="1" dirty="0">
                <a:solidFill>
                  <a:srgbClr val="C00000"/>
                </a:solidFill>
                <a:latin typeface="Times New Roman" panose="02020603050405020304" pitchFamily="18" charset="0"/>
                <a:cs typeface="Times New Roman" panose="02020603050405020304" pitchFamily="18" charset="0"/>
              </a:rPr>
              <a:t>(АПВ) </a:t>
            </a:r>
            <a:r>
              <a:rPr lang="ru-RU" sz="2000" b="1" dirty="0">
                <a:latin typeface="Times New Roman" panose="02020603050405020304" pitchFamily="18" charset="0"/>
                <a:cs typeface="Times New Roman" panose="02020603050405020304" pitchFamily="18" charset="0"/>
              </a:rPr>
              <a:t>и</a:t>
            </a:r>
            <a:r>
              <a:rPr lang="ru-RU" sz="2000" b="1" dirty="0">
                <a:solidFill>
                  <a:srgbClr val="C00000"/>
                </a:solidFill>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автоматическое включение резервного источника питания </a:t>
            </a:r>
            <a:r>
              <a:rPr lang="ru-RU" sz="2000" b="1" dirty="0">
                <a:solidFill>
                  <a:srgbClr val="C00000"/>
                </a:solidFill>
                <a:latin typeface="Times New Roman" panose="02020603050405020304" pitchFamily="18" charset="0"/>
                <a:cs typeface="Times New Roman" panose="02020603050405020304" pitchFamily="18" charset="0"/>
              </a:rPr>
              <a:t>(АВР).</a:t>
            </a:r>
          </a:p>
        </p:txBody>
      </p:sp>
      <p:sp>
        <p:nvSpPr>
          <p:cNvPr id="6" name="Подзаголовок 2"/>
          <p:cNvSpPr txBox="1">
            <a:spLocks/>
          </p:cNvSpPr>
          <p:nvPr/>
        </p:nvSpPr>
        <p:spPr>
          <a:xfrm>
            <a:off x="-123444" y="-64007"/>
            <a:ext cx="9390888" cy="457200"/>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ru-RU" sz="2000" b="1" smtClean="0">
                <a:latin typeface="Times New Roman" panose="02020603050405020304" pitchFamily="18" charset="0"/>
                <a:cs typeface="Times New Roman" panose="02020603050405020304" pitchFamily="18" charset="0"/>
              </a:rPr>
              <a:t>Сооружения и устройства технологического электроснабжения ж.д. транспорта</a:t>
            </a: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85632" y="6556248"/>
            <a:ext cx="6583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п. 115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46082"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7174" y="393193"/>
            <a:ext cx="6245226" cy="5444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9732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3568</TotalTime>
  <Words>3218</Words>
  <Application>Microsoft Office PowerPoint</Application>
  <PresentationFormat>Экран (4:3)</PresentationFormat>
  <Paragraphs>206</Paragraphs>
  <Slides>50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50</vt:i4>
      </vt:variant>
    </vt:vector>
  </HeadingPairs>
  <TitlesOfParts>
    <vt:vector size="56"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Опережающее задание по следующей теме:</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Наталья</cp:lastModifiedBy>
  <cp:revision>471</cp:revision>
  <cp:lastPrinted>2025-06-15T09:19:49Z</cp:lastPrinted>
  <dcterms:created xsi:type="dcterms:W3CDTF">2020-04-22T10:21:16Z</dcterms:created>
  <dcterms:modified xsi:type="dcterms:W3CDTF">2025-08-03T14:19:24Z</dcterms:modified>
</cp:coreProperties>
</file>