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doc" ContentType="application/msword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8"/>
  </p:notesMasterIdLst>
  <p:sldIdLst>
    <p:sldId id="257" r:id="rId2"/>
    <p:sldId id="258" r:id="rId3"/>
    <p:sldId id="260" r:id="rId4"/>
    <p:sldId id="262" r:id="rId5"/>
    <p:sldId id="310" r:id="rId6"/>
    <p:sldId id="263" r:id="rId7"/>
    <p:sldId id="268" r:id="rId8"/>
    <p:sldId id="335" r:id="rId9"/>
    <p:sldId id="278" r:id="rId10"/>
    <p:sldId id="320" r:id="rId11"/>
    <p:sldId id="317" r:id="rId12"/>
    <p:sldId id="272" r:id="rId13"/>
    <p:sldId id="319" r:id="rId14"/>
    <p:sldId id="285" r:id="rId15"/>
    <p:sldId id="318" r:id="rId16"/>
    <p:sldId id="279" r:id="rId17"/>
    <p:sldId id="280" r:id="rId18"/>
    <p:sldId id="266" r:id="rId19"/>
    <p:sldId id="273" r:id="rId20"/>
    <p:sldId id="271" r:id="rId21"/>
    <p:sldId id="264" r:id="rId22"/>
    <p:sldId id="337" r:id="rId23"/>
    <p:sldId id="265" r:id="rId24"/>
    <p:sldId id="336" r:id="rId25"/>
    <p:sldId id="339" r:id="rId26"/>
    <p:sldId id="321" r:id="rId27"/>
    <p:sldId id="326" r:id="rId28"/>
    <p:sldId id="322" r:id="rId29"/>
    <p:sldId id="323" r:id="rId30"/>
    <p:sldId id="324" r:id="rId31"/>
    <p:sldId id="267" r:id="rId32"/>
    <p:sldId id="281" r:id="rId33"/>
    <p:sldId id="269" r:id="rId34"/>
    <p:sldId id="282" r:id="rId35"/>
    <p:sldId id="325" r:id="rId36"/>
    <p:sldId id="277" r:id="rId37"/>
    <p:sldId id="276" r:id="rId38"/>
    <p:sldId id="286" r:id="rId39"/>
    <p:sldId id="287" r:id="rId40"/>
    <p:sldId id="284" r:id="rId41"/>
    <p:sldId id="334" r:id="rId42"/>
    <p:sldId id="331" r:id="rId43"/>
    <p:sldId id="299" r:id="rId44"/>
    <p:sldId id="332" r:id="rId45"/>
    <p:sldId id="289" r:id="rId46"/>
    <p:sldId id="330" r:id="rId47"/>
    <p:sldId id="293" r:id="rId48"/>
    <p:sldId id="311" r:id="rId49"/>
    <p:sldId id="312" r:id="rId50"/>
    <p:sldId id="313" r:id="rId51"/>
    <p:sldId id="288" r:id="rId52"/>
    <p:sldId id="290" r:id="rId53"/>
    <p:sldId id="283" r:id="rId54"/>
    <p:sldId id="292" r:id="rId55"/>
    <p:sldId id="291" r:id="rId56"/>
    <p:sldId id="300" r:id="rId57"/>
    <p:sldId id="301" r:id="rId58"/>
    <p:sldId id="303" r:id="rId59"/>
    <p:sldId id="304" r:id="rId60"/>
    <p:sldId id="297" r:id="rId61"/>
    <p:sldId id="296" r:id="rId62"/>
    <p:sldId id="305" r:id="rId63"/>
    <p:sldId id="327" r:id="rId64"/>
    <p:sldId id="307" r:id="rId65"/>
    <p:sldId id="308" r:id="rId66"/>
    <p:sldId id="309" r:id="rId67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88" autoAdjust="0"/>
    <p:restoredTop sz="94434" autoAdjust="0"/>
  </p:normalViewPr>
  <p:slideViewPr>
    <p:cSldViewPr snapToGrid="0">
      <p:cViewPr>
        <p:scale>
          <a:sx n="70" d="100"/>
          <a:sy n="70" d="100"/>
        </p:scale>
        <p:origin x="1302" y="7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0F528D-403E-45EC-B4B9-7B739A3A16CB}" type="datetimeFigureOut">
              <a:rPr lang="ru-RU" smtClean="0"/>
              <a:t>19.07.2024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0EC57-C3B2-4593-9BB1-95A0D90130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0765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19.07.2024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60661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19.07.2024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8098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19.07.2024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5907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19.07.2024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1164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19.07.2024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8223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19.07.2024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980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19.07.2024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7107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19.07.2024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92673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19.07.2024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7289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19.07.2024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7284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19.07.2024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729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C9C0C-6F4B-4948-A42D-9E86BE515D27}" type="datetimeFigureOut">
              <a:rPr lang="ru-RU" smtClean="0"/>
              <a:t>19.07.2024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306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3.pn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Word_97_-_2003_Document1.doc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89.emf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ОАО </a:t>
            </a:r>
            <a:r>
              <a:rPr lang="ru-RU" b="1" dirty="0"/>
              <a:t>"РЖД"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sz="half" idx="1"/>
          </p:nvPr>
        </p:nvSpPr>
        <p:spPr>
          <a:xfrm>
            <a:off x="251520" y="5824439"/>
            <a:ext cx="8892480" cy="74746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 smtClean="0">
                <a:solidFill>
                  <a:srgbClr val="C00000"/>
                </a:solidFill>
              </a:rPr>
              <a:t>   Стрелочные </a:t>
            </a:r>
            <a:r>
              <a:rPr lang="ru-RU" sz="2400" b="1" dirty="0">
                <a:solidFill>
                  <a:srgbClr val="C00000"/>
                </a:solidFill>
              </a:rPr>
              <a:t>электроприводы </a:t>
            </a:r>
            <a:r>
              <a:rPr lang="ru-RU" sz="2400" b="1" dirty="0" smtClean="0">
                <a:solidFill>
                  <a:srgbClr val="C00000"/>
                </a:solidFill>
              </a:rPr>
              <a:t>и схемы </a:t>
            </a:r>
            <a:r>
              <a:rPr lang="ru-RU" sz="2400" b="1" dirty="0">
                <a:solidFill>
                  <a:srgbClr val="C00000"/>
                </a:solidFill>
              </a:rPr>
              <a:t>управления стрелкой </a:t>
            </a:r>
            <a:endParaRPr lang="ru-RU" sz="2400" dirty="0">
              <a:solidFill>
                <a:srgbClr val="C00000"/>
              </a:solidFill>
            </a:endParaRPr>
          </a:p>
        </p:txBody>
      </p:sp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805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6849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3309" y="402727"/>
            <a:ext cx="4587981" cy="321945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b="4511"/>
          <a:stretch/>
        </p:blipFill>
        <p:spPr>
          <a:xfrm>
            <a:off x="5150223" y="2811906"/>
            <a:ext cx="3380815" cy="243444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94" y="5138774"/>
            <a:ext cx="9117106" cy="171922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Пульт </a:t>
            </a:r>
            <a:r>
              <a:rPr lang="ru-RU" sz="2000" b="1" dirty="0">
                <a:solidFill>
                  <a:srgbClr val="C00000"/>
                </a:solidFill>
              </a:rPr>
              <a:t>АБАКС-ДСП</a:t>
            </a:r>
            <a:r>
              <a:rPr lang="ru-RU" sz="2000" dirty="0"/>
              <a:t> </a:t>
            </a:r>
            <a:r>
              <a:rPr lang="ru-RU" sz="2000" b="1" dirty="0">
                <a:solidFill>
                  <a:srgbClr val="002060"/>
                </a:solidFill>
              </a:rPr>
              <a:t>представляет собой электронный блок</a:t>
            </a:r>
            <a:r>
              <a:rPr lang="ru-RU" sz="2000" dirty="0"/>
              <a:t>, </a:t>
            </a:r>
            <a:r>
              <a:rPr lang="ru-RU" sz="2000" b="1" dirty="0"/>
              <a:t>на передней панели которого располагаются:</a:t>
            </a:r>
            <a:r>
              <a:rPr lang="ru-RU" sz="2000" dirty="0"/>
              <a:t> тумблер включения питания с зеленым светодиодным индикатором; десять красных светодиодных индикаторов (по числу проверяемых стрелок) режима «ОТЖИМ»; десять тумблеров отключения звуковой сигнализации, а также тумблер отключения выдержки звуковой сигнализации. </a:t>
            </a: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2606742" y="0"/>
            <a:ext cx="3930516" cy="4475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2400" b="1" dirty="0" smtClean="0">
                <a:solidFill>
                  <a:srgbClr val="C00000"/>
                </a:solidFill>
              </a:rPr>
              <a:t>   </a:t>
            </a:r>
            <a:r>
              <a:rPr lang="ru-RU" sz="2000" b="1" dirty="0" smtClean="0">
                <a:solidFill>
                  <a:srgbClr val="C00000"/>
                </a:solidFill>
              </a:rPr>
              <a:t>Стрелочные электроприводы</a:t>
            </a:r>
            <a:endParaRPr lang="ru-RU" sz="2000" dirty="0">
              <a:solidFill>
                <a:srgbClr val="C0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710" y="402727"/>
            <a:ext cx="4438650" cy="321945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5697" y="3326862"/>
            <a:ext cx="2352675" cy="170497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Стрелка вправо 8"/>
          <p:cNvSpPr/>
          <p:nvPr/>
        </p:nvSpPr>
        <p:spPr>
          <a:xfrm rot="20059324">
            <a:off x="3838119" y="2261101"/>
            <a:ext cx="2624209" cy="221078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58987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602661"/>
            <a:ext cx="9144000" cy="112086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/>
              <a:t>      </a:t>
            </a:r>
            <a:r>
              <a:rPr lang="ru-RU" sz="2000" b="1" u="sng" dirty="0">
                <a:solidFill>
                  <a:srgbClr val="C00000"/>
                </a:solidFill>
              </a:rPr>
              <a:t>Электропривод должен обеспечивать работу в трех режимах: </a:t>
            </a:r>
            <a:endParaRPr lang="ru-RU" sz="2000" b="1" u="sng" dirty="0" smtClean="0">
              <a:solidFill>
                <a:srgbClr val="C00000"/>
              </a:solidFill>
            </a:endParaRP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* </a:t>
            </a:r>
            <a:r>
              <a:rPr lang="ru-RU" sz="2000" b="1" dirty="0" smtClean="0">
                <a:solidFill>
                  <a:srgbClr val="002060"/>
                </a:solidFill>
              </a:rPr>
              <a:t>недохода</a:t>
            </a:r>
            <a:r>
              <a:rPr lang="ru-RU" sz="2000" dirty="0" smtClean="0"/>
              <a:t> </a:t>
            </a:r>
            <a:r>
              <a:rPr lang="ru-RU" sz="2000" b="1" dirty="0" smtClean="0">
                <a:solidFill>
                  <a:srgbClr val="002060"/>
                </a:solidFill>
              </a:rPr>
              <a:t>остряка </a:t>
            </a:r>
            <a:r>
              <a:rPr lang="ru-RU" sz="2000" b="1" dirty="0">
                <a:solidFill>
                  <a:srgbClr val="002060"/>
                </a:solidFill>
              </a:rPr>
              <a:t>стрелки </a:t>
            </a:r>
            <a:r>
              <a:rPr lang="ru-RU" sz="2000" b="1" dirty="0"/>
              <a:t>на 4 мм и более </a:t>
            </a:r>
            <a:r>
              <a:rPr lang="ru-RU" sz="2000" dirty="0"/>
              <a:t>при случайном препятствии между остряком и рамным рельсом; </a:t>
            </a: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2606742" y="0"/>
            <a:ext cx="3930516" cy="4475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2400" b="1" dirty="0" smtClean="0">
                <a:solidFill>
                  <a:srgbClr val="C00000"/>
                </a:solidFill>
              </a:rPr>
              <a:t>   </a:t>
            </a:r>
            <a:r>
              <a:rPr lang="ru-RU" sz="2000" b="1" dirty="0" smtClean="0">
                <a:solidFill>
                  <a:srgbClr val="C00000"/>
                </a:solidFill>
              </a:rPr>
              <a:t>Стрелочные электроприводы</a:t>
            </a:r>
            <a:endParaRPr lang="ru-RU" sz="2000" dirty="0">
              <a:solidFill>
                <a:srgbClr val="C0000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1117" t="10707" r="17882" b="2706"/>
          <a:stretch/>
        </p:blipFill>
        <p:spPr>
          <a:xfrm>
            <a:off x="1748118" y="353462"/>
            <a:ext cx="7112001" cy="524919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40372" t="35882" r="19783" b="20000"/>
          <a:stretch/>
        </p:blipFill>
        <p:spPr>
          <a:xfrm>
            <a:off x="60928" y="3446369"/>
            <a:ext cx="2545814" cy="2129398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9" name="Овал 8"/>
          <p:cNvSpPr/>
          <p:nvPr/>
        </p:nvSpPr>
        <p:spPr>
          <a:xfrm>
            <a:off x="60928" y="3446369"/>
            <a:ext cx="1364460" cy="1018055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5-конечная звезда 9"/>
          <p:cNvSpPr/>
          <p:nvPr/>
        </p:nvSpPr>
        <p:spPr>
          <a:xfrm>
            <a:off x="7530353" y="3446369"/>
            <a:ext cx="632012" cy="591671"/>
          </a:xfrm>
          <a:prstGeom prst="star5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7537077" y="3436844"/>
            <a:ext cx="625288" cy="641537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18975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440914"/>
            <a:ext cx="9144000" cy="191424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</a:t>
            </a:r>
            <a:r>
              <a:rPr lang="ru-RU" sz="2000" b="1" dirty="0" smtClean="0">
                <a:solidFill>
                  <a:srgbClr val="C00000"/>
                </a:solidFill>
              </a:rPr>
              <a:t>При </a:t>
            </a:r>
            <a:r>
              <a:rPr lang="ru-RU" sz="2000" b="1" dirty="0">
                <a:solidFill>
                  <a:srgbClr val="C00000"/>
                </a:solidFill>
              </a:rPr>
              <a:t>недоходе </a:t>
            </a:r>
            <a:r>
              <a:rPr lang="ru-RU" sz="2000" b="1" dirty="0">
                <a:solidFill>
                  <a:srgbClr val="002060"/>
                </a:solidFill>
              </a:rPr>
              <a:t>остряка стрелки до рамного рельса </a:t>
            </a:r>
            <a:r>
              <a:rPr lang="ru-RU" sz="2000" b="1" dirty="0"/>
              <a:t>возрастает усилие перевода стрелки,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>
                <a:solidFill>
                  <a:srgbClr val="C00000"/>
                </a:solidFill>
              </a:rPr>
              <a:t>электродвигатель работает на </a:t>
            </a:r>
            <a:r>
              <a:rPr lang="ru-RU" sz="2000" b="1" dirty="0" smtClean="0">
                <a:solidFill>
                  <a:srgbClr val="C00000"/>
                </a:solidFill>
              </a:rPr>
              <a:t>фрикцию</a:t>
            </a:r>
            <a:r>
              <a:rPr lang="ru-RU" sz="2000" b="1" dirty="0" smtClean="0">
                <a:solidFill>
                  <a:srgbClr val="002060"/>
                </a:solidFill>
              </a:rPr>
              <a:t>. </a:t>
            </a:r>
            <a:r>
              <a:rPr lang="ru-RU" sz="2000" b="1" dirty="0">
                <a:solidFill>
                  <a:srgbClr val="7030A0"/>
                </a:solidFill>
              </a:rPr>
              <a:t>Продолжительная работа на фрикцию может вызвать перегрев и сгорание электродвигателя</a:t>
            </a:r>
            <a:r>
              <a:rPr lang="ru-RU" sz="2000" b="1" dirty="0"/>
              <a:t>, </a:t>
            </a:r>
            <a:r>
              <a:rPr lang="ru-RU" sz="2000" dirty="0"/>
              <a:t>поэтому имеется схема сброса стрелок, с помощью которой происходит отключение питания электродвигателя при длительной работе электродвигателя на фрикцию.</a:t>
            </a: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2606742" y="0"/>
            <a:ext cx="3930516" cy="4475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2400" b="1" dirty="0" smtClean="0">
                <a:solidFill>
                  <a:srgbClr val="C00000"/>
                </a:solidFill>
              </a:rPr>
              <a:t>   </a:t>
            </a:r>
            <a:r>
              <a:rPr lang="ru-RU" sz="2000" b="1" dirty="0" smtClean="0">
                <a:solidFill>
                  <a:srgbClr val="C00000"/>
                </a:solidFill>
              </a:rPr>
              <a:t>Стрелочные электроприводы</a:t>
            </a:r>
            <a:endParaRPr lang="ru-RU" sz="2000" dirty="0">
              <a:solidFill>
                <a:srgbClr val="C0000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t="20054"/>
          <a:stretch/>
        </p:blipFill>
        <p:spPr>
          <a:xfrm>
            <a:off x="24937" y="447591"/>
            <a:ext cx="6619875" cy="372099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2941" t="12471" r="36912" b="8344"/>
          <a:stretch/>
        </p:blipFill>
        <p:spPr>
          <a:xfrm>
            <a:off x="5350986" y="447590"/>
            <a:ext cx="3776397" cy="3720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1899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93" y="4768719"/>
            <a:ext cx="9117107" cy="182839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   </a:t>
            </a:r>
            <a:r>
              <a:rPr lang="ru-RU" sz="2000" b="1" dirty="0">
                <a:solidFill>
                  <a:srgbClr val="002060"/>
                </a:solidFill>
              </a:rPr>
              <a:t> Если происходит недоход остряка до рамного рельса </a:t>
            </a:r>
            <a:r>
              <a:rPr lang="ru-RU" sz="2000" dirty="0"/>
              <a:t>во время перевода стрелки, то вырезы на контрольных линейках не совмещаются. Кулачок автопереключателя занимает среднее положение, поэтому размыкаются рабочие контакты Р и Р′ и не замыкаются контрольные контакты К и К</a:t>
            </a:r>
            <a:r>
              <a:rPr lang="ru-RU" sz="2000" b="1" dirty="0"/>
              <a:t>′. </a:t>
            </a:r>
            <a:r>
              <a:rPr lang="ru-RU" sz="2000" b="1" dirty="0">
                <a:solidFill>
                  <a:srgbClr val="C00000"/>
                </a:solidFill>
              </a:rPr>
              <a:t>Контроль положения стрелки не появляется. </a:t>
            </a:r>
            <a:r>
              <a:rPr lang="ru-RU" sz="2000" b="1" dirty="0"/>
              <a:t>На аппарате управления </a:t>
            </a:r>
            <a:r>
              <a:rPr lang="ru-RU" sz="2000" b="1" dirty="0">
                <a:solidFill>
                  <a:srgbClr val="002060"/>
                </a:solidFill>
              </a:rPr>
              <a:t>загорается красная лампочка,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b="1" dirty="0">
                <a:solidFill>
                  <a:srgbClr val="002060"/>
                </a:solidFill>
              </a:rPr>
              <a:t>стрелка теряет контроль.</a:t>
            </a:r>
            <a:endParaRPr lang="ru-RU" sz="2000" dirty="0">
              <a:solidFill>
                <a:srgbClr val="00206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018" y="785689"/>
            <a:ext cx="3409962" cy="256147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77018" y="1274405"/>
            <a:ext cx="1019770" cy="202935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одзаголовок 2"/>
          <p:cNvSpPr txBox="1">
            <a:spLocks/>
          </p:cNvSpPr>
          <p:nvPr/>
        </p:nvSpPr>
        <p:spPr>
          <a:xfrm>
            <a:off x="2606742" y="0"/>
            <a:ext cx="3930516" cy="4475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2400" b="1" dirty="0" smtClean="0">
                <a:solidFill>
                  <a:srgbClr val="C00000"/>
                </a:solidFill>
              </a:rPr>
              <a:t>   </a:t>
            </a:r>
            <a:r>
              <a:rPr lang="ru-RU" sz="2000" b="1" dirty="0" smtClean="0">
                <a:solidFill>
                  <a:srgbClr val="C00000"/>
                </a:solidFill>
              </a:rPr>
              <a:t>Стрелочные электроприводы</a:t>
            </a:r>
            <a:endParaRPr lang="ru-RU" sz="2000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3817" y="2880636"/>
            <a:ext cx="3080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Р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63571" y="1301299"/>
            <a:ext cx="3080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Р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3817" y="1721635"/>
            <a:ext cx="3113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K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77018" y="2363501"/>
            <a:ext cx="3113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K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/>
          <a:srcRect t="5756" b="20198"/>
          <a:stretch/>
        </p:blipFill>
        <p:spPr>
          <a:xfrm>
            <a:off x="1509986" y="447591"/>
            <a:ext cx="7548905" cy="4218538"/>
          </a:xfrm>
          <a:prstGeom prst="rect">
            <a:avLst/>
          </a:prstGeom>
        </p:spPr>
      </p:pic>
      <p:cxnSp>
        <p:nvCxnSpPr>
          <p:cNvPr id="13" name="Прямая со стрелкой 12"/>
          <p:cNvCxnSpPr/>
          <p:nvPr/>
        </p:nvCxnSpPr>
        <p:spPr>
          <a:xfrm flipH="1" flipV="1">
            <a:off x="5427848" y="2732834"/>
            <a:ext cx="2895881" cy="3251107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87904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047263"/>
            <a:ext cx="9144000" cy="181073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/>
              <a:t>     </a:t>
            </a:r>
            <a:r>
              <a:rPr lang="ru-RU" sz="2000" b="1" dirty="0" smtClean="0">
                <a:solidFill>
                  <a:srgbClr val="C00000"/>
                </a:solidFill>
              </a:rPr>
              <a:t>В </a:t>
            </a:r>
            <a:r>
              <a:rPr lang="ru-RU" sz="2000" b="1" dirty="0">
                <a:solidFill>
                  <a:srgbClr val="C00000"/>
                </a:solidFill>
              </a:rPr>
              <a:t>случае недохода остряка стрелки </a:t>
            </a:r>
            <a:r>
              <a:rPr lang="ru-RU" sz="2000" b="1" dirty="0"/>
              <a:t>до крайнего положения </a:t>
            </a:r>
            <a:r>
              <a:rPr lang="ru-RU" sz="2000" dirty="0"/>
              <a:t>или по каким-либо причинам полный перевод стрелки не требуется, при этом </a:t>
            </a:r>
            <a:r>
              <a:rPr lang="ru-RU" sz="2000" b="1" dirty="0">
                <a:solidFill>
                  <a:srgbClr val="C00000"/>
                </a:solidFill>
              </a:rPr>
              <a:t>обеспечивается возможность:</a:t>
            </a:r>
            <a:r>
              <a:rPr lang="ru-RU" sz="2000" dirty="0"/>
              <a:t> </a:t>
            </a:r>
            <a:r>
              <a:rPr lang="ru-RU" sz="2000" b="1" dirty="0">
                <a:solidFill>
                  <a:srgbClr val="002060"/>
                </a:solidFill>
              </a:rPr>
              <a:t>вернуть стрелку в исходное положение нажатием стрелочной кнопки исходного положения</a:t>
            </a:r>
            <a:r>
              <a:rPr lang="ru-RU" sz="2000" dirty="0"/>
              <a:t>; в случае необходимости попеременным нажатием плюсовой и минусовой кнопок осуществлять попеременный перевод стрелки, не доводя ее до конечных положений.</a:t>
            </a: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3115743" y="1"/>
            <a:ext cx="3432975" cy="4676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Схемы управления стрелкой </a:t>
            </a:r>
            <a:endParaRPr lang="ru-RU" sz="2000" dirty="0">
              <a:solidFill>
                <a:srgbClr val="C0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b="12486"/>
          <a:stretch/>
        </p:blipFill>
        <p:spPr>
          <a:xfrm>
            <a:off x="848429" y="327936"/>
            <a:ext cx="7302975" cy="47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41038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750579"/>
            <a:ext cx="9144000" cy="110742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/>
              <a:t>      </a:t>
            </a:r>
            <a:r>
              <a:rPr lang="ru-RU" sz="2000" b="1" u="sng" dirty="0">
                <a:solidFill>
                  <a:srgbClr val="C00000"/>
                </a:solidFill>
              </a:rPr>
              <a:t>Электропривод должен обеспечивать работу в трех режимах: </a:t>
            </a:r>
            <a:endParaRPr lang="ru-RU" sz="2000" b="1" u="sng" dirty="0" smtClean="0">
              <a:solidFill>
                <a:srgbClr val="C00000"/>
              </a:solidFill>
            </a:endParaRP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* </a:t>
            </a:r>
            <a:r>
              <a:rPr lang="ru-RU" sz="2000" b="1" dirty="0" smtClean="0">
                <a:solidFill>
                  <a:srgbClr val="002060"/>
                </a:solidFill>
              </a:rPr>
              <a:t>взреза стрелки</a:t>
            </a:r>
            <a:r>
              <a:rPr lang="ru-RU" sz="2000" dirty="0" smtClean="0"/>
              <a:t>, </a:t>
            </a:r>
            <a:r>
              <a:rPr lang="ru-RU" sz="2000" dirty="0"/>
              <a:t>когда происходит принудительный перевод остряков стрелки под действием колесной пары подвижного </a:t>
            </a:r>
            <a:r>
              <a:rPr lang="ru-RU" sz="2000" dirty="0" smtClean="0"/>
              <a:t>состава.</a:t>
            </a: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753" y="447591"/>
            <a:ext cx="8480587" cy="5163671"/>
          </a:xfrm>
          <a:prstGeom prst="rect">
            <a:avLst/>
          </a:prstGeom>
        </p:spPr>
      </p:pic>
      <p:sp>
        <p:nvSpPr>
          <p:cNvPr id="5" name="Подзаголовок 2"/>
          <p:cNvSpPr txBox="1">
            <a:spLocks/>
          </p:cNvSpPr>
          <p:nvPr/>
        </p:nvSpPr>
        <p:spPr>
          <a:xfrm>
            <a:off x="2606742" y="0"/>
            <a:ext cx="3930516" cy="4475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2400" b="1" dirty="0" smtClean="0">
                <a:solidFill>
                  <a:srgbClr val="C00000"/>
                </a:solidFill>
              </a:rPr>
              <a:t>   </a:t>
            </a:r>
            <a:r>
              <a:rPr lang="ru-RU" sz="2000" b="1" dirty="0" smtClean="0">
                <a:solidFill>
                  <a:srgbClr val="C00000"/>
                </a:solidFill>
              </a:rPr>
              <a:t>Стрелочные электроприводы</a:t>
            </a:r>
            <a:endParaRPr lang="ru-RU" sz="2000" dirty="0">
              <a:solidFill>
                <a:srgbClr val="C0000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t="36666" r="39928" b="20784"/>
          <a:stretch/>
        </p:blipFill>
        <p:spPr>
          <a:xfrm>
            <a:off x="5631277" y="1596823"/>
            <a:ext cx="3382986" cy="1810129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7" name="Овал 6"/>
          <p:cNvSpPr/>
          <p:nvPr/>
        </p:nvSpPr>
        <p:spPr>
          <a:xfrm>
            <a:off x="7906871" y="1635092"/>
            <a:ext cx="1107392" cy="785380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5631277" y="2528782"/>
            <a:ext cx="1468770" cy="1271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28603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299947"/>
            <a:ext cx="9144000" cy="131921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</a:t>
            </a:r>
            <a:r>
              <a:rPr lang="ru-RU" sz="2000" b="1" dirty="0" smtClean="0">
                <a:solidFill>
                  <a:srgbClr val="C00000"/>
                </a:solidFill>
              </a:rPr>
              <a:t>При </a:t>
            </a:r>
            <a:r>
              <a:rPr lang="ru-RU" sz="2000" b="1" dirty="0">
                <a:solidFill>
                  <a:srgbClr val="C00000"/>
                </a:solidFill>
              </a:rPr>
              <a:t>взрезе стрелки </a:t>
            </a:r>
            <a:r>
              <a:rPr lang="ru-RU" sz="2000" b="1" dirty="0">
                <a:solidFill>
                  <a:srgbClr val="002060"/>
                </a:solidFill>
              </a:rPr>
              <a:t>перемещаются контрольные линейки</a:t>
            </a:r>
            <a:r>
              <a:rPr lang="ru-RU" sz="2000" dirty="0"/>
              <a:t>. Контрольная линейка отжатого остряка выталкивает кулачок автопереключателя на поверхность линейки, который занимает </a:t>
            </a:r>
            <a:r>
              <a:rPr lang="ru-RU" sz="2000" b="1" u="sng" dirty="0"/>
              <a:t>среднее положение</a:t>
            </a:r>
            <a:r>
              <a:rPr lang="ru-RU" sz="2000" dirty="0"/>
              <a:t>, размыкая контрольные и рабочие контакты. </a:t>
            </a:r>
            <a:r>
              <a:rPr lang="ru-RU" sz="2000" b="1" dirty="0">
                <a:solidFill>
                  <a:srgbClr val="C00000"/>
                </a:solidFill>
              </a:rPr>
              <a:t>Стрелка теряет контроль своего положения.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500" y="470647"/>
            <a:ext cx="9144000" cy="338416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t="10864" b="32060"/>
          <a:stretch/>
        </p:blipFill>
        <p:spPr>
          <a:xfrm>
            <a:off x="29880" y="2639813"/>
            <a:ext cx="6216752" cy="266013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8451978" y="1993450"/>
            <a:ext cx="465192" cy="33855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sz="1600" b="1" dirty="0" smtClean="0"/>
              <a:t>GIF</a:t>
            </a:r>
            <a:endParaRPr lang="ru-RU" sz="1600" b="1" dirty="0"/>
          </a:p>
        </p:txBody>
      </p:sp>
      <p:cxnSp>
        <p:nvCxnSpPr>
          <p:cNvPr id="8" name="Прямая со стрелкой 7"/>
          <p:cNvCxnSpPr/>
          <p:nvPr/>
        </p:nvCxnSpPr>
        <p:spPr>
          <a:xfrm flipH="1" flipV="1">
            <a:off x="134471" y="3738282"/>
            <a:ext cx="6176101" cy="2299447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H="1" flipV="1">
            <a:off x="5392271" y="2756647"/>
            <a:ext cx="918301" cy="3281084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одзаголовок 2"/>
          <p:cNvSpPr txBox="1">
            <a:spLocks/>
          </p:cNvSpPr>
          <p:nvPr/>
        </p:nvSpPr>
        <p:spPr>
          <a:xfrm>
            <a:off x="2606742" y="0"/>
            <a:ext cx="3930516" cy="4475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2400" b="1" dirty="0" smtClean="0">
                <a:solidFill>
                  <a:srgbClr val="C00000"/>
                </a:solidFill>
              </a:rPr>
              <a:t>   </a:t>
            </a:r>
            <a:r>
              <a:rPr lang="ru-RU" sz="2000" b="1" dirty="0" smtClean="0">
                <a:solidFill>
                  <a:srgbClr val="C00000"/>
                </a:solidFill>
              </a:rPr>
              <a:t>Стрелочные электроприводы</a:t>
            </a:r>
            <a:endParaRPr lang="ru-RU" sz="2000" dirty="0">
              <a:solidFill>
                <a:srgbClr val="C0000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l="67895"/>
          <a:stretch/>
        </p:blipFill>
        <p:spPr>
          <a:xfrm>
            <a:off x="6381103" y="3376965"/>
            <a:ext cx="1109801" cy="1883827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227171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591" y="4184796"/>
            <a:ext cx="9089409" cy="271846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</a:t>
            </a:r>
            <a:r>
              <a:rPr lang="ru-RU" sz="2000" b="1" dirty="0" smtClean="0">
                <a:solidFill>
                  <a:srgbClr val="C00000"/>
                </a:solidFill>
              </a:rPr>
              <a:t>Взрез </a:t>
            </a:r>
            <a:r>
              <a:rPr lang="ru-RU" sz="2000" b="1" dirty="0">
                <a:solidFill>
                  <a:srgbClr val="C00000"/>
                </a:solidFill>
              </a:rPr>
              <a:t>стрелки </a:t>
            </a:r>
            <a:r>
              <a:rPr lang="ru-RU" sz="2000" b="1" dirty="0">
                <a:solidFill>
                  <a:srgbClr val="002060"/>
                </a:solidFill>
              </a:rPr>
              <a:t>может произойти при пошерстном движении подвижной единицы</a:t>
            </a:r>
            <a:r>
              <a:rPr lang="ru-RU" sz="2000" dirty="0"/>
              <a:t>, когда колесо, воздействуя на отжатый остряк, заставляет вращаться рабочую шестерню главного вала электропровода. Так как корпус взрезного устройства заперт, основание устройства проворачивается внутри корпуса, ролики выходят из углублений на корпусе и происходит расцепление основания с корпусом. Вал повернется, автопереключатель встанет в среднее положение и разомкнет рабочие и контрольные контакты. </a:t>
            </a:r>
            <a:r>
              <a:rPr lang="ru-RU" sz="2000" b="1" dirty="0">
                <a:solidFill>
                  <a:srgbClr val="C00000"/>
                </a:solidFill>
              </a:rPr>
              <a:t>Для устранения взреза </a:t>
            </a:r>
            <a:r>
              <a:rPr lang="ru-RU" sz="2000" dirty="0"/>
              <a:t>электромеханик должен открыть крышку привода, извлечь специальный фиксатор и с помощью курбеля установить привод в нормальное положение.</a:t>
            </a: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2344480" y="-94131"/>
            <a:ext cx="3823359" cy="4706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2400" b="1" dirty="0" smtClean="0">
                <a:solidFill>
                  <a:srgbClr val="C00000"/>
                </a:solidFill>
              </a:rPr>
              <a:t>   </a:t>
            </a:r>
            <a:r>
              <a:rPr lang="ru-RU" sz="2000" b="1" dirty="0" smtClean="0">
                <a:solidFill>
                  <a:srgbClr val="C00000"/>
                </a:solidFill>
              </a:rPr>
              <a:t>Стрелочные электроприводы</a:t>
            </a:r>
            <a:endParaRPr lang="ru-RU" sz="2000" dirty="0">
              <a:solidFill>
                <a:srgbClr val="C0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2680" y="239887"/>
            <a:ext cx="6061320" cy="3944909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5050074" y="1958002"/>
            <a:ext cx="1637732" cy="818865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8529" t="14967" r="55147" b="2941"/>
          <a:stretch/>
        </p:blipFill>
        <p:spPr>
          <a:xfrm>
            <a:off x="54591" y="258253"/>
            <a:ext cx="3088714" cy="3926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5371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786652"/>
            <a:ext cx="9103659" cy="1869142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</a:t>
            </a:r>
            <a:r>
              <a:rPr lang="ru-RU" sz="2000" b="1" u="sng" dirty="0" smtClean="0">
                <a:solidFill>
                  <a:srgbClr val="C00000"/>
                </a:solidFill>
              </a:rPr>
              <a:t>Электропривод </a:t>
            </a:r>
            <a:r>
              <a:rPr lang="ru-RU" sz="2000" b="1" u="sng" dirty="0">
                <a:solidFill>
                  <a:srgbClr val="C00000"/>
                </a:solidFill>
              </a:rPr>
              <a:t>типа СП </a:t>
            </a:r>
            <a:r>
              <a:rPr lang="ru-RU" sz="2000" b="1" u="sng" dirty="0" smtClean="0">
                <a:solidFill>
                  <a:srgbClr val="C00000"/>
                </a:solidFill>
              </a:rPr>
              <a:t>состоит </a:t>
            </a:r>
            <a:r>
              <a:rPr lang="ru-RU" sz="2000" dirty="0"/>
              <a:t>из корпуса </a:t>
            </a:r>
            <a:r>
              <a:rPr lang="ru-RU" sz="2000" b="1" dirty="0"/>
              <a:t>7</a:t>
            </a:r>
            <a:r>
              <a:rPr lang="ru-RU" sz="2000" dirty="0"/>
              <a:t> с крышкой, электродвигателя </a:t>
            </a:r>
            <a:r>
              <a:rPr lang="ru-RU" sz="2000" b="1" dirty="0"/>
              <a:t>8</a:t>
            </a:r>
            <a:r>
              <a:rPr lang="ru-RU" sz="2000" dirty="0"/>
              <a:t>, редуктора </a:t>
            </a:r>
            <a:r>
              <a:rPr lang="ru-RU" sz="2000" b="1" dirty="0"/>
              <a:t>9</a:t>
            </a:r>
            <a:r>
              <a:rPr lang="ru-RU" sz="2000" dirty="0"/>
              <a:t> с фрикционной муфтой </a:t>
            </a:r>
            <a:r>
              <a:rPr lang="ru-RU" sz="2000" b="1" dirty="0"/>
              <a:t>5</a:t>
            </a:r>
            <a:r>
              <a:rPr lang="ru-RU" sz="2000" dirty="0"/>
              <a:t>, главного вала </a:t>
            </a:r>
            <a:r>
              <a:rPr lang="ru-RU" sz="2000" b="1" dirty="0"/>
              <a:t>12</a:t>
            </a:r>
            <a:r>
              <a:rPr lang="ru-RU" sz="2000" dirty="0"/>
              <a:t>, автопереключателя </a:t>
            </a:r>
            <a:r>
              <a:rPr lang="ru-RU" sz="2000" b="1" dirty="0"/>
              <a:t>11</a:t>
            </a:r>
            <a:r>
              <a:rPr lang="ru-RU" sz="2000" dirty="0"/>
              <a:t>, рабочей линейки (шибера) </a:t>
            </a:r>
            <a:r>
              <a:rPr lang="ru-RU" sz="2000" b="1" dirty="0"/>
              <a:t>1</a:t>
            </a:r>
            <a:r>
              <a:rPr lang="ru-RU" sz="2000" dirty="0"/>
              <a:t> с шиберной шестерней </a:t>
            </a:r>
            <a:r>
              <a:rPr lang="ru-RU" sz="2000" b="1" dirty="0"/>
              <a:t>13</a:t>
            </a:r>
            <a:r>
              <a:rPr lang="ru-RU" sz="2000" dirty="0"/>
              <a:t> и двух контрольных линеек </a:t>
            </a:r>
            <a:r>
              <a:rPr lang="ru-RU" sz="2000" b="1" dirty="0"/>
              <a:t>2</a:t>
            </a:r>
            <a:r>
              <a:rPr lang="ru-RU" sz="2000" dirty="0"/>
              <a:t> и </a:t>
            </a:r>
            <a:r>
              <a:rPr lang="ru-RU" sz="2000" b="1" dirty="0"/>
              <a:t>3</a:t>
            </a:r>
            <a:r>
              <a:rPr lang="ru-RU" sz="2000" dirty="0"/>
              <a:t>. </a:t>
            </a:r>
            <a:r>
              <a:rPr lang="ru-RU" sz="2000" b="1" dirty="0">
                <a:solidFill>
                  <a:srgbClr val="002060"/>
                </a:solidFill>
              </a:rPr>
              <a:t>Рабочая линейка (шибер</a:t>
            </a:r>
            <a:r>
              <a:rPr lang="ru-RU" sz="2000" b="1" dirty="0" smtClean="0">
                <a:solidFill>
                  <a:srgbClr val="002060"/>
                </a:solidFill>
              </a:rPr>
              <a:t>) 1 </a:t>
            </a:r>
            <a:r>
              <a:rPr lang="ru-RU" sz="2000" dirty="0"/>
              <a:t>соединяется с двумя остряками стрелки посредством рабочей и связной тяг, каждая контрольная линейка — отдельной тягой с одним из остряков. Перемещающийся шибер через рабочую тягу воздействует на остряки стрелки и переводит </a:t>
            </a:r>
            <a:r>
              <a:rPr lang="ru-RU" sz="2000" dirty="0" smtClean="0"/>
              <a:t>их.</a:t>
            </a: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6788" y="336177"/>
            <a:ext cx="7046997" cy="4450475"/>
          </a:xfrm>
          <a:prstGeom prst="rect">
            <a:avLst/>
          </a:prstGeom>
        </p:spPr>
      </p:pic>
      <p:sp>
        <p:nvSpPr>
          <p:cNvPr id="5" name="Подзаголовок 2"/>
          <p:cNvSpPr txBox="1">
            <a:spLocks/>
          </p:cNvSpPr>
          <p:nvPr/>
        </p:nvSpPr>
        <p:spPr>
          <a:xfrm>
            <a:off x="2606742" y="0"/>
            <a:ext cx="3930516" cy="4475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2400" b="1" dirty="0" smtClean="0">
                <a:solidFill>
                  <a:srgbClr val="C00000"/>
                </a:solidFill>
              </a:rPr>
              <a:t>   </a:t>
            </a:r>
            <a:r>
              <a:rPr lang="ru-RU" sz="2000" b="1" dirty="0" smtClean="0">
                <a:solidFill>
                  <a:srgbClr val="C00000"/>
                </a:solidFill>
              </a:rPr>
              <a:t>Стрелочные электроприводы</a:t>
            </a:r>
            <a:endParaRPr lang="ru-RU" sz="2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77546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082595"/>
            <a:ext cx="9144000" cy="176156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  Основной </a:t>
            </a:r>
            <a:r>
              <a:rPr lang="ru-RU" sz="2000" b="1" dirty="0">
                <a:solidFill>
                  <a:srgbClr val="002060"/>
                </a:solidFill>
              </a:rPr>
              <a:t>частью электропривода </a:t>
            </a:r>
            <a:r>
              <a:rPr lang="ru-RU" sz="2000" b="1" dirty="0"/>
              <a:t>является </a:t>
            </a:r>
            <a:r>
              <a:rPr lang="ru-RU" sz="2000" b="1" dirty="0">
                <a:solidFill>
                  <a:srgbClr val="C00000"/>
                </a:solidFill>
              </a:rPr>
              <a:t>электродвигатель 8</a:t>
            </a:r>
            <a:r>
              <a:rPr lang="ru-RU" sz="2000" b="1" dirty="0"/>
              <a:t> </a:t>
            </a:r>
            <a:r>
              <a:rPr lang="ru-RU" sz="2000" b="1" dirty="0">
                <a:solidFill>
                  <a:srgbClr val="002060"/>
                </a:solidFill>
              </a:rPr>
              <a:t>постоянного или переменного тока</a:t>
            </a:r>
            <a:r>
              <a:rPr lang="ru-RU" sz="2000" dirty="0"/>
              <a:t>, который вращение якоря сообщает механической передаче, состоящей из </a:t>
            </a:r>
            <a:r>
              <a:rPr lang="ru-RU" sz="2000" dirty="0" smtClean="0"/>
              <a:t>редуктора </a:t>
            </a:r>
            <a:r>
              <a:rPr lang="ru-RU" sz="2000" b="1" dirty="0" smtClean="0"/>
              <a:t>9</a:t>
            </a:r>
            <a:r>
              <a:rPr lang="ru-RU" sz="2000" dirty="0" smtClean="0"/>
              <a:t> </a:t>
            </a:r>
            <a:r>
              <a:rPr lang="ru-RU" sz="2000" dirty="0"/>
              <a:t>и внешней пары шестерен </a:t>
            </a:r>
            <a:r>
              <a:rPr lang="ru-RU" sz="2000" b="1" dirty="0"/>
              <a:t>4 и 10</a:t>
            </a:r>
            <a:r>
              <a:rPr lang="ru-RU" sz="2000" dirty="0"/>
              <a:t>. С помощью механической передачи </a:t>
            </a:r>
            <a:r>
              <a:rPr lang="ru-RU" sz="2000" dirty="0" smtClean="0"/>
              <a:t>дальнейшее </a:t>
            </a:r>
            <a:r>
              <a:rPr lang="ru-RU" sz="2000" dirty="0"/>
              <a:t>вращательное движение якоря электродвигателя передается на </a:t>
            </a:r>
            <a:r>
              <a:rPr lang="ru-RU" sz="2000" dirty="0" smtClean="0"/>
              <a:t>шестерню </a:t>
            </a:r>
            <a:r>
              <a:rPr lang="ru-RU" sz="2000" b="1" dirty="0" smtClean="0"/>
              <a:t>13</a:t>
            </a:r>
            <a:r>
              <a:rPr lang="ru-RU" sz="2000" dirty="0" smtClean="0"/>
              <a:t>, где </a:t>
            </a:r>
            <a:r>
              <a:rPr lang="ru-RU" sz="2000" dirty="0"/>
              <a:t>преобразуется в поступательное движение переводных </a:t>
            </a:r>
            <a:r>
              <a:rPr lang="ru-RU" sz="2000" dirty="0" smtClean="0"/>
              <a:t>тяг </a:t>
            </a:r>
            <a:r>
              <a:rPr lang="ru-RU" sz="2000" b="1" dirty="0" smtClean="0"/>
              <a:t>2</a:t>
            </a:r>
            <a:r>
              <a:rPr lang="ru-RU" sz="2000" dirty="0" smtClean="0"/>
              <a:t> и </a:t>
            </a:r>
            <a:r>
              <a:rPr lang="ru-RU" sz="2000" b="1" dirty="0" smtClean="0"/>
              <a:t>3,</a:t>
            </a:r>
            <a:r>
              <a:rPr lang="ru-RU" sz="2000" dirty="0" smtClean="0"/>
              <a:t> </a:t>
            </a:r>
            <a:r>
              <a:rPr lang="ru-RU" sz="2000" dirty="0"/>
              <a:t>связанных с остряками стрелки.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2093" y="387213"/>
            <a:ext cx="7599132" cy="466163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387353" y="3273632"/>
            <a:ext cx="1282669" cy="109182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2606742" y="0"/>
            <a:ext cx="3930516" cy="4475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2400" b="1" dirty="0" smtClean="0">
                <a:solidFill>
                  <a:srgbClr val="C00000"/>
                </a:solidFill>
              </a:rPr>
              <a:t>   </a:t>
            </a:r>
            <a:r>
              <a:rPr lang="ru-RU" sz="2000" b="1" dirty="0" smtClean="0">
                <a:solidFill>
                  <a:srgbClr val="C00000"/>
                </a:solidFill>
              </a:rPr>
              <a:t>Стрелочные электроприводы</a:t>
            </a:r>
            <a:endParaRPr lang="ru-RU" sz="2000" dirty="0">
              <a:solidFill>
                <a:srgbClr val="C0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11462" t="8385" r="9173" b="13125"/>
          <a:stretch/>
        </p:blipFill>
        <p:spPr>
          <a:xfrm>
            <a:off x="6387353" y="80682"/>
            <a:ext cx="2690951" cy="192765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3474416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-29848" y="4742454"/>
            <a:ext cx="9143999" cy="2069334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ru-RU" sz="2000" b="1" dirty="0" smtClean="0"/>
              <a:t>Назначение </a:t>
            </a:r>
            <a:r>
              <a:rPr lang="ru-RU" sz="2000" b="1" dirty="0"/>
              <a:t>стрелочных электроприводов</a:t>
            </a:r>
            <a:r>
              <a:rPr lang="ru-RU" sz="2000" b="1" dirty="0" smtClean="0"/>
              <a:t>.</a:t>
            </a:r>
          </a:p>
          <a:p>
            <a:pPr marL="457200" indent="-457200">
              <a:buAutoNum type="arabicPeriod"/>
            </a:pPr>
            <a:r>
              <a:rPr lang="ru-RU" sz="2000" b="1" dirty="0" smtClean="0"/>
              <a:t>Требования</a:t>
            </a:r>
            <a:r>
              <a:rPr lang="ru-RU" sz="2000" b="1" dirty="0"/>
              <a:t>, предъявляемые к работе стрелочного электропривода</a:t>
            </a:r>
            <a:r>
              <a:rPr lang="ru-RU" sz="2000" b="1" dirty="0" smtClean="0"/>
              <a:t>.</a:t>
            </a:r>
          </a:p>
          <a:p>
            <a:pPr marL="457200" indent="-457200">
              <a:buAutoNum type="arabicPeriod"/>
            </a:pPr>
            <a:r>
              <a:rPr lang="ru-RU" sz="2000" b="1" dirty="0" smtClean="0"/>
              <a:t>Типы </a:t>
            </a:r>
            <a:r>
              <a:rPr lang="ru-RU" sz="2000" b="1" dirty="0"/>
              <a:t>электроприводов; их устройство и принцип </a:t>
            </a:r>
            <a:r>
              <a:rPr lang="ru-RU" sz="2000" b="1" dirty="0" smtClean="0"/>
              <a:t>работы.</a:t>
            </a:r>
          </a:p>
          <a:p>
            <a:pPr marL="457200" indent="-457200">
              <a:buAutoNum type="arabicPeriod"/>
            </a:pPr>
            <a:r>
              <a:rPr lang="ru-RU" sz="2000" b="1" dirty="0" smtClean="0"/>
              <a:t>Назначение </a:t>
            </a:r>
            <a:r>
              <a:rPr lang="ru-RU" sz="2000" b="1" dirty="0"/>
              <a:t>курбельной заслонки</a:t>
            </a:r>
            <a:r>
              <a:rPr lang="ru-RU" sz="2000" b="1" dirty="0" smtClean="0"/>
              <a:t>.</a:t>
            </a:r>
          </a:p>
          <a:p>
            <a:pPr marL="457200" indent="-457200">
              <a:buAutoNum type="arabicPeriod"/>
            </a:pPr>
            <a:r>
              <a:rPr lang="ru-RU" sz="2000" b="1" dirty="0"/>
              <a:t>Схемы управления </a:t>
            </a:r>
            <a:r>
              <a:rPr lang="ru-RU" sz="2000" b="1" dirty="0" smtClean="0"/>
              <a:t>стрелкой. </a:t>
            </a:r>
            <a:endParaRPr lang="ru-RU" sz="2000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058" y="373732"/>
            <a:ext cx="8230313" cy="2597121"/>
          </a:xfrm>
          <a:prstGeom prst="rect">
            <a:avLst/>
          </a:prstGeom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923872" y="0"/>
            <a:ext cx="8892480" cy="7474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2400" b="1" dirty="0" smtClean="0">
                <a:solidFill>
                  <a:srgbClr val="C00000"/>
                </a:solidFill>
              </a:rPr>
              <a:t>   </a:t>
            </a:r>
            <a:r>
              <a:rPr lang="ru-RU" sz="2000" b="1" dirty="0" smtClean="0">
                <a:solidFill>
                  <a:srgbClr val="C00000"/>
                </a:solidFill>
              </a:rPr>
              <a:t>Стрелочные электроприводы и схемы управления стрелкой </a:t>
            </a:r>
            <a:endParaRPr lang="ru-RU" sz="2000" dirty="0">
              <a:solidFill>
                <a:srgbClr val="C0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70" y="1883071"/>
            <a:ext cx="4797623" cy="285938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950469" y="4280137"/>
            <a:ext cx="425520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2000" b="1" dirty="0">
                <a:solidFill>
                  <a:srgbClr val="002060"/>
                </a:solidFill>
              </a:rPr>
              <a:t>Курс лекций Глава 16,17 стр. </a:t>
            </a:r>
            <a:r>
              <a:rPr lang="ru-RU" sz="2000" b="1" dirty="0" smtClean="0">
                <a:solidFill>
                  <a:srgbClr val="002060"/>
                </a:solidFill>
              </a:rPr>
              <a:t>103-108</a:t>
            </a:r>
            <a:endParaRPr lang="ru-RU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2066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93" y="4290013"/>
            <a:ext cx="9117107" cy="26755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   Автопереключатель </a:t>
            </a:r>
            <a:r>
              <a:rPr lang="ru-RU" sz="2000" b="1" dirty="0">
                <a:solidFill>
                  <a:srgbClr val="C00000"/>
                </a:solidFill>
              </a:rPr>
              <a:t>в электроприводе </a:t>
            </a:r>
            <a:r>
              <a:rPr lang="ru-RU" sz="2000" b="1" dirty="0"/>
              <a:t>служит </a:t>
            </a:r>
            <a:r>
              <a:rPr lang="ru-RU" sz="2000" b="1" dirty="0">
                <a:solidFill>
                  <a:srgbClr val="002060"/>
                </a:solidFill>
              </a:rPr>
              <a:t>для автоматического выключения электродвигателя в конце перевода стрелки, изменения направления вращения электродвигателя и создания цепей контроля положения стрелки</a:t>
            </a:r>
            <a:r>
              <a:rPr lang="ru-RU" sz="2000" dirty="0">
                <a:solidFill>
                  <a:srgbClr val="002060"/>
                </a:solidFill>
              </a:rPr>
              <a:t>.</a:t>
            </a:r>
            <a:r>
              <a:rPr lang="ru-RU" sz="2000" dirty="0"/>
              <a:t> Контактная система автопереключателя содержит четыре группы контактов, которые имеют определенное назначение и нумерацию. </a:t>
            </a:r>
            <a:r>
              <a:rPr lang="ru-RU" sz="2000" b="1" dirty="0"/>
              <a:t>Наружные контакты Р и Р′ являются </a:t>
            </a:r>
            <a:r>
              <a:rPr lang="ru-RU" sz="2000" b="1" dirty="0">
                <a:solidFill>
                  <a:srgbClr val="002060"/>
                </a:solidFill>
              </a:rPr>
              <a:t>рабочими</a:t>
            </a:r>
            <a:r>
              <a:rPr lang="ru-RU" sz="2000" dirty="0"/>
              <a:t>, через которые замыкаются </a:t>
            </a:r>
            <a:r>
              <a:rPr lang="ru-RU" sz="2000" b="1" dirty="0">
                <a:solidFill>
                  <a:srgbClr val="002060"/>
                </a:solidFill>
              </a:rPr>
              <a:t>рабочие цепи перевода стрелки</a:t>
            </a:r>
            <a:r>
              <a:rPr lang="ru-RU" sz="2000" dirty="0"/>
              <a:t>. </a:t>
            </a:r>
            <a:r>
              <a:rPr lang="ru-RU" sz="2000" b="1" dirty="0"/>
              <a:t>Внутренние контакты K и K′ являются </a:t>
            </a:r>
            <a:r>
              <a:rPr lang="ru-RU" sz="2000" b="1" dirty="0">
                <a:solidFill>
                  <a:srgbClr val="002060"/>
                </a:solidFill>
              </a:rPr>
              <a:t>контрольными</a:t>
            </a:r>
            <a:r>
              <a:rPr lang="ru-RU" sz="2000" dirty="0"/>
              <a:t>, через которые создаются </a:t>
            </a:r>
            <a:r>
              <a:rPr lang="ru-RU" sz="2000" b="1" dirty="0">
                <a:solidFill>
                  <a:srgbClr val="002060"/>
                </a:solidFill>
              </a:rPr>
              <a:t>контрольные цепи положения стрелки</a:t>
            </a:r>
            <a:r>
              <a:rPr lang="ru-RU" sz="2000" dirty="0">
                <a:solidFill>
                  <a:srgbClr val="002060"/>
                </a:solidFill>
              </a:rPr>
              <a:t>.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t="13301"/>
          <a:stretch/>
        </p:blipFill>
        <p:spPr>
          <a:xfrm>
            <a:off x="2101738" y="315042"/>
            <a:ext cx="6948132" cy="399963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018" y="785689"/>
            <a:ext cx="3409962" cy="256147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77018" y="1274405"/>
            <a:ext cx="1019770" cy="202935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одзаголовок 2"/>
          <p:cNvSpPr txBox="1">
            <a:spLocks/>
          </p:cNvSpPr>
          <p:nvPr/>
        </p:nvSpPr>
        <p:spPr>
          <a:xfrm>
            <a:off x="2606742" y="0"/>
            <a:ext cx="3930516" cy="4475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2400" b="1" dirty="0" smtClean="0">
                <a:solidFill>
                  <a:srgbClr val="C00000"/>
                </a:solidFill>
              </a:rPr>
              <a:t>   </a:t>
            </a:r>
            <a:r>
              <a:rPr lang="ru-RU" sz="2000" b="1" dirty="0" smtClean="0">
                <a:solidFill>
                  <a:srgbClr val="C00000"/>
                </a:solidFill>
              </a:rPr>
              <a:t>Стрелочные электроприводы</a:t>
            </a:r>
            <a:endParaRPr lang="ru-RU" sz="2000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3817" y="2880636"/>
            <a:ext cx="3080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Р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63571" y="1301299"/>
            <a:ext cx="3080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Р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3817" y="1721635"/>
            <a:ext cx="3113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K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77018" y="2363501"/>
            <a:ext cx="3113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K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6530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897155"/>
            <a:ext cx="9103661" cy="291061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/>
              <a:t>     </a:t>
            </a:r>
            <a:r>
              <a:rPr lang="ru-RU" sz="2000" b="1" dirty="0">
                <a:solidFill>
                  <a:srgbClr val="C00000"/>
                </a:solidFill>
              </a:rPr>
              <a:t>При невозможности </a:t>
            </a:r>
            <a:r>
              <a:rPr lang="ru-RU" sz="2000" dirty="0"/>
              <a:t>перевода централизованной стрелки </a:t>
            </a:r>
            <a:r>
              <a:rPr lang="ru-RU" sz="2000" b="1" dirty="0"/>
              <a:t>с пульта управления дежурного по станции </a:t>
            </a:r>
            <a:r>
              <a:rPr lang="ru-RU" sz="2000" dirty="0"/>
              <a:t>перевод ее в требуемое положение производится курбелем и только после внешнего ее осмотра на предмет отсутствия посторонних предметов, препятствующих ее переводу.</a:t>
            </a: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 Перевод </a:t>
            </a:r>
            <a:r>
              <a:rPr lang="ru-RU" sz="2000" b="1" dirty="0">
                <a:solidFill>
                  <a:srgbClr val="C00000"/>
                </a:solidFill>
              </a:rPr>
              <a:t>централизованной стрелки на ручное управление с помощью </a:t>
            </a:r>
            <a:r>
              <a:rPr lang="ru-RU" sz="2000" b="1" dirty="0" smtClean="0">
                <a:solidFill>
                  <a:srgbClr val="C00000"/>
                </a:solidFill>
              </a:rPr>
              <a:t>курбеля</a:t>
            </a:r>
            <a:r>
              <a:rPr lang="ru-RU" sz="2000" b="1" dirty="0"/>
              <a:t> </a:t>
            </a:r>
            <a:r>
              <a:rPr lang="ru-RU" sz="2000" b="1" dirty="0" smtClean="0"/>
              <a:t>ДСП может </a:t>
            </a:r>
            <a:r>
              <a:rPr lang="ru-RU" sz="2000" b="1" dirty="0"/>
              <a:t>осуществить </a:t>
            </a:r>
            <a:r>
              <a:rPr lang="ru-RU" sz="2000" b="1" dirty="0" smtClean="0"/>
              <a:t>только </a:t>
            </a:r>
            <a:r>
              <a:rPr lang="ru-RU" sz="2000" b="1" dirty="0" smtClean="0">
                <a:solidFill>
                  <a:srgbClr val="002060"/>
                </a:solidFill>
              </a:rPr>
              <a:t>с </a:t>
            </a:r>
            <a:r>
              <a:rPr lang="ru-RU" sz="2000" b="1" dirty="0">
                <a:solidFill>
                  <a:srgbClr val="002060"/>
                </a:solidFill>
              </a:rPr>
              <a:t>разрешения поездного диспетчера </a:t>
            </a:r>
            <a:r>
              <a:rPr lang="ru-RU" sz="2000" b="1" dirty="0"/>
              <a:t>при неисправностях</a:t>
            </a:r>
            <a:r>
              <a:rPr lang="ru-RU" sz="2000" dirty="0"/>
              <a:t>, связанных с нарушением работы электродвигателя стрелочного привода или элементов схемы управления стрелкой, а также </a:t>
            </a:r>
            <a:r>
              <a:rPr lang="ru-RU" sz="2000" b="1" dirty="0"/>
              <a:t>при выполнении</a:t>
            </a:r>
            <a:r>
              <a:rPr lang="ru-RU" sz="2000" dirty="0"/>
              <a:t> электромехаником регулировочных работ на выключенной стрелке</a:t>
            </a:r>
            <a:r>
              <a:rPr lang="ru-RU" sz="2000" dirty="0" smtClean="0"/>
              <a:t>.</a:t>
            </a:r>
          </a:p>
          <a:p>
            <a:pPr marL="0" indent="0" algn="just">
              <a:buNone/>
            </a:pPr>
            <a:endParaRPr lang="ru-RU" sz="2000" dirty="0"/>
          </a:p>
          <a:p>
            <a:pPr marL="0" indent="0" algn="just">
              <a:buNone/>
            </a:pPr>
            <a:endParaRPr lang="ru-RU" sz="2000" dirty="0"/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2606742" y="0"/>
            <a:ext cx="3930516" cy="4475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Стрелочные электроприводы</a:t>
            </a:r>
            <a:endParaRPr lang="ru-RU" sz="2000" dirty="0">
              <a:solidFill>
                <a:srgbClr val="C0000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l="1539" r="19077"/>
          <a:stretch/>
        </p:blipFill>
        <p:spPr>
          <a:xfrm>
            <a:off x="351692" y="382163"/>
            <a:ext cx="4895556" cy="346887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/>
          <a:srcRect l="9105" r="10298"/>
          <a:stretch/>
        </p:blipFill>
        <p:spPr>
          <a:xfrm>
            <a:off x="5263916" y="382163"/>
            <a:ext cx="3329992" cy="276974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l="27060" t="20216" r="23234" b="15450"/>
          <a:stretch/>
        </p:blipFill>
        <p:spPr>
          <a:xfrm>
            <a:off x="7303898" y="2813161"/>
            <a:ext cx="1624082" cy="103787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4553577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339" y="3600535"/>
            <a:ext cx="9103661" cy="325746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Последовательность </a:t>
            </a:r>
            <a:r>
              <a:rPr lang="ru-RU" sz="2000" b="1" dirty="0">
                <a:solidFill>
                  <a:srgbClr val="C00000"/>
                </a:solidFill>
              </a:rPr>
              <a:t>действий ДСП </a:t>
            </a:r>
            <a:r>
              <a:rPr lang="ru-RU" sz="2000" b="1" dirty="0" smtClean="0">
                <a:solidFill>
                  <a:srgbClr val="C00000"/>
                </a:solidFill>
              </a:rPr>
              <a:t>при переводе стрелки на ручное управление:</a:t>
            </a:r>
            <a:endParaRPr lang="ru-RU" sz="2000" b="1" dirty="0">
              <a:solidFill>
                <a:srgbClr val="C00000"/>
              </a:solidFill>
            </a:endParaRPr>
          </a:p>
          <a:p>
            <a:pPr marL="0" indent="0" algn="just">
              <a:buNone/>
            </a:pPr>
            <a:r>
              <a:rPr lang="ru-RU" sz="2000" dirty="0" smtClean="0"/>
              <a:t> </a:t>
            </a:r>
            <a:r>
              <a:rPr lang="ru-RU" sz="2000" b="1" dirty="0"/>
              <a:t>* </a:t>
            </a:r>
            <a:r>
              <a:rPr lang="ru-RU" sz="2000" dirty="0"/>
              <a:t>сделать запись в Журнале осмотра (ДУ-46) о срыве пломбы с </a:t>
            </a:r>
            <a:r>
              <a:rPr lang="ru-RU" sz="2000" dirty="0" err="1"/>
              <a:t>курбеля</a:t>
            </a:r>
            <a:r>
              <a:rPr lang="ru-RU" sz="2000" dirty="0"/>
              <a:t>: </a:t>
            </a:r>
            <a:r>
              <a:rPr lang="ru-RU" sz="2000" i="1" dirty="0">
                <a:solidFill>
                  <a:srgbClr val="002060"/>
                </a:solidFill>
              </a:rPr>
              <a:t>"Курбель №1 </a:t>
            </a:r>
            <a:r>
              <a:rPr lang="ru-RU" sz="2000" i="1" dirty="0" err="1">
                <a:solidFill>
                  <a:srgbClr val="002060"/>
                </a:solidFill>
              </a:rPr>
              <a:t>распломбирован</a:t>
            </a:r>
            <a:r>
              <a:rPr lang="ru-RU" sz="2000" i="1" dirty="0">
                <a:solidFill>
                  <a:srgbClr val="002060"/>
                </a:solidFill>
              </a:rPr>
              <a:t> и вручен оператору поста ЭЦ Иванову для перевода стрелки №7. ДСП Петров".</a:t>
            </a:r>
            <a:endParaRPr lang="ru-RU" sz="2000" dirty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r>
              <a:rPr lang="ru-RU" sz="2000" b="1" dirty="0"/>
              <a:t>*</a:t>
            </a:r>
            <a:r>
              <a:rPr lang="ru-RU" sz="2000" dirty="0"/>
              <a:t> выдать курбель и навесной замок работнику станции в соответствии с ТРА;</a:t>
            </a:r>
            <a:endParaRPr lang="ru-RU" sz="2000" dirty="0" smtClean="0"/>
          </a:p>
          <a:p>
            <a:pPr marL="0" indent="0" algn="just">
              <a:buNone/>
            </a:pPr>
            <a:r>
              <a:rPr lang="ru-RU" sz="2000" dirty="0"/>
              <a:t> </a:t>
            </a:r>
            <a:r>
              <a:rPr lang="ru-RU" sz="2000" b="1" dirty="0"/>
              <a:t>*</a:t>
            </a:r>
            <a:r>
              <a:rPr lang="ru-RU" sz="2000" dirty="0"/>
              <a:t> приготовить маршрут приема или отправления поезда, для чего дать </a:t>
            </a:r>
            <a:r>
              <a:rPr lang="ru-RU" sz="2000" dirty="0" smtClean="0"/>
              <a:t>указание работнику </a:t>
            </a:r>
            <a:r>
              <a:rPr lang="ru-RU" sz="2000" dirty="0"/>
              <a:t>станции, которому выдан курбель, перевести стрелку в </a:t>
            </a:r>
            <a:r>
              <a:rPr lang="ru-RU" sz="2000" dirty="0" smtClean="0"/>
              <a:t>требуемое положение</a:t>
            </a:r>
            <a:r>
              <a:rPr lang="ru-RU" sz="2000" dirty="0"/>
              <a:t>; </a:t>
            </a:r>
            <a:endParaRPr lang="ru-RU" sz="2000" dirty="0"/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2210937" y="16769"/>
            <a:ext cx="3968857" cy="4475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Стрелочные электроприводы</a:t>
            </a:r>
            <a:endParaRPr lang="ru-RU" sz="2000" dirty="0">
              <a:solidFill>
                <a:srgbClr val="C000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1871"/>
          <a:stretch/>
        </p:blipFill>
        <p:spPr>
          <a:xfrm>
            <a:off x="109182" y="775138"/>
            <a:ext cx="3711547" cy="282539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948385" y="775138"/>
            <a:ext cx="499089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C00000"/>
                </a:solidFill>
              </a:rPr>
              <a:t>Перевод стрелок</a:t>
            </a:r>
            <a:r>
              <a:rPr lang="ru-RU" sz="2000" dirty="0"/>
              <a:t>, подвижных сердечников крестовины </a:t>
            </a:r>
            <a:r>
              <a:rPr lang="ru-RU" sz="2000" b="1" dirty="0">
                <a:solidFill>
                  <a:srgbClr val="C00000"/>
                </a:solidFill>
              </a:rPr>
              <a:t>курбелем</a:t>
            </a:r>
            <a:r>
              <a:rPr lang="ru-RU" sz="2000" dirty="0"/>
              <a:t> </a:t>
            </a:r>
            <a:r>
              <a:rPr lang="ru-RU" sz="2000" b="1" dirty="0">
                <a:solidFill>
                  <a:srgbClr val="002060"/>
                </a:solidFill>
              </a:rPr>
              <a:t>осуществляется</a:t>
            </a:r>
            <a:r>
              <a:rPr lang="ru-RU" sz="2000" dirty="0"/>
              <a:t> сигналистом, оператором поста централизации, дежурным по станции, заместителем начальника станции, начальником станции или другим работником перевозок, назначенным для выполнения этой работы согласно ТРА станции. </a:t>
            </a:r>
          </a:p>
        </p:txBody>
      </p:sp>
    </p:spTree>
    <p:extLst>
      <p:ext uri="{BB962C8B-B14F-4D97-AF65-F5344CB8AC3E}">
        <p14:creationId xmlns:p14="http://schemas.microsoft.com/office/powerpoint/2010/main" val="40781758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780231"/>
            <a:ext cx="9144000" cy="29617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</a:t>
            </a:r>
            <a:r>
              <a:rPr lang="ru-RU" sz="2000" dirty="0"/>
              <a:t>Работник, привлекаемый для перевода стрелки, придя на стрелку, отпирает курбелем и опускает вниз </a:t>
            </a:r>
            <a:r>
              <a:rPr lang="ru-RU" sz="2000" dirty="0" err="1"/>
              <a:t>курбельную</a:t>
            </a:r>
            <a:r>
              <a:rPr lang="ru-RU" sz="2000" dirty="0"/>
              <a:t> заслонку. В результате </a:t>
            </a:r>
            <a:r>
              <a:rPr lang="ru-RU" sz="2000" dirty="0" smtClean="0"/>
              <a:t>в </a:t>
            </a:r>
            <a:r>
              <a:rPr lang="ru-RU" sz="2000" dirty="0"/>
              <a:t>корпусе электропривода открывается </a:t>
            </a:r>
            <a:r>
              <a:rPr lang="ru-RU" sz="2000" b="1" dirty="0">
                <a:solidFill>
                  <a:srgbClr val="C00000"/>
                </a:solidFill>
              </a:rPr>
              <a:t>два </a:t>
            </a:r>
            <a:r>
              <a:rPr lang="ru-RU" sz="2000" b="1" dirty="0" smtClean="0">
                <a:solidFill>
                  <a:srgbClr val="C00000"/>
                </a:solidFill>
              </a:rPr>
              <a:t>отверстия</a:t>
            </a:r>
            <a:r>
              <a:rPr lang="ru-RU" sz="2000" dirty="0" smtClean="0"/>
              <a:t>: </a:t>
            </a:r>
            <a:r>
              <a:rPr lang="ru-RU" sz="2000" b="1" dirty="0" smtClean="0"/>
              <a:t>в </a:t>
            </a:r>
            <a:r>
              <a:rPr lang="ru-RU" sz="2000" b="1" dirty="0"/>
              <a:t>одно вставляется </a:t>
            </a:r>
            <a:r>
              <a:rPr lang="ru-RU" sz="2000" b="1" dirty="0">
                <a:solidFill>
                  <a:srgbClr val="002060"/>
                </a:solidFill>
              </a:rPr>
              <a:t>курбельная рукоятка для перевода стрелки вручную</a:t>
            </a:r>
            <a:r>
              <a:rPr lang="ru-RU" sz="2000" b="1" dirty="0"/>
              <a:t>, во второе — </a:t>
            </a:r>
            <a:r>
              <a:rPr lang="ru-RU" sz="2000" b="1" dirty="0">
                <a:solidFill>
                  <a:srgbClr val="7030A0"/>
                </a:solidFill>
              </a:rPr>
              <a:t>ключ для открытия крышки привода.</a:t>
            </a:r>
            <a:r>
              <a:rPr lang="ru-RU" sz="2000" b="1" dirty="0"/>
              <a:t> </a:t>
            </a:r>
            <a:r>
              <a:rPr lang="ru-RU" sz="2000" dirty="0"/>
              <a:t>Эти отверстия закрыты специальной заслонкой, связанной с блокировочным </a:t>
            </a:r>
            <a:r>
              <a:rPr lang="ru-RU" sz="2000" dirty="0" smtClean="0"/>
              <a:t>контактом, </a:t>
            </a:r>
            <a:r>
              <a:rPr lang="ru-RU" sz="2000" dirty="0"/>
              <a:t>который включен в рабочую цепь электродвигателя. Для открытия крышки </a:t>
            </a:r>
            <a:r>
              <a:rPr lang="ru-RU" sz="2000" dirty="0" smtClean="0"/>
              <a:t>с </a:t>
            </a:r>
            <a:r>
              <a:rPr lang="ru-RU" sz="2000" dirty="0"/>
              <a:t>помощью курбеля </a:t>
            </a:r>
            <a:r>
              <a:rPr lang="ru-RU" sz="2000" dirty="0" smtClean="0"/>
              <a:t>заслонка поворачивается. При </a:t>
            </a:r>
            <a:r>
              <a:rPr lang="ru-RU" sz="2000" dirty="0"/>
              <a:t>повороте заслонки рабочая цепь электродвигателя </a:t>
            </a:r>
            <a:r>
              <a:rPr lang="ru-RU" sz="2000" dirty="0" smtClean="0"/>
              <a:t>разрывается </a:t>
            </a:r>
            <a:r>
              <a:rPr lang="ru-RU" sz="2000" dirty="0"/>
              <a:t>и </a:t>
            </a:r>
            <a:r>
              <a:rPr lang="ru-RU" sz="2000" dirty="0" smtClean="0"/>
              <a:t>происходит </a:t>
            </a:r>
            <a:r>
              <a:rPr lang="ru-RU" sz="2000" dirty="0"/>
              <a:t>отключение электропривода от пульта управления, что в дальнейшем исключает возможность перевода стрелки с пульта </a:t>
            </a:r>
            <a:r>
              <a:rPr lang="ru-RU" sz="2000" dirty="0" smtClean="0"/>
              <a:t>управления ДСП</a:t>
            </a:r>
            <a:r>
              <a:rPr lang="ru-RU" sz="2000" dirty="0"/>
              <a:t>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r="9298"/>
          <a:stretch/>
        </p:blipFill>
        <p:spPr>
          <a:xfrm>
            <a:off x="5524541" y="1246736"/>
            <a:ext cx="3459347" cy="253349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11265" r="10448"/>
          <a:stretch/>
        </p:blipFill>
        <p:spPr>
          <a:xfrm>
            <a:off x="2488470" y="607034"/>
            <a:ext cx="3217420" cy="2519847"/>
          </a:xfrm>
          <a:prstGeom prst="rect">
            <a:avLst/>
          </a:prstGeom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2606742" y="0"/>
            <a:ext cx="3930516" cy="4475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2400" b="1" dirty="0" smtClean="0">
                <a:solidFill>
                  <a:srgbClr val="C00000"/>
                </a:solidFill>
              </a:rPr>
              <a:t>   </a:t>
            </a:r>
            <a:r>
              <a:rPr lang="ru-RU" sz="2000" b="1" dirty="0" smtClean="0">
                <a:solidFill>
                  <a:srgbClr val="C00000"/>
                </a:solidFill>
              </a:rPr>
              <a:t>Стрелочные электроприводы</a:t>
            </a:r>
            <a:endParaRPr lang="ru-RU" sz="2000" dirty="0">
              <a:solidFill>
                <a:srgbClr val="C000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32535"/>
            <a:ext cx="3036071" cy="2083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6450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r="12630"/>
          <a:stretch/>
        </p:blipFill>
        <p:spPr>
          <a:xfrm>
            <a:off x="0" y="447591"/>
            <a:ext cx="4381692" cy="3333750"/>
          </a:xfrm>
          <a:prstGeom prst="rect">
            <a:avLst/>
          </a:prstGeom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2606742" y="0"/>
            <a:ext cx="3930516" cy="4475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Стрелочные электроприводы</a:t>
            </a:r>
            <a:endParaRPr lang="ru-RU" sz="2000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5992" y="3781341"/>
            <a:ext cx="8992015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/>
              <a:t>       Вставив </a:t>
            </a:r>
            <a:r>
              <a:rPr lang="ru-RU" sz="2000" b="1" dirty="0"/>
              <a:t>курбель </a:t>
            </a:r>
            <a:r>
              <a:rPr lang="ru-RU" sz="2000" dirty="0"/>
              <a:t>в отверстие на ось мотора, работник вращением его перемещает остряки стрелки в нужное положение. Вращение рукоятки </a:t>
            </a:r>
            <a:r>
              <a:rPr lang="ru-RU" sz="2000" dirty="0" err="1"/>
              <a:t>курбеля</a:t>
            </a:r>
            <a:r>
              <a:rPr lang="ru-RU" sz="2000" dirty="0"/>
              <a:t> должно производиться до полного перевода стрелки, плотного прижатия остряка к рамному рельсу до появления щелчка</a:t>
            </a:r>
            <a:r>
              <a:rPr lang="ru-RU" sz="2000" dirty="0" smtClean="0"/>
              <a:t>.</a:t>
            </a:r>
          </a:p>
          <a:p>
            <a:pPr algn="just"/>
            <a:r>
              <a:rPr lang="ru-RU" sz="2000" dirty="0"/>
              <a:t>* получить доклад о правильности установки стрелки в маршруте;</a:t>
            </a:r>
          </a:p>
          <a:p>
            <a:pPr algn="just"/>
            <a:r>
              <a:rPr lang="ru-RU" sz="2000" dirty="0"/>
              <a:t>* выполнить на пульте операции, соответствующие переводу стрелки;</a:t>
            </a:r>
          </a:p>
          <a:p>
            <a:pPr algn="just"/>
            <a:r>
              <a:rPr lang="ru-RU" sz="2000" dirty="0"/>
              <a:t>* если на пульте управления после перевода стрелки появляется контроль положения стрелки, то движение поездов по маршрутам, в которые входит такая стрелка, производится по разрешающим сигналам светофоров;</a:t>
            </a:r>
          </a:p>
          <a:p>
            <a:pPr algn="just"/>
            <a:endParaRPr lang="ru-RU" sz="2000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/>
          <a:srcRect r="7943"/>
          <a:stretch/>
        </p:blipFill>
        <p:spPr>
          <a:xfrm>
            <a:off x="4443154" y="447592"/>
            <a:ext cx="4616728" cy="333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3569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339" y="3881910"/>
            <a:ext cx="9103661" cy="307844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/>
              <a:t>*</a:t>
            </a:r>
            <a:r>
              <a:rPr lang="ru-RU" sz="2000" dirty="0" smtClean="0"/>
              <a:t> </a:t>
            </a:r>
            <a:r>
              <a:rPr lang="ru-RU" sz="2000" b="1" dirty="0" smtClean="0">
                <a:solidFill>
                  <a:srgbClr val="C00000"/>
                </a:solidFill>
              </a:rPr>
              <a:t>запереть стрелку на </a:t>
            </a:r>
            <a:r>
              <a:rPr lang="ru-RU" sz="2000" b="1" dirty="0">
                <a:solidFill>
                  <a:srgbClr val="C00000"/>
                </a:solidFill>
              </a:rPr>
              <a:t>закладку и навесной замок. </a:t>
            </a:r>
            <a:r>
              <a:rPr lang="ru-RU" sz="2000" dirty="0"/>
              <a:t>Ключ хранить у ДСП или другого работника согласно ТРА станции. ДСП делает запись в Журнале осмотра. </a:t>
            </a:r>
            <a:r>
              <a:rPr lang="ru-RU" sz="2000" i="1" dirty="0"/>
              <a:t>"Стрелка №7 заперта на закладку и навесной замок. </a:t>
            </a:r>
            <a:r>
              <a:rPr lang="ru-RU" sz="2000" i="1" dirty="0" err="1"/>
              <a:t>Курбельная</a:t>
            </a:r>
            <a:r>
              <a:rPr lang="ru-RU" sz="2000" i="1" dirty="0"/>
              <a:t> заслонка опущена. ДСП Петров</a:t>
            </a:r>
            <a:r>
              <a:rPr lang="ru-RU" sz="2000" i="1" dirty="0" smtClean="0"/>
              <a:t>".</a:t>
            </a:r>
          </a:p>
          <a:p>
            <a:pPr marL="0" indent="0" algn="just">
              <a:buNone/>
            </a:pPr>
            <a:r>
              <a:rPr lang="ru-RU" sz="2000" dirty="0" smtClean="0"/>
              <a:t>      После </a:t>
            </a:r>
            <a:r>
              <a:rPr lang="ru-RU" sz="2000" dirty="0"/>
              <a:t>устранения неисправности на стрелке курбель и навесные замки возвращаются на постоянное место хранения и курбель </a:t>
            </a:r>
            <a:r>
              <a:rPr lang="ru-RU" sz="2000" dirty="0" err="1"/>
              <a:t>опломбируется</a:t>
            </a:r>
            <a:r>
              <a:rPr lang="ru-RU" sz="2000" dirty="0"/>
              <a:t>.</a:t>
            </a:r>
          </a:p>
          <a:p>
            <a:pPr marL="0" indent="0" algn="just">
              <a:buNone/>
            </a:pPr>
            <a:r>
              <a:rPr lang="ru-RU" sz="2000" dirty="0" smtClean="0"/>
              <a:t>      Производится </a:t>
            </a:r>
            <a:r>
              <a:rPr lang="ru-RU" sz="2000" dirty="0"/>
              <a:t>соответствующая запись в графе 12 журнала </a:t>
            </a:r>
            <a:r>
              <a:rPr lang="ru-RU" sz="2000" dirty="0" smtClean="0"/>
              <a:t>осмотра ДУ-46.</a:t>
            </a:r>
          </a:p>
          <a:p>
            <a:pPr marL="0" indent="0" algn="just">
              <a:buNone/>
            </a:pPr>
            <a:r>
              <a:rPr lang="ru-RU" sz="2000" dirty="0" smtClean="0"/>
              <a:t>      Возвратить </a:t>
            </a:r>
            <a:r>
              <a:rPr lang="ru-RU" sz="2000" dirty="0" err="1"/>
              <a:t>курбельную</a:t>
            </a:r>
            <a:r>
              <a:rPr lang="ru-RU" sz="2000" dirty="0"/>
              <a:t> заслонку в нормальное положение может только электромеханик.</a:t>
            </a:r>
          </a:p>
          <a:p>
            <a:pPr marL="0" indent="0" algn="just">
              <a:buNone/>
            </a:pPr>
            <a:endParaRPr lang="ru-RU" sz="2000" dirty="0"/>
          </a:p>
          <a:p>
            <a:pPr marL="0" indent="0" algn="just">
              <a:buNone/>
            </a:pPr>
            <a:endParaRPr lang="ru-RU" sz="2000" dirty="0"/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2606742" y="0"/>
            <a:ext cx="3930516" cy="4475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Стрелочные электроприводы</a:t>
            </a:r>
            <a:endParaRPr lang="ru-RU" sz="2000" dirty="0">
              <a:solidFill>
                <a:srgbClr val="C0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39" y="447591"/>
            <a:ext cx="4572396" cy="333480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7260" y="447591"/>
            <a:ext cx="4446401" cy="333480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373504" y="887104"/>
            <a:ext cx="968992" cy="532263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769571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 txBox="1">
            <a:spLocks/>
          </p:cNvSpPr>
          <p:nvPr/>
        </p:nvSpPr>
        <p:spPr>
          <a:xfrm>
            <a:off x="2606742" y="0"/>
            <a:ext cx="3930516" cy="52443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Стрелочные электроприводы</a:t>
            </a:r>
            <a:endParaRPr lang="ru-RU" sz="2000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848970" y="411782"/>
            <a:ext cx="544605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Классификация </a:t>
            </a:r>
            <a:r>
              <a:rPr lang="ru-RU" sz="2000" b="1" u="sng" dirty="0" smtClean="0">
                <a:solidFill>
                  <a:srgbClr val="002060"/>
                </a:solidFill>
              </a:rPr>
              <a:t>стрелочных электроприводов</a:t>
            </a:r>
            <a:endParaRPr lang="ru-RU" sz="2000" b="1" u="sng" dirty="0">
              <a:solidFill>
                <a:srgbClr val="00206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28600" y="1212501"/>
            <a:ext cx="3106270" cy="62871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>
                <a:solidFill>
                  <a:srgbClr val="C00000"/>
                </a:solidFill>
              </a:rPr>
              <a:t>По роду питающего тока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387787" y="1019677"/>
            <a:ext cx="3281082" cy="31600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постоянный ток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387787" y="1465147"/>
            <a:ext cx="3281082" cy="31600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переменный ток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2" name="Стрелка вправо 11"/>
          <p:cNvSpPr/>
          <p:nvPr/>
        </p:nvSpPr>
        <p:spPr>
          <a:xfrm>
            <a:off x="3334868" y="1255382"/>
            <a:ext cx="1765061" cy="484632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228600" y="2567975"/>
            <a:ext cx="3106270" cy="82027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По способу запирания остряков в крайних положениях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5387787" y="2563060"/>
            <a:ext cx="3281082" cy="31600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с </a:t>
            </a:r>
            <a:r>
              <a:rPr lang="ru-RU" b="1" dirty="0" smtClean="0">
                <a:solidFill>
                  <a:schemeClr val="tx1"/>
                </a:solidFill>
              </a:rPr>
              <a:t>внутренним замыкателем 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387787" y="3037071"/>
            <a:ext cx="3281082" cy="31600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с </a:t>
            </a:r>
            <a:r>
              <a:rPr lang="ru-RU" b="1" dirty="0" smtClean="0">
                <a:solidFill>
                  <a:schemeClr val="tx1"/>
                </a:solidFill>
              </a:rPr>
              <a:t>внешним замыкателем 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7" name="Стрелка вправо 16"/>
          <p:cNvSpPr/>
          <p:nvPr/>
        </p:nvSpPr>
        <p:spPr>
          <a:xfrm>
            <a:off x="3334869" y="2755705"/>
            <a:ext cx="1765061" cy="484632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228600" y="4021667"/>
            <a:ext cx="3106270" cy="62871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По </a:t>
            </a:r>
            <a:r>
              <a:rPr lang="ru-RU" sz="2000" b="1" dirty="0" smtClean="0">
                <a:solidFill>
                  <a:srgbClr val="002060"/>
                </a:solidFill>
              </a:rPr>
              <a:t>времени перевода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333999" y="3780758"/>
            <a:ext cx="3388659" cy="31600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chemeClr val="tx1"/>
                </a:solidFill>
              </a:rPr>
              <a:t>нормальнодействующие (3-5 с) 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5334000" y="4256598"/>
            <a:ext cx="3388659" cy="39309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chemeClr val="tx1"/>
                </a:solidFill>
              </a:rPr>
              <a:t>быстродействующие (менее 1с) 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21" name="Стрелка вправо 20"/>
          <p:cNvSpPr/>
          <p:nvPr/>
        </p:nvSpPr>
        <p:spPr>
          <a:xfrm>
            <a:off x="3334871" y="4114486"/>
            <a:ext cx="1765061" cy="484632"/>
          </a:xfrm>
          <a:prstGeom prst="rightArrow">
            <a:avLst/>
          </a:prstGeom>
          <a:solidFill>
            <a:srgbClr val="00B050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228601" y="5353072"/>
            <a:ext cx="3106270" cy="62871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>
                <a:solidFill>
                  <a:schemeClr val="tx1"/>
                </a:solidFill>
              </a:rPr>
              <a:t>По фиксации взреза стрелки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5334000" y="5285362"/>
            <a:ext cx="3281082" cy="31600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взрезные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5334000" y="5759487"/>
            <a:ext cx="3281082" cy="31600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невзрезные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26" name="Стрелка вправо 25"/>
          <p:cNvSpPr/>
          <p:nvPr/>
        </p:nvSpPr>
        <p:spPr>
          <a:xfrm>
            <a:off x="3334870" y="5425112"/>
            <a:ext cx="1765061" cy="484632"/>
          </a:xfrm>
          <a:prstGeom prst="rightArrow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640314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501590"/>
            <a:ext cx="9144000" cy="22488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u="sng" dirty="0" smtClean="0">
                <a:solidFill>
                  <a:srgbClr val="C00000"/>
                </a:solidFill>
              </a:rPr>
              <a:t>Классификация стрелочных электроприводов:</a:t>
            </a:r>
          </a:p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</a:rPr>
              <a:t>      По </a:t>
            </a:r>
            <a:r>
              <a:rPr lang="ru-RU" sz="2000" b="1" dirty="0">
                <a:solidFill>
                  <a:srgbClr val="002060"/>
                </a:solidFill>
              </a:rPr>
              <a:t>роду питающего тока: </a:t>
            </a:r>
            <a:r>
              <a:rPr lang="ru-RU" sz="2000" b="1" dirty="0"/>
              <a:t>постоянного </a:t>
            </a:r>
            <a:r>
              <a:rPr lang="ru-RU" sz="2000" b="1" dirty="0" smtClean="0"/>
              <a:t>и </a:t>
            </a:r>
            <a:r>
              <a:rPr lang="ru-RU" sz="2000" b="1" dirty="0"/>
              <a:t>переменного тока.</a:t>
            </a:r>
          </a:p>
          <a:p>
            <a:pPr marL="0" indent="0" algn="just">
              <a:buNone/>
            </a:pPr>
            <a:r>
              <a:rPr lang="ru-RU" sz="2000" dirty="0" smtClean="0"/>
              <a:t>       Стрелочные электроприводы </a:t>
            </a:r>
            <a:r>
              <a:rPr lang="ru-RU" sz="2000" b="1" u="sng" dirty="0"/>
              <a:t>постоянного тока </a:t>
            </a:r>
            <a:r>
              <a:rPr lang="ru-RU" sz="2000" dirty="0"/>
              <a:t>содержат коллекторный электродвигатель постоянного тока на рабочее напряжение от 30 до 160 В. </a:t>
            </a:r>
            <a:endParaRPr lang="ru-RU" sz="2000" dirty="0" smtClean="0"/>
          </a:p>
          <a:p>
            <a:pPr marL="0" indent="0" algn="just">
              <a:buNone/>
            </a:pPr>
            <a:r>
              <a:rPr lang="ru-RU" sz="2000" dirty="0" smtClean="0"/>
              <a:t>       В </a:t>
            </a:r>
            <a:r>
              <a:rPr lang="ru-RU" sz="2000" dirty="0"/>
              <a:t>состав стрелочных электроприводов </a:t>
            </a:r>
            <a:r>
              <a:rPr lang="ru-RU" sz="2000" b="1" u="sng" dirty="0"/>
              <a:t>переменного тока </a:t>
            </a:r>
            <a:r>
              <a:rPr lang="ru-RU" sz="2000" dirty="0"/>
              <a:t>входит трехфазный асинхронный электродвигатель на рабочее напряжение 190 В.</a:t>
            </a:r>
          </a:p>
          <a:p>
            <a:pPr marL="0" indent="0">
              <a:buNone/>
            </a:pPr>
            <a:endParaRPr lang="ru-RU" sz="2000" b="1" u="sng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ru-RU" sz="2000" dirty="0"/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2606742" y="0"/>
            <a:ext cx="3930516" cy="52443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Стрелочные электроприводы</a:t>
            </a:r>
            <a:endParaRPr lang="ru-RU" sz="2000" dirty="0">
              <a:solidFill>
                <a:srgbClr val="C000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47" y="608946"/>
            <a:ext cx="5715000" cy="321945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t="22738"/>
          <a:stretch/>
        </p:blipFill>
        <p:spPr>
          <a:xfrm>
            <a:off x="4503083" y="1684710"/>
            <a:ext cx="4629150" cy="268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065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2437"/>
          <a:stretch/>
        </p:blipFill>
        <p:spPr>
          <a:xfrm>
            <a:off x="26894" y="936766"/>
            <a:ext cx="4306752" cy="3126161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153" y="4549371"/>
            <a:ext cx="9144000" cy="224883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000" b="1" u="sng" dirty="0" smtClean="0">
                <a:solidFill>
                  <a:srgbClr val="C00000"/>
                </a:solidFill>
              </a:rPr>
              <a:t>Классификация стрелочных электроприводов:</a:t>
            </a:r>
          </a:p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</a:rPr>
              <a:t>     По </a:t>
            </a:r>
            <a:r>
              <a:rPr lang="ru-RU" sz="2000" b="1" dirty="0">
                <a:solidFill>
                  <a:srgbClr val="002060"/>
                </a:solidFill>
              </a:rPr>
              <a:t>способу запирания остряков в крайних положениях: </a:t>
            </a:r>
            <a:r>
              <a:rPr lang="ru-RU" sz="2000" b="1" dirty="0"/>
              <a:t>с внутренним или внешним замыкателем.</a:t>
            </a:r>
          </a:p>
          <a:p>
            <a:pPr marL="0" indent="0" algn="just">
              <a:buNone/>
            </a:pPr>
            <a:r>
              <a:rPr lang="ru-RU" sz="2000" dirty="0" smtClean="0"/>
              <a:t>      Внутренний </a:t>
            </a:r>
            <a:r>
              <a:rPr lang="ru-RU" sz="2000" dirty="0"/>
              <a:t>замыкатель не гарантирует фактическое запирание остряков стрелки и требует постоянной проверки правильности своей работы. Тем не менее благодаря своей простоте практически во всех случаях используется именно внутренний замыкатель.</a:t>
            </a:r>
          </a:p>
          <a:p>
            <a:pPr marL="0" indent="0" algn="just">
              <a:buNone/>
            </a:pPr>
            <a:endParaRPr lang="ru-RU" sz="2000" b="1" u="sng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ru-RU" sz="2000" dirty="0"/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2606742" y="0"/>
            <a:ext cx="3930516" cy="52443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Стрелочные электроприводы</a:t>
            </a:r>
            <a:endParaRPr lang="ru-RU" sz="2000" dirty="0">
              <a:solidFill>
                <a:srgbClr val="C000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1079" t="5247" r="3288"/>
          <a:stretch/>
        </p:blipFill>
        <p:spPr>
          <a:xfrm>
            <a:off x="4333646" y="254015"/>
            <a:ext cx="4693023" cy="3883025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82388" y="52443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/>
              <a:t>Электропривод стрелочный неврезной с внутренним замыкателем типа ВСП-150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729753" y="3789939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/>
              <a:t>Электропривод стрелочный с внешними замыкателями неврезной типа СП-12У</a:t>
            </a:r>
          </a:p>
        </p:txBody>
      </p:sp>
    </p:spTree>
    <p:extLst>
      <p:ext uri="{BB962C8B-B14F-4D97-AF65-F5344CB8AC3E}">
        <p14:creationId xmlns:p14="http://schemas.microsoft.com/office/powerpoint/2010/main" val="111060244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153" y="4549371"/>
            <a:ext cx="9144000" cy="224883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000" b="1" u="sng" dirty="0" smtClean="0">
                <a:solidFill>
                  <a:srgbClr val="C00000"/>
                </a:solidFill>
              </a:rPr>
              <a:t>Классификация стрелочных электроприводов:</a:t>
            </a:r>
          </a:p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</a:rPr>
              <a:t>     По </a:t>
            </a:r>
            <a:r>
              <a:rPr lang="ru-RU" sz="2000" b="1" dirty="0">
                <a:solidFill>
                  <a:srgbClr val="002060"/>
                </a:solidFill>
              </a:rPr>
              <a:t>времени перевода: </a:t>
            </a:r>
            <a:r>
              <a:rPr lang="ru-RU" sz="2000" b="1" dirty="0"/>
              <a:t>нормальнодействующие </a:t>
            </a:r>
            <a:r>
              <a:rPr lang="ru-RU" sz="2000" dirty="0"/>
              <a:t>(время перевода 3–5 </a:t>
            </a:r>
            <a:r>
              <a:rPr lang="ru-RU" sz="2000" dirty="0" smtClean="0"/>
              <a:t>сек) </a:t>
            </a:r>
            <a:r>
              <a:rPr lang="ru-RU" sz="2000" b="1" dirty="0"/>
              <a:t>и быстродействующие </a:t>
            </a:r>
            <a:r>
              <a:rPr lang="ru-RU" sz="2000" dirty="0"/>
              <a:t>(время перевода менее 1 </a:t>
            </a:r>
            <a:r>
              <a:rPr lang="ru-RU" sz="2000" dirty="0" smtClean="0"/>
              <a:t>сек).</a:t>
            </a:r>
            <a:endParaRPr lang="ru-RU" sz="2000" dirty="0"/>
          </a:p>
          <a:p>
            <a:pPr marL="0" indent="0" algn="just">
              <a:buNone/>
            </a:pPr>
            <a:r>
              <a:rPr lang="ru-RU" sz="2000" dirty="0" smtClean="0"/>
              <a:t>      Быстродействующие стрелочные электроприводы применяются </a:t>
            </a:r>
            <a:r>
              <a:rPr lang="ru-RU" sz="2000" dirty="0"/>
              <a:t>на спускной части сортировочных горок и обеспечивают перевод остряков стрелок в коротких промежутках между скатывающимися с горки отцепами. </a:t>
            </a:r>
            <a:endParaRPr lang="ru-RU" sz="2000" dirty="0" smtClean="0"/>
          </a:p>
          <a:p>
            <a:pPr marL="0" indent="0" algn="just">
              <a:buNone/>
            </a:pPr>
            <a:r>
              <a:rPr lang="ru-RU" sz="2000" dirty="0" smtClean="0"/>
              <a:t>      Во </a:t>
            </a:r>
            <a:r>
              <a:rPr lang="ru-RU" sz="2000" dirty="0"/>
              <a:t>всех остальных случаях применяются нормальнодействующие СЭП.</a:t>
            </a:r>
          </a:p>
          <a:p>
            <a:pPr marL="0" indent="0">
              <a:buNone/>
            </a:pPr>
            <a:endParaRPr lang="ru-RU" sz="2000" dirty="0"/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2606742" y="0"/>
            <a:ext cx="3930516" cy="52443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Стрелочные электроприводы</a:t>
            </a:r>
            <a:endParaRPr lang="ru-RU" sz="2000" dirty="0">
              <a:solidFill>
                <a:srgbClr val="C000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t="12796"/>
          <a:stretch/>
        </p:blipFill>
        <p:spPr>
          <a:xfrm>
            <a:off x="1048872" y="291228"/>
            <a:ext cx="7355540" cy="4276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663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   </a:t>
            </a: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2606742" y="0"/>
            <a:ext cx="3930516" cy="4475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2400" b="1" dirty="0" smtClean="0">
                <a:solidFill>
                  <a:srgbClr val="C00000"/>
                </a:solidFill>
              </a:rPr>
              <a:t>   </a:t>
            </a:r>
            <a:r>
              <a:rPr lang="ru-RU" sz="2000" b="1" dirty="0" smtClean="0">
                <a:solidFill>
                  <a:srgbClr val="C00000"/>
                </a:solidFill>
              </a:rPr>
              <a:t>Стрелочные электроприводы</a:t>
            </a:r>
            <a:endParaRPr lang="ru-RU" sz="2000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788" y="5669131"/>
            <a:ext cx="903642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/>
              <a:t>       В </a:t>
            </a:r>
            <a:r>
              <a:rPr lang="ru-RU" sz="2000" b="1" dirty="0"/>
              <a:t>системах релейной централизации </a:t>
            </a:r>
            <a:r>
              <a:rPr lang="ru-RU" sz="2000" b="1" dirty="0">
                <a:solidFill>
                  <a:srgbClr val="002060"/>
                </a:solidFill>
              </a:rPr>
              <a:t>для перевода централизованных стрелок из одного положения в другое, обеспечения запирания и контроля положения остряков этих стрелок </a:t>
            </a:r>
            <a:r>
              <a:rPr lang="ru-RU" sz="2000" b="1" dirty="0"/>
              <a:t>применяются </a:t>
            </a:r>
            <a:r>
              <a:rPr lang="ru-RU" sz="2000" b="1" dirty="0">
                <a:solidFill>
                  <a:srgbClr val="C00000"/>
                </a:solidFill>
              </a:rPr>
              <a:t>стрелочные электроприводы.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21529"/>
          <a:stretch/>
        </p:blipFill>
        <p:spPr>
          <a:xfrm>
            <a:off x="240892" y="353461"/>
            <a:ext cx="8744485" cy="5146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720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223540"/>
            <a:ext cx="9144000" cy="40610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u="sng" dirty="0" smtClean="0">
                <a:solidFill>
                  <a:srgbClr val="C00000"/>
                </a:solidFill>
              </a:rPr>
              <a:t>Классификация стрелочных электроприводов:</a:t>
            </a:r>
          </a:p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</a:rPr>
              <a:t>По фиксации взреза стрелки: </a:t>
            </a:r>
            <a:r>
              <a:rPr lang="ru-RU" sz="2000" b="1" dirty="0"/>
              <a:t>взрезные и невзрезные.</a:t>
            </a:r>
          </a:p>
          <a:p>
            <a:pPr marL="0" indent="0" algn="just">
              <a:buNone/>
            </a:pPr>
            <a:r>
              <a:rPr lang="ru-RU" sz="2000" dirty="0" smtClean="0"/>
              <a:t>      Взрезные </a:t>
            </a:r>
            <a:r>
              <a:rPr lang="ru-RU" sz="2000" dirty="0"/>
              <a:t>электроприводы имеют в своем составе специальное устройство, позволяющее провернуть главный вал привода при воздействии на отжатый остряк стрелки колеса подвижной единицы, движущейся с пути, на который данная стрелка не ведет (пошерстный взрез стрелки). Данное </a:t>
            </a:r>
            <a:r>
              <a:rPr lang="ru-RU" sz="2000" b="1" dirty="0">
                <a:solidFill>
                  <a:srgbClr val="C00000"/>
                </a:solidFill>
              </a:rPr>
              <a:t>взрезное устройство</a:t>
            </a:r>
            <a:r>
              <a:rPr lang="ru-RU" sz="2000" dirty="0">
                <a:solidFill>
                  <a:srgbClr val="C00000"/>
                </a:solidFill>
              </a:rPr>
              <a:t> </a:t>
            </a:r>
            <a:r>
              <a:rPr lang="ru-RU" sz="2000" b="1" dirty="0"/>
              <a:t>фиксирует</a:t>
            </a:r>
            <a:r>
              <a:rPr lang="ru-RU" sz="2000" dirty="0"/>
              <a:t> </a:t>
            </a:r>
            <a:r>
              <a:rPr lang="ru-RU" sz="2000" b="1" dirty="0">
                <a:solidFill>
                  <a:srgbClr val="002060"/>
                </a:solidFill>
              </a:rPr>
              <a:t>факт взреза и предохраняет механическую часть электропривода от повреждения. </a:t>
            </a:r>
            <a:r>
              <a:rPr lang="ru-RU" sz="2000" dirty="0"/>
              <a:t>Из-за сложности, громоздкости и низкой надежности взрезные электроприводы в настоящее время на магистральном транспорте не применяются, а возможные случаи взреза стрелки стараются предотвратить путем маршрутизации всех поездных и маневровых передвижений.</a:t>
            </a: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2606742" y="0"/>
            <a:ext cx="3930516" cy="52443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Стрелочные электроприводы</a:t>
            </a:r>
            <a:endParaRPr lang="ru-RU" sz="2000" dirty="0">
              <a:solidFill>
                <a:srgbClr val="C000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28723"/>
          <a:stretch/>
        </p:blipFill>
        <p:spPr>
          <a:xfrm>
            <a:off x="2406603" y="362445"/>
            <a:ext cx="6670581" cy="296132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986" y="275664"/>
            <a:ext cx="4054191" cy="3048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16004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961964"/>
            <a:ext cx="9144000" cy="189603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</a:rPr>
              <a:t>В ЭЦ применяются стрелочные электроприводы с внутренним запиранием остряков следующих типов: </a:t>
            </a:r>
            <a:endParaRPr lang="ru-RU" sz="2000" b="1" dirty="0" smtClean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r>
              <a:rPr lang="ru-RU" sz="2000" b="1" dirty="0" smtClean="0"/>
              <a:t>*</a:t>
            </a:r>
            <a:r>
              <a:rPr lang="ru-RU" sz="2000" dirty="0" smtClean="0"/>
              <a:t> </a:t>
            </a:r>
            <a:r>
              <a:rPr lang="ru-RU" sz="2000" b="1" dirty="0" smtClean="0">
                <a:solidFill>
                  <a:srgbClr val="C00000"/>
                </a:solidFill>
              </a:rPr>
              <a:t>невзрезной </a:t>
            </a:r>
            <a:r>
              <a:rPr lang="ru-RU" sz="2000" b="1" dirty="0">
                <a:solidFill>
                  <a:srgbClr val="C00000"/>
                </a:solidFill>
              </a:rPr>
              <a:t>стрелочный привод типа СП</a:t>
            </a:r>
            <a:r>
              <a:rPr lang="ru-RU" sz="2000" dirty="0"/>
              <a:t>, который </a:t>
            </a:r>
            <a:r>
              <a:rPr lang="ru-RU" sz="2000" b="1" dirty="0"/>
              <a:t>устанавливается на стрелочных переводах из рельсов тяжелых типа Р65, Р75 с крестовинами, </a:t>
            </a:r>
            <a:r>
              <a:rPr lang="ru-RU" sz="2000" b="1" dirty="0">
                <a:solidFill>
                  <a:srgbClr val="7030A0"/>
                </a:solidFill>
              </a:rPr>
              <a:t>имеющих подвижной сердечник</a:t>
            </a:r>
            <a:r>
              <a:rPr lang="ru-RU" sz="2000" dirty="0"/>
              <a:t>; </a:t>
            </a:r>
            <a:r>
              <a:rPr lang="ru-RU" sz="2000" i="1" dirty="0"/>
              <a:t>невзрезные новой конструкции типа ВСП-150 и ВСП-2×150Д взамен приводов типа </a:t>
            </a:r>
            <a:r>
              <a:rPr lang="ru-RU" sz="2000" i="1" dirty="0" smtClean="0"/>
              <a:t>СП. </a:t>
            </a:r>
            <a:endParaRPr lang="ru-RU" sz="2000" i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5964" y="336175"/>
            <a:ext cx="6291965" cy="4717025"/>
          </a:xfrm>
          <a:prstGeom prst="rect">
            <a:avLst/>
          </a:prstGeom>
        </p:spPr>
      </p:pic>
      <p:sp>
        <p:nvSpPr>
          <p:cNvPr id="5" name="Подзаголовок 2"/>
          <p:cNvSpPr txBox="1">
            <a:spLocks/>
          </p:cNvSpPr>
          <p:nvPr/>
        </p:nvSpPr>
        <p:spPr>
          <a:xfrm>
            <a:off x="2606742" y="0"/>
            <a:ext cx="3930516" cy="4475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2400" b="1" dirty="0" smtClean="0">
                <a:solidFill>
                  <a:srgbClr val="C00000"/>
                </a:solidFill>
              </a:rPr>
              <a:t>   </a:t>
            </a:r>
            <a:r>
              <a:rPr lang="ru-RU" sz="2000" b="1" dirty="0" smtClean="0">
                <a:solidFill>
                  <a:srgbClr val="C00000"/>
                </a:solidFill>
              </a:rPr>
              <a:t>Стрелочные электроприводы</a:t>
            </a:r>
            <a:endParaRPr lang="ru-RU" sz="2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537840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93" y="4262717"/>
            <a:ext cx="9117107" cy="246081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  </a:t>
            </a:r>
            <a:r>
              <a:rPr lang="ru-RU" sz="2000" b="1" dirty="0" smtClean="0">
                <a:solidFill>
                  <a:srgbClr val="C00000"/>
                </a:solidFill>
              </a:rPr>
              <a:t>Электропривод </a:t>
            </a:r>
            <a:r>
              <a:rPr lang="ru-RU" sz="2000" b="1" dirty="0">
                <a:solidFill>
                  <a:srgbClr val="C00000"/>
                </a:solidFill>
              </a:rPr>
              <a:t>типа СПВ </a:t>
            </a:r>
            <a:r>
              <a:rPr lang="ru-RU" sz="2000" b="1" dirty="0"/>
              <a:t>относится к типу </a:t>
            </a:r>
            <a:r>
              <a:rPr lang="ru-RU" sz="2000" b="1" dirty="0">
                <a:solidFill>
                  <a:srgbClr val="C00000"/>
                </a:solidFill>
              </a:rPr>
              <a:t>взрезных приводов </a:t>
            </a:r>
            <a:r>
              <a:rPr lang="ru-RU" sz="2000" b="1" dirty="0"/>
              <a:t>и устанавливается </a:t>
            </a:r>
            <a:r>
              <a:rPr lang="ru-RU" sz="2000" b="1" dirty="0">
                <a:solidFill>
                  <a:srgbClr val="002060"/>
                </a:solidFill>
              </a:rPr>
              <a:t>в маневровых районах станций</a:t>
            </a:r>
            <a:r>
              <a:rPr lang="ru-RU" sz="2000" b="1" dirty="0"/>
              <a:t>, где сравнительно велика опасность взреза стрелки. </a:t>
            </a:r>
            <a:r>
              <a:rPr lang="ru-RU" sz="2000" dirty="0"/>
              <a:t>Конструкция такого привода обеспечивает раздельный ход остряков стрелки, что дает возможность проконтролировать взрез стрелки и исключить при этом поломку привода при взрезе. Но привод типа СПВ менее надежен в работе, чем невзрезной привод. В электроприводе типа СПВ вращение двигателя передается на главный вал через взрезное устройство, которое предохраняет привод от поломки при взрезе стрелки.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8947" r="7313" b="13325"/>
          <a:stretch/>
        </p:blipFill>
        <p:spPr>
          <a:xfrm>
            <a:off x="923872" y="548017"/>
            <a:ext cx="7171257" cy="3637329"/>
          </a:xfrm>
          <a:prstGeom prst="rect">
            <a:avLst/>
          </a:prstGeom>
        </p:spPr>
      </p:pic>
      <p:sp>
        <p:nvSpPr>
          <p:cNvPr id="5" name="Подзаголовок 2"/>
          <p:cNvSpPr txBox="1">
            <a:spLocks/>
          </p:cNvSpPr>
          <p:nvPr/>
        </p:nvSpPr>
        <p:spPr>
          <a:xfrm>
            <a:off x="2606742" y="0"/>
            <a:ext cx="3930516" cy="4475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2400" b="1" dirty="0" smtClean="0">
                <a:solidFill>
                  <a:srgbClr val="C00000"/>
                </a:solidFill>
              </a:rPr>
              <a:t>   </a:t>
            </a:r>
            <a:r>
              <a:rPr lang="ru-RU" sz="2000" b="1" dirty="0" smtClean="0">
                <a:solidFill>
                  <a:srgbClr val="C00000"/>
                </a:solidFill>
              </a:rPr>
              <a:t>Стрелочные электроприводы</a:t>
            </a:r>
            <a:endParaRPr lang="ru-RU" sz="2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134224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93" y="4262717"/>
            <a:ext cx="9022977" cy="2595283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</a:rPr>
              <a:t>В ЭЦ применяются стрелочные электроприводы с внутренним запиранием остряков следующих типов: </a:t>
            </a:r>
            <a:endParaRPr lang="ru-RU" sz="2000" b="1" dirty="0" smtClean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*</a:t>
            </a:r>
            <a:r>
              <a:rPr lang="ru-RU" sz="2000" dirty="0" smtClean="0"/>
              <a:t> </a:t>
            </a:r>
            <a:r>
              <a:rPr lang="ru-RU" sz="2000" b="1" dirty="0" smtClean="0">
                <a:solidFill>
                  <a:srgbClr val="C00000"/>
                </a:solidFill>
              </a:rPr>
              <a:t>взрезной </a:t>
            </a:r>
            <a:r>
              <a:rPr lang="ru-RU" sz="2000" b="1" dirty="0">
                <a:solidFill>
                  <a:srgbClr val="C00000"/>
                </a:solidFill>
              </a:rPr>
              <a:t>стрелочный привод типа СПВ</a:t>
            </a:r>
            <a:r>
              <a:rPr lang="ru-RU" sz="2000" dirty="0"/>
              <a:t>, который </a:t>
            </a:r>
            <a:r>
              <a:rPr lang="ru-RU" sz="2000" b="1" dirty="0"/>
              <a:t>используется на стрелках в маневровых районах </a:t>
            </a:r>
            <a:r>
              <a:rPr lang="ru-RU" sz="2000" b="1" dirty="0" smtClean="0"/>
              <a:t>станций</a:t>
            </a:r>
            <a:r>
              <a:rPr lang="ru-RU" sz="2000" dirty="0" smtClean="0"/>
              <a:t>; </a:t>
            </a:r>
            <a:r>
              <a:rPr lang="ru-RU" sz="2000" i="1" dirty="0"/>
              <a:t>взрезной привод новой конструкции типа </a:t>
            </a:r>
            <a:r>
              <a:rPr lang="ru-RU" sz="2000" i="1" dirty="0" smtClean="0"/>
              <a:t>ВСП-200.</a:t>
            </a:r>
            <a:r>
              <a:rPr lang="ru-RU" sz="2000" dirty="0" smtClean="0"/>
              <a:t> </a:t>
            </a:r>
            <a:r>
              <a:rPr lang="ru-RU" sz="2000" b="1" dirty="0" smtClean="0">
                <a:solidFill>
                  <a:srgbClr val="7030A0"/>
                </a:solidFill>
              </a:rPr>
              <a:t>Электропривод </a:t>
            </a:r>
            <a:r>
              <a:rPr lang="ru-RU" sz="2000" b="1" dirty="0">
                <a:solidFill>
                  <a:srgbClr val="7030A0"/>
                </a:solidFill>
              </a:rPr>
              <a:t>типа СП осуществляет совместный перевод и одновременное запирание обоих остряков стрелки</a:t>
            </a:r>
            <a:r>
              <a:rPr lang="ru-RU" sz="2000" dirty="0"/>
              <a:t>, развивает большое тяговое усилие, более безопасен и надежен в работе, чем взрезной. Такой электропривод не имеет взрезного устройства, и при взрезе стрелки происходит поломка его частей.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21143" r="4762"/>
          <a:stretch/>
        </p:blipFill>
        <p:spPr>
          <a:xfrm>
            <a:off x="1788454" y="322729"/>
            <a:ext cx="7261416" cy="3983232"/>
          </a:xfrm>
          <a:prstGeom prst="rect">
            <a:avLst/>
          </a:prstGeom>
        </p:spPr>
      </p:pic>
      <p:sp>
        <p:nvSpPr>
          <p:cNvPr id="5" name="Подзаголовок 2"/>
          <p:cNvSpPr txBox="1">
            <a:spLocks/>
          </p:cNvSpPr>
          <p:nvPr/>
        </p:nvSpPr>
        <p:spPr>
          <a:xfrm>
            <a:off x="2581835" y="0"/>
            <a:ext cx="3955423" cy="4475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2400" b="1" dirty="0" smtClean="0">
                <a:solidFill>
                  <a:srgbClr val="C00000"/>
                </a:solidFill>
              </a:rPr>
              <a:t>   </a:t>
            </a:r>
            <a:r>
              <a:rPr lang="ru-RU" sz="2000" b="1" dirty="0" smtClean="0">
                <a:solidFill>
                  <a:srgbClr val="C00000"/>
                </a:solidFill>
              </a:rPr>
              <a:t>Стрелочные электроприводы</a:t>
            </a:r>
            <a:endParaRPr lang="ru-RU" sz="2000" dirty="0">
              <a:solidFill>
                <a:srgbClr val="C0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-431198" y="823149"/>
            <a:ext cx="3983234" cy="2982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34731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94" y="4719195"/>
            <a:ext cx="9090212" cy="156057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 </a:t>
            </a:r>
            <a:r>
              <a:rPr lang="ru-RU" sz="2000" b="1" dirty="0" smtClean="0">
                <a:solidFill>
                  <a:srgbClr val="C00000"/>
                </a:solidFill>
              </a:rPr>
              <a:t>Все </a:t>
            </a:r>
            <a:r>
              <a:rPr lang="ru-RU" sz="2000" b="1" dirty="0">
                <a:solidFill>
                  <a:srgbClr val="C00000"/>
                </a:solidFill>
              </a:rPr>
              <a:t>невзрезные электроприводы </a:t>
            </a:r>
            <a:r>
              <a:rPr lang="ru-RU" sz="2000" b="1" dirty="0"/>
              <a:t>в основном имеют </a:t>
            </a:r>
            <a:r>
              <a:rPr lang="ru-RU" sz="2000" b="1" dirty="0">
                <a:solidFill>
                  <a:srgbClr val="002060"/>
                </a:solidFill>
              </a:rPr>
              <a:t>унифицированную конструкцию </a:t>
            </a:r>
            <a:r>
              <a:rPr lang="ru-RU" sz="2000" b="1" dirty="0"/>
              <a:t>и отличаются </a:t>
            </a:r>
            <a:r>
              <a:rPr lang="ru-RU" sz="2000" b="1" dirty="0">
                <a:solidFill>
                  <a:srgbClr val="002060"/>
                </a:solidFill>
              </a:rPr>
              <a:t>передаточным числом редуктора, тяговым усилием и временем перевода стрелки (от 2 до 7 </a:t>
            </a:r>
            <a:r>
              <a:rPr lang="ru-RU" sz="2000" b="1" dirty="0" smtClean="0">
                <a:solidFill>
                  <a:srgbClr val="002060"/>
                </a:solidFill>
              </a:rPr>
              <a:t>сек). </a:t>
            </a:r>
            <a:r>
              <a:rPr lang="ru-RU" sz="2000" dirty="0" smtClean="0"/>
              <a:t>Винтовой </a:t>
            </a:r>
            <a:r>
              <a:rPr lang="ru-RU" sz="2000" dirty="0"/>
              <a:t>электропривод типа ВСП имеет иную конструкцию, и является более надежным в работе и устанавливается взамен электропривода типа СП. </a:t>
            </a: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2606742" y="0"/>
            <a:ext cx="3930516" cy="4475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2400" b="1" dirty="0" smtClean="0">
                <a:solidFill>
                  <a:srgbClr val="C00000"/>
                </a:solidFill>
              </a:rPr>
              <a:t>   </a:t>
            </a:r>
            <a:r>
              <a:rPr lang="ru-RU" sz="2000" b="1" dirty="0" smtClean="0">
                <a:solidFill>
                  <a:srgbClr val="C00000"/>
                </a:solidFill>
              </a:rPr>
              <a:t>Стрелочные электроприводы</a:t>
            </a:r>
            <a:endParaRPr lang="ru-RU" sz="2000" dirty="0">
              <a:solidFill>
                <a:srgbClr val="C0000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l="7751" t="8522" r="7633"/>
          <a:stretch/>
        </p:blipFill>
        <p:spPr>
          <a:xfrm>
            <a:off x="174811" y="358265"/>
            <a:ext cx="5284694" cy="427160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8105" y="313121"/>
            <a:ext cx="3111790" cy="4406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6019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530940"/>
            <a:ext cx="9144000" cy="213880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 Стрелочный </a:t>
            </a:r>
            <a:r>
              <a:rPr lang="ru-RU" sz="2000" b="1" dirty="0">
                <a:solidFill>
                  <a:srgbClr val="C00000"/>
                </a:solidFill>
              </a:rPr>
              <a:t>электропривод типа СПГ (стрелочный привод горочный)</a:t>
            </a:r>
            <a:r>
              <a:rPr lang="ru-RU" sz="2000" dirty="0">
                <a:solidFill>
                  <a:srgbClr val="C00000"/>
                </a:solidFill>
              </a:rPr>
              <a:t> </a:t>
            </a:r>
            <a:r>
              <a:rPr lang="ru-RU" sz="2000" b="1" dirty="0"/>
              <a:t>имеет конструкцию,</a:t>
            </a:r>
            <a:r>
              <a:rPr lang="ru-RU" sz="2000" dirty="0"/>
              <a:t> аналогичную конструкции привода типа СП. </a:t>
            </a:r>
            <a:r>
              <a:rPr lang="ru-RU" sz="2000" b="1" dirty="0">
                <a:solidFill>
                  <a:srgbClr val="7030A0"/>
                </a:solidFill>
              </a:rPr>
              <a:t>Отличительной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>
                <a:solidFill>
                  <a:srgbClr val="7030A0"/>
                </a:solidFill>
              </a:rPr>
              <a:t>особенностью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dirty="0"/>
              <a:t>привода типа СПГ является редуктор с меньшим передаточным числом для сокращения времени </a:t>
            </a:r>
            <a:r>
              <a:rPr lang="ru-RU" sz="2000" b="1" dirty="0">
                <a:solidFill>
                  <a:srgbClr val="002060"/>
                </a:solidFill>
              </a:rPr>
              <a:t>перевода стрелки (</a:t>
            </a:r>
            <a:r>
              <a:rPr lang="ru-RU" sz="2000" b="1" dirty="0" smtClean="0">
                <a:solidFill>
                  <a:srgbClr val="002060"/>
                </a:solidFill>
              </a:rPr>
              <a:t>0,5 - 1 сек). </a:t>
            </a:r>
            <a:r>
              <a:rPr lang="ru-RU" sz="2000" dirty="0"/>
              <a:t>На горках применяют быстродействующие невзрезные электроприводы типа СПГ-3М с контактным автопереключателем и СПГБ-4М с бесконтактным автопереключателем.</a:t>
            </a: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2606742" y="0"/>
            <a:ext cx="3930516" cy="4475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2400" b="1" dirty="0" smtClean="0">
                <a:solidFill>
                  <a:srgbClr val="C00000"/>
                </a:solidFill>
              </a:rPr>
              <a:t>   </a:t>
            </a:r>
            <a:r>
              <a:rPr lang="ru-RU" sz="2000" b="1" dirty="0" smtClean="0">
                <a:solidFill>
                  <a:srgbClr val="C00000"/>
                </a:solidFill>
              </a:rPr>
              <a:t>Стрелочные электроприводы</a:t>
            </a:r>
            <a:endParaRPr lang="ru-RU" sz="2000" dirty="0">
              <a:solidFill>
                <a:srgbClr val="C0000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10734" t="10294" r="4854"/>
          <a:stretch/>
        </p:blipFill>
        <p:spPr>
          <a:xfrm>
            <a:off x="147611" y="324415"/>
            <a:ext cx="5482897" cy="388451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0508" y="742672"/>
            <a:ext cx="3514725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27489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788" y="5298141"/>
            <a:ext cx="9047010" cy="143883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   Схемы </a:t>
            </a:r>
            <a:r>
              <a:rPr lang="ru-RU" sz="2000" b="1" dirty="0">
                <a:solidFill>
                  <a:srgbClr val="C00000"/>
                </a:solidFill>
              </a:rPr>
              <a:t>управления стрелками </a:t>
            </a:r>
            <a:r>
              <a:rPr lang="ru-RU" sz="2000" b="1" dirty="0">
                <a:solidFill>
                  <a:srgbClr val="002060"/>
                </a:solidFill>
              </a:rPr>
              <a:t>в релейной централизации являются ответственными частями и не должны давать опасного отказа. </a:t>
            </a:r>
            <a:r>
              <a:rPr lang="ru-RU" sz="2000" b="1" dirty="0"/>
              <a:t>Поэтому они имеют такое построение, при котором любое повреждение схемы исключает перевод стрелки и получение ложного ее положения.</a:t>
            </a: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3115743" y="1"/>
            <a:ext cx="3432975" cy="4676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Схемы управления стрелкой </a:t>
            </a:r>
            <a:endParaRPr lang="ru-RU" sz="2000" dirty="0">
              <a:solidFill>
                <a:srgbClr val="C000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4690" y="1207202"/>
            <a:ext cx="6462320" cy="379813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802" y="336176"/>
            <a:ext cx="4848291" cy="2743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1553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087907"/>
            <a:ext cx="9022977" cy="259528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</a:rPr>
              <a:t>Выполняя требования по безопасности движения, схемы управления стрелками должны обеспечивать: </a:t>
            </a:r>
            <a:endParaRPr lang="ru-RU" sz="2000" b="1" dirty="0" smtClean="0">
              <a:solidFill>
                <a:srgbClr val="C00000"/>
              </a:solidFill>
            </a:endParaRPr>
          </a:p>
          <a:p>
            <a:pPr algn="just"/>
            <a:r>
              <a:rPr lang="ru-RU" sz="2000" b="1" dirty="0" smtClean="0"/>
              <a:t>перевод </a:t>
            </a:r>
            <a:r>
              <a:rPr lang="ru-RU" sz="2000" b="1" dirty="0"/>
              <a:t>стрелки из одного положения в другое; </a:t>
            </a:r>
            <a:endParaRPr lang="ru-RU" sz="2000" b="1" dirty="0" smtClean="0"/>
          </a:p>
          <a:p>
            <a:pPr algn="just"/>
            <a:r>
              <a:rPr lang="ru-RU" sz="2000" b="1" dirty="0" smtClean="0"/>
              <a:t>правильный </a:t>
            </a:r>
            <a:r>
              <a:rPr lang="ru-RU" sz="2000" b="1" dirty="0"/>
              <a:t>контроль положения стрелки; </a:t>
            </a:r>
            <a:endParaRPr lang="ru-RU" sz="2000" b="1" dirty="0" smtClean="0"/>
          </a:p>
          <a:p>
            <a:pPr algn="just"/>
            <a:r>
              <a:rPr lang="ru-RU" sz="2000" b="1" dirty="0" smtClean="0"/>
              <a:t>завершение </a:t>
            </a:r>
            <a:r>
              <a:rPr lang="ru-RU" sz="2000" b="1" dirty="0"/>
              <a:t>перевода стрелки (доведение стрелочных остряков до крайнего положения), если во время перевода на стрелочную секцию вступила подвижная единица; </a:t>
            </a:r>
            <a:endParaRPr lang="ru-RU" sz="2000" b="1" dirty="0" smtClean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290" y="363070"/>
            <a:ext cx="3496236" cy="349623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4541" y="363070"/>
            <a:ext cx="5198436" cy="3496236"/>
          </a:xfrm>
          <a:prstGeom prst="rect">
            <a:avLst/>
          </a:prstGeom>
        </p:spPr>
      </p:pic>
      <p:sp>
        <p:nvSpPr>
          <p:cNvPr id="6" name="Подзаголовок 2"/>
          <p:cNvSpPr txBox="1">
            <a:spLocks/>
          </p:cNvSpPr>
          <p:nvPr/>
        </p:nvSpPr>
        <p:spPr>
          <a:xfrm>
            <a:off x="3115743" y="1"/>
            <a:ext cx="3432975" cy="4676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Схемы управления стрелкой </a:t>
            </a:r>
            <a:endParaRPr lang="ru-RU" sz="2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527575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989" y="4531458"/>
            <a:ext cx="9022977" cy="216959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</a:rPr>
              <a:t>Выполняя требования по безопасности движения, схемы управления стрелками должны обеспечивать: </a:t>
            </a:r>
            <a:endParaRPr lang="ru-RU" sz="2000" b="1" dirty="0" smtClean="0">
              <a:solidFill>
                <a:srgbClr val="C00000"/>
              </a:solidFill>
            </a:endParaRPr>
          </a:p>
          <a:p>
            <a:pPr algn="just"/>
            <a:r>
              <a:rPr lang="ru-RU" sz="2000" b="1" dirty="0" smtClean="0"/>
              <a:t>невозможность </a:t>
            </a:r>
            <a:r>
              <a:rPr lang="ru-RU" sz="2000" b="1" dirty="0"/>
              <a:t>перевода стрелки под подвижным составом и самопроизвольного перевода стрелки; </a:t>
            </a:r>
            <a:endParaRPr lang="ru-RU" sz="2000" b="1" dirty="0" smtClean="0"/>
          </a:p>
          <a:p>
            <a:pPr algn="just"/>
            <a:r>
              <a:rPr lang="ru-RU" sz="2000" b="1" dirty="0" smtClean="0"/>
              <a:t>возможность </a:t>
            </a:r>
            <a:r>
              <a:rPr lang="ru-RU" sz="2000" b="1" dirty="0"/>
              <a:t>перевода стрелки только при свободном стрелочном участке</a:t>
            </a:r>
            <a:r>
              <a:rPr lang="ru-RU" sz="2000" b="1" dirty="0" smtClean="0"/>
              <a:t>;</a:t>
            </a:r>
          </a:p>
          <a:p>
            <a:pPr algn="just"/>
            <a:r>
              <a:rPr lang="ru-RU" sz="2000" b="1" dirty="0" smtClean="0"/>
              <a:t> </a:t>
            </a:r>
            <a:r>
              <a:rPr lang="ru-RU" sz="2000" b="1" dirty="0"/>
              <a:t>невозможность перевода стрелки, замкнутой в установленном маршруте.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22995"/>
          <a:stretch/>
        </p:blipFill>
        <p:spPr>
          <a:xfrm>
            <a:off x="224622" y="314488"/>
            <a:ext cx="8726866" cy="4216970"/>
          </a:xfrm>
          <a:prstGeom prst="rect">
            <a:avLst/>
          </a:prstGeom>
        </p:spPr>
      </p:pic>
      <p:sp>
        <p:nvSpPr>
          <p:cNvPr id="5" name="Подзаголовок 2"/>
          <p:cNvSpPr txBox="1">
            <a:spLocks/>
          </p:cNvSpPr>
          <p:nvPr/>
        </p:nvSpPr>
        <p:spPr>
          <a:xfrm>
            <a:off x="3115743" y="1"/>
            <a:ext cx="3432975" cy="4676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Схемы управления стрелкой </a:t>
            </a:r>
            <a:endParaRPr lang="ru-RU" sz="2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409824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098944"/>
            <a:ext cx="9144000" cy="191424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   Перевод </a:t>
            </a:r>
            <a:r>
              <a:rPr lang="ru-RU" sz="2000" b="1" dirty="0">
                <a:solidFill>
                  <a:srgbClr val="C00000"/>
                </a:solidFill>
              </a:rPr>
              <a:t>стрелки </a:t>
            </a:r>
            <a:r>
              <a:rPr lang="ru-RU" sz="2000" b="1" dirty="0">
                <a:solidFill>
                  <a:srgbClr val="002060"/>
                </a:solidFill>
              </a:rPr>
              <a:t>осуществляет </a:t>
            </a:r>
            <a:r>
              <a:rPr lang="ru-RU" sz="2000" b="1" dirty="0">
                <a:solidFill>
                  <a:srgbClr val="C00000"/>
                </a:solidFill>
              </a:rPr>
              <a:t>только ДСП </a:t>
            </a:r>
            <a:r>
              <a:rPr lang="ru-RU" sz="2000" b="1" dirty="0">
                <a:solidFill>
                  <a:srgbClr val="002060"/>
                </a:solidFill>
              </a:rPr>
              <a:t>кратковременным нажатием плюсовой или минусовой кнопки. </a:t>
            </a:r>
            <a:r>
              <a:rPr lang="ru-RU" sz="2000" dirty="0"/>
              <a:t>После полного перевода стрелки выключение электродвигателя стрелочного привода происходит автоматически. </a:t>
            </a: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   </a:t>
            </a:r>
            <a:r>
              <a:rPr lang="ru-RU" sz="2000" b="1" dirty="0" smtClean="0">
                <a:solidFill>
                  <a:srgbClr val="C00000"/>
                </a:solidFill>
              </a:rPr>
              <a:t>Схемы </a:t>
            </a:r>
            <a:r>
              <a:rPr lang="ru-RU" sz="2000" b="1" dirty="0">
                <a:solidFill>
                  <a:srgbClr val="C00000"/>
                </a:solidFill>
              </a:rPr>
              <a:t>управления </a:t>
            </a:r>
            <a:r>
              <a:rPr lang="ru-RU" sz="2000" b="1" dirty="0">
                <a:solidFill>
                  <a:srgbClr val="002060"/>
                </a:solidFill>
              </a:rPr>
              <a:t>обеспечивают перевод стрелки двумя способами: </a:t>
            </a:r>
            <a:r>
              <a:rPr lang="ru-RU" sz="2000" b="1" dirty="0">
                <a:solidFill>
                  <a:srgbClr val="C00000"/>
                </a:solidFill>
              </a:rPr>
              <a:t>централизованным</a:t>
            </a:r>
            <a:r>
              <a:rPr lang="ru-RU" sz="2000" dirty="0"/>
              <a:t> (с аппарата управления в помещении ДСП) и </a:t>
            </a:r>
            <a:r>
              <a:rPr lang="ru-RU" sz="2000" b="1" dirty="0">
                <a:solidFill>
                  <a:srgbClr val="C00000"/>
                </a:solidFill>
              </a:rPr>
              <a:t>местным</a:t>
            </a:r>
            <a:r>
              <a:rPr lang="ru-RU" sz="2000" dirty="0"/>
              <a:t> (из путевой коробки или с маневровой колонки). </a:t>
            </a:r>
            <a:endParaRPr lang="ru-RU" sz="2000" dirty="0" smtClean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8209" t="4049" r="14352" b="3265"/>
          <a:stretch/>
        </p:blipFill>
        <p:spPr>
          <a:xfrm>
            <a:off x="93325" y="655092"/>
            <a:ext cx="3905469" cy="311630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39552" t="22886" r="3582" b="33532"/>
          <a:stretch/>
        </p:blipFill>
        <p:spPr>
          <a:xfrm>
            <a:off x="4125791" y="655092"/>
            <a:ext cx="4894977" cy="311630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701051" y="982639"/>
            <a:ext cx="518615" cy="1078173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3115743" y="1"/>
            <a:ext cx="3432975" cy="4676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Схемы управления стрелкой </a:t>
            </a:r>
            <a:endParaRPr lang="ru-RU" sz="2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58154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760261"/>
            <a:ext cx="9144000" cy="209774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   Стрелки </a:t>
            </a:r>
            <a:r>
              <a:rPr lang="ru-RU" sz="2000" b="1" dirty="0">
                <a:solidFill>
                  <a:srgbClr val="002060"/>
                </a:solidFill>
              </a:rPr>
              <a:t>на станциях имеют два положения: </a:t>
            </a:r>
            <a:r>
              <a:rPr lang="ru-RU" sz="2000" b="1" dirty="0">
                <a:solidFill>
                  <a:srgbClr val="C00000"/>
                </a:solidFill>
              </a:rPr>
              <a:t>исходное и переведенное. </a:t>
            </a:r>
            <a:r>
              <a:rPr lang="ru-RU" sz="2000" b="1" dirty="0" smtClean="0">
                <a:solidFill>
                  <a:srgbClr val="C00000"/>
                </a:solidFill>
              </a:rPr>
              <a:t>Исходным </a:t>
            </a:r>
            <a:r>
              <a:rPr lang="ru-RU" sz="2000" b="1" dirty="0">
                <a:solidFill>
                  <a:srgbClr val="C00000"/>
                </a:solidFill>
              </a:rPr>
              <a:t>положением стрелки</a:t>
            </a:r>
            <a:r>
              <a:rPr lang="ru-RU" sz="2000" dirty="0">
                <a:solidFill>
                  <a:srgbClr val="C00000"/>
                </a:solidFill>
              </a:rPr>
              <a:t> </a:t>
            </a:r>
            <a:r>
              <a:rPr lang="ru-RU" sz="2000" dirty="0"/>
              <a:t>является такое положение ее остряков, при котором обеспечивается </a:t>
            </a:r>
            <a:r>
              <a:rPr lang="ru-RU" sz="2000" b="1" dirty="0"/>
              <a:t>пропуск поездов по прямому направлению пути. </a:t>
            </a:r>
            <a:r>
              <a:rPr lang="ru-RU" sz="2000" dirty="0"/>
              <a:t>Это положение стрелки условно называют </a:t>
            </a:r>
            <a:r>
              <a:rPr lang="ru-RU" sz="2000" b="1" i="1" dirty="0" smtClean="0">
                <a:solidFill>
                  <a:srgbClr val="002060"/>
                </a:solidFill>
              </a:rPr>
              <a:t>плюсовым. </a:t>
            </a:r>
            <a:r>
              <a:rPr lang="ru-RU" sz="2000" dirty="0"/>
              <a:t>Чтобы </a:t>
            </a:r>
            <a:r>
              <a:rPr lang="ru-RU" sz="2000" b="1" dirty="0"/>
              <a:t>переехать с одного пути на другой, </a:t>
            </a:r>
            <a:r>
              <a:rPr lang="ru-RU" sz="2000" dirty="0"/>
              <a:t>в горловине станции следует стрелку перевести; в этом случае стрелка уже будет находиться </a:t>
            </a:r>
            <a:r>
              <a:rPr lang="ru-RU" sz="2000" b="1" dirty="0">
                <a:solidFill>
                  <a:srgbClr val="C00000"/>
                </a:solidFill>
              </a:rPr>
              <a:t>в переведенном положении</a:t>
            </a:r>
            <a:r>
              <a:rPr lang="ru-RU" sz="2000" dirty="0">
                <a:solidFill>
                  <a:srgbClr val="C00000"/>
                </a:solidFill>
              </a:rPr>
              <a:t>.</a:t>
            </a:r>
            <a:r>
              <a:rPr lang="ru-RU" sz="2000" dirty="0"/>
              <a:t> Переведенное положение стрелки условно называют </a:t>
            </a:r>
            <a:r>
              <a:rPr lang="ru-RU" sz="2000" b="1" i="1" dirty="0" smtClean="0">
                <a:solidFill>
                  <a:srgbClr val="002060"/>
                </a:solidFill>
              </a:rPr>
              <a:t>минусовым.</a:t>
            </a:r>
            <a:endParaRPr lang="ru-RU" sz="2000" b="1" i="1" dirty="0">
              <a:solidFill>
                <a:srgbClr val="00206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7152" y="322730"/>
            <a:ext cx="6035966" cy="4494697"/>
          </a:xfrm>
          <a:prstGeom prst="rect">
            <a:avLst/>
          </a:prstGeom>
        </p:spPr>
      </p:pic>
      <p:sp>
        <p:nvSpPr>
          <p:cNvPr id="5" name="Подзаголовок 2"/>
          <p:cNvSpPr txBox="1">
            <a:spLocks/>
          </p:cNvSpPr>
          <p:nvPr/>
        </p:nvSpPr>
        <p:spPr>
          <a:xfrm>
            <a:off x="2606742" y="0"/>
            <a:ext cx="3930516" cy="4475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2400" b="1" dirty="0" smtClean="0">
                <a:solidFill>
                  <a:srgbClr val="C00000"/>
                </a:solidFill>
              </a:rPr>
              <a:t>   </a:t>
            </a:r>
            <a:r>
              <a:rPr lang="ru-RU" sz="2000" b="1" dirty="0" smtClean="0">
                <a:solidFill>
                  <a:srgbClr val="C00000"/>
                </a:solidFill>
              </a:rPr>
              <a:t>Стрелочные электроприводы</a:t>
            </a:r>
            <a:endParaRPr lang="ru-RU" sz="2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051706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040" y="5369444"/>
            <a:ext cx="9099684" cy="1140538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  При </a:t>
            </a:r>
            <a:r>
              <a:rPr lang="ru-RU" sz="2000" b="1" dirty="0">
                <a:solidFill>
                  <a:srgbClr val="C00000"/>
                </a:solidFill>
              </a:rPr>
              <a:t>централизованном управлении стрелкой </a:t>
            </a:r>
            <a:r>
              <a:rPr lang="ru-RU" sz="2000" b="1" dirty="0"/>
              <a:t>схема состоит из трех цепей</a:t>
            </a:r>
            <a:r>
              <a:rPr lang="ru-RU" sz="2000" b="1" dirty="0" smtClean="0"/>
              <a:t>:</a:t>
            </a:r>
          </a:p>
          <a:p>
            <a:pPr marL="0" indent="0" algn="just">
              <a:buNone/>
            </a:pPr>
            <a:r>
              <a:rPr lang="ru-RU" sz="2000" b="1" dirty="0"/>
              <a:t> </a:t>
            </a:r>
            <a:r>
              <a:rPr lang="ru-RU" sz="2000" b="1" dirty="0" smtClean="0"/>
              <a:t>                                </a:t>
            </a:r>
            <a:r>
              <a:rPr lang="ru-RU" sz="2000" b="1" dirty="0">
                <a:solidFill>
                  <a:srgbClr val="002060"/>
                </a:solidFill>
              </a:rPr>
              <a:t>управляющей, рабочей и контрольной.</a:t>
            </a: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  </a:t>
            </a:r>
            <a:endParaRPr lang="ru-RU" sz="2000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4998109" y="3262217"/>
            <a:ext cx="4101575" cy="11698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одзаголовок 2"/>
          <p:cNvSpPr txBox="1">
            <a:spLocks/>
          </p:cNvSpPr>
          <p:nvPr/>
        </p:nvSpPr>
        <p:spPr>
          <a:xfrm>
            <a:off x="3115743" y="1"/>
            <a:ext cx="3432975" cy="4676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Схемы управления стрелкой </a:t>
            </a:r>
            <a:endParaRPr lang="ru-RU" sz="2000" dirty="0">
              <a:solidFill>
                <a:srgbClr val="C000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2" y="467614"/>
            <a:ext cx="9144000" cy="454831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3417931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94" y="4571051"/>
            <a:ext cx="9099684" cy="180245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  </a:t>
            </a:r>
            <a:r>
              <a:rPr lang="ru-RU" sz="2000" b="1" u="sng" dirty="0" smtClean="0">
                <a:solidFill>
                  <a:srgbClr val="C00000"/>
                </a:solidFill>
              </a:rPr>
              <a:t> Управляющая </a:t>
            </a:r>
            <a:r>
              <a:rPr lang="ru-RU" sz="2000" b="1" u="sng" dirty="0">
                <a:solidFill>
                  <a:srgbClr val="C00000"/>
                </a:solidFill>
              </a:rPr>
              <a:t>цепь </a:t>
            </a:r>
            <a:r>
              <a:rPr lang="ru-RU" sz="2000" b="1" dirty="0"/>
              <a:t>предназначена</a:t>
            </a:r>
            <a:r>
              <a:rPr lang="ru-RU" sz="2000" dirty="0"/>
              <a:t> </a:t>
            </a:r>
            <a:r>
              <a:rPr lang="ru-RU" sz="2000" b="1" dirty="0">
                <a:solidFill>
                  <a:srgbClr val="002060"/>
                </a:solidFill>
              </a:rPr>
              <a:t>для включения </a:t>
            </a:r>
            <a:r>
              <a:rPr lang="ru-RU" sz="2000" b="1" dirty="0" smtClean="0">
                <a:solidFill>
                  <a:srgbClr val="002060"/>
                </a:solidFill>
              </a:rPr>
              <a:t>с пульта </a:t>
            </a:r>
            <a:r>
              <a:rPr lang="ru-RU" sz="2000" b="1" dirty="0">
                <a:solidFill>
                  <a:srgbClr val="002060"/>
                </a:solidFill>
              </a:rPr>
              <a:t>управления пусковых приборов стрелочного электропривода с проверкой условий, обеспечивающих безопасность движения</a:t>
            </a:r>
            <a:r>
              <a:rPr lang="ru-RU" sz="2000" dirty="0"/>
              <a:t>: свободность стрелочного участка, в который входит переводимая стрелка, отсутствие замыкания стрелки во враждебном маршруте и отсутствие передачи стрелки на местное управление. </a:t>
            </a:r>
            <a:endParaRPr lang="ru-RU" sz="2000" dirty="0" smtClean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11312" t="42387" r="1176" b="2687"/>
          <a:stretch/>
        </p:blipFill>
        <p:spPr>
          <a:xfrm>
            <a:off x="220" y="346590"/>
            <a:ext cx="9125461" cy="411241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Прямоугольник 5"/>
          <p:cNvSpPr/>
          <p:nvPr/>
        </p:nvSpPr>
        <p:spPr>
          <a:xfrm>
            <a:off x="4998109" y="3262217"/>
            <a:ext cx="4101575" cy="11698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705408" y="296395"/>
            <a:ext cx="129270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 smtClean="0"/>
              <a:t>Пульт ДСП</a:t>
            </a:r>
            <a:endParaRPr lang="ru-RU" b="1" u="sng" dirty="0"/>
          </a:p>
        </p:txBody>
      </p:sp>
      <p:sp>
        <p:nvSpPr>
          <p:cNvPr id="8" name="Подзаголовок 2"/>
          <p:cNvSpPr txBox="1">
            <a:spLocks/>
          </p:cNvSpPr>
          <p:nvPr/>
        </p:nvSpPr>
        <p:spPr>
          <a:xfrm>
            <a:off x="3115743" y="1"/>
            <a:ext cx="3432975" cy="4676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Схемы управления стрелкой </a:t>
            </a:r>
            <a:endParaRPr lang="ru-RU" sz="2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149093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96" y="233807"/>
            <a:ext cx="9116704" cy="2862221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296" y="3027789"/>
            <a:ext cx="9116704" cy="3932568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    В управляющую цепь </a:t>
            </a:r>
            <a:r>
              <a:rPr lang="ru-RU" sz="2000" b="1" dirty="0">
                <a:solidFill>
                  <a:srgbClr val="C00000"/>
                </a:solidFill>
              </a:rPr>
              <a:t>входят</a:t>
            </a:r>
            <a:r>
              <a:rPr lang="ru-RU" sz="2000" b="1" dirty="0" smtClean="0">
                <a:solidFill>
                  <a:srgbClr val="C00000"/>
                </a:solidFill>
              </a:rPr>
              <a:t>: </a:t>
            </a:r>
            <a:r>
              <a:rPr lang="ru-RU" sz="2000" b="1" dirty="0" smtClean="0">
                <a:solidFill>
                  <a:srgbClr val="002060"/>
                </a:solidFill>
              </a:rPr>
              <a:t>Реле </a:t>
            </a:r>
            <a:r>
              <a:rPr lang="ru-RU" sz="2000" b="1" dirty="0">
                <a:solidFill>
                  <a:srgbClr val="002060"/>
                </a:solidFill>
              </a:rPr>
              <a:t>НПС </a:t>
            </a:r>
            <a:r>
              <a:rPr lang="ru-RU" sz="2000" dirty="0"/>
              <a:t>(нейтральное пусковое стрелочное</a:t>
            </a:r>
            <a:r>
              <a:rPr lang="ru-RU" sz="2000" dirty="0" smtClean="0"/>
              <a:t>); </a:t>
            </a:r>
            <a:r>
              <a:rPr lang="ru-RU" sz="2000" b="1" dirty="0" smtClean="0">
                <a:solidFill>
                  <a:srgbClr val="002060"/>
                </a:solidFill>
              </a:rPr>
              <a:t>Реле ППС </a:t>
            </a:r>
            <a:r>
              <a:rPr lang="ru-RU" sz="2000" dirty="0" smtClean="0"/>
              <a:t>(</a:t>
            </a:r>
            <a:r>
              <a:rPr lang="ru-RU" sz="2000" dirty="0"/>
              <a:t>поляризованное пусковое стрелочное</a:t>
            </a:r>
            <a:r>
              <a:rPr lang="ru-RU" sz="2000" dirty="0" smtClean="0"/>
              <a:t>). </a:t>
            </a: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    Реле </a:t>
            </a:r>
            <a:r>
              <a:rPr lang="ru-RU" sz="2000" b="1" dirty="0">
                <a:solidFill>
                  <a:srgbClr val="002060"/>
                </a:solidFill>
              </a:rPr>
              <a:t>НПС выполняет </a:t>
            </a:r>
            <a:r>
              <a:rPr lang="ru-RU" sz="2000" b="1" dirty="0" smtClean="0">
                <a:solidFill>
                  <a:srgbClr val="002060"/>
                </a:solidFill>
              </a:rPr>
              <a:t>функции:</a:t>
            </a:r>
            <a:r>
              <a:rPr lang="ru-RU" sz="2000" dirty="0" smtClean="0"/>
              <a:t> </a:t>
            </a:r>
            <a:r>
              <a:rPr lang="ru-RU" sz="2000" b="1" dirty="0" smtClean="0"/>
              <a:t>1</a:t>
            </a:r>
            <a:r>
              <a:rPr lang="ru-RU" sz="2000" b="1" dirty="0"/>
              <a:t>. </a:t>
            </a:r>
            <a:r>
              <a:rPr lang="ru-RU" sz="2000" dirty="0"/>
              <a:t>В начале перевода отключается контрольная цепь и замыкается рабочая цепь. В конце перевода размыкается рабочая и замыкается контрольная цепь</a:t>
            </a:r>
            <a:r>
              <a:rPr lang="ru-RU" sz="2000" dirty="0" smtClean="0"/>
              <a:t>. </a:t>
            </a:r>
            <a:r>
              <a:rPr lang="ru-RU" sz="2000" b="1" dirty="0" smtClean="0"/>
              <a:t>2</a:t>
            </a:r>
            <a:r>
              <a:rPr lang="ru-RU" sz="2000" b="1" dirty="0"/>
              <a:t>.</a:t>
            </a:r>
            <a:r>
              <a:rPr lang="ru-RU" sz="2000" dirty="0"/>
              <a:t> Проверка наличия тока в рабочей цепи в течение всего времени перевода стрелки.</a:t>
            </a: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   Реле </a:t>
            </a:r>
            <a:r>
              <a:rPr lang="ru-RU" sz="2000" b="1" dirty="0">
                <a:solidFill>
                  <a:srgbClr val="002060"/>
                </a:solidFill>
              </a:rPr>
              <a:t>ППС выполняет функции</a:t>
            </a:r>
            <a:r>
              <a:rPr lang="ru-RU" sz="2000" b="1" dirty="0" smtClean="0">
                <a:solidFill>
                  <a:srgbClr val="002060"/>
                </a:solidFill>
              </a:rPr>
              <a:t>: </a:t>
            </a:r>
            <a:r>
              <a:rPr lang="ru-RU" sz="2000" b="1" dirty="0" smtClean="0"/>
              <a:t>1</a:t>
            </a:r>
            <a:r>
              <a:rPr lang="ru-RU" sz="2000" b="1" dirty="0"/>
              <a:t>.</a:t>
            </a:r>
            <a:r>
              <a:rPr lang="ru-RU" sz="2000" dirty="0"/>
              <a:t> Определяет направление перевода стрелки</a:t>
            </a:r>
            <a:r>
              <a:rPr lang="ru-RU" sz="2000" dirty="0" smtClean="0"/>
              <a:t>. </a:t>
            </a:r>
            <a:r>
              <a:rPr lang="ru-RU" sz="2000" b="1" dirty="0" smtClean="0"/>
              <a:t>2.</a:t>
            </a:r>
            <a:r>
              <a:rPr lang="ru-RU" sz="2000" dirty="0" smtClean="0"/>
              <a:t> </a:t>
            </a:r>
            <a:r>
              <a:rPr lang="ru-RU" sz="2000" b="1" dirty="0">
                <a:solidFill>
                  <a:srgbClr val="C00000"/>
                </a:solidFill>
              </a:rPr>
              <a:t>В управляющей цепи проверяется следующее условие безопасности движения </a:t>
            </a:r>
            <a:r>
              <a:rPr lang="ru-RU" sz="2000" b="1" dirty="0" smtClean="0">
                <a:solidFill>
                  <a:srgbClr val="C00000"/>
                </a:solidFill>
              </a:rPr>
              <a:t>поездов </a:t>
            </a:r>
            <a:r>
              <a:rPr lang="ru-RU" sz="2000" dirty="0" smtClean="0"/>
              <a:t>– </a:t>
            </a:r>
            <a:r>
              <a:rPr lang="ru-RU" sz="2000" b="1" dirty="0" smtClean="0"/>
              <a:t>свободность </a:t>
            </a:r>
            <a:r>
              <a:rPr lang="ru-RU" sz="2000" b="1" dirty="0"/>
              <a:t>изолированного стрелочного участка от подвижного </a:t>
            </a:r>
            <a:r>
              <a:rPr lang="ru-RU" sz="2000" b="1" dirty="0" smtClean="0"/>
              <a:t>состава и отсутствие </a:t>
            </a:r>
            <a:r>
              <a:rPr lang="ru-RU" sz="2000" b="1" dirty="0"/>
              <a:t>установленного с участием данной стрелки маршрута. </a:t>
            </a:r>
            <a:r>
              <a:rPr lang="ru-RU" sz="2000" dirty="0"/>
              <a:t>Кнопка ВК осуществляет перевод стрелки без проверки свободности стрелочного участка</a:t>
            </a:r>
            <a:r>
              <a:rPr lang="ru-RU" sz="2000" dirty="0" smtClean="0"/>
              <a:t>; </a:t>
            </a:r>
            <a:r>
              <a:rPr lang="ru-RU" sz="2000" b="1" dirty="0" smtClean="0"/>
              <a:t>3. </a:t>
            </a:r>
            <a:r>
              <a:rPr lang="ru-RU" sz="2000" dirty="0"/>
              <a:t>Пусковое реле, включающее рабочую цепь электропривода, должно срабатывать от кратковременного импульса независимо от длительности замыкания контактов стрелочной кнопки или рукоятки. После срабатывания оно должно удерживаться в этом состоянии до конца перевода стрелки током, протекающим в рабочей </a:t>
            </a:r>
            <a:r>
              <a:rPr lang="ru-RU" sz="2000" dirty="0" smtClean="0"/>
              <a:t>цепи.</a:t>
            </a:r>
            <a:endParaRPr lang="ru-RU" sz="2000" dirty="0"/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3115743" y="1"/>
            <a:ext cx="3432975" cy="4676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Схемы управления стрелкой </a:t>
            </a:r>
            <a:endParaRPr lang="ru-RU" sz="2000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800299" y="1487606"/>
            <a:ext cx="614149" cy="79157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7670041" y="1733266"/>
            <a:ext cx="559559" cy="79157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639243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183941"/>
            <a:ext cx="9144000" cy="99849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 </a:t>
            </a:r>
            <a:r>
              <a:rPr lang="ru-RU" sz="2000" b="1" u="sng" dirty="0" smtClean="0">
                <a:solidFill>
                  <a:srgbClr val="C00000"/>
                </a:solidFill>
              </a:rPr>
              <a:t>Рабочая </a:t>
            </a:r>
            <a:r>
              <a:rPr lang="ru-RU" sz="2000" b="1" u="sng" dirty="0">
                <a:solidFill>
                  <a:srgbClr val="C00000"/>
                </a:solidFill>
              </a:rPr>
              <a:t>цепь</a:t>
            </a:r>
            <a:r>
              <a:rPr lang="ru-RU" sz="2000" b="1" dirty="0">
                <a:solidFill>
                  <a:srgbClr val="C00000"/>
                </a:solidFill>
              </a:rPr>
              <a:t> </a:t>
            </a:r>
            <a:r>
              <a:rPr lang="ru-RU" sz="2000" b="1" dirty="0"/>
              <a:t>предназначена </a:t>
            </a:r>
            <a:r>
              <a:rPr lang="ru-RU" sz="2000" b="1" dirty="0">
                <a:solidFill>
                  <a:srgbClr val="C00000"/>
                </a:solidFill>
              </a:rPr>
              <a:t>для подключения двигателя стрелочного электропривода к источнику питания для перевода стрелки из одного положения в другое. 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t="9104" b="8030"/>
          <a:stretch/>
        </p:blipFill>
        <p:spPr>
          <a:xfrm>
            <a:off x="1021308" y="448167"/>
            <a:ext cx="7620000" cy="4735774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2975212" y="3643952"/>
            <a:ext cx="4967785" cy="125559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3115743" y="1"/>
            <a:ext cx="3432975" cy="4676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Схемы управления стрелкой </a:t>
            </a:r>
            <a:endParaRPr lang="ru-RU" sz="2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247397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81" y="16881"/>
            <a:ext cx="9093219" cy="3626714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787254"/>
            <a:ext cx="9144000" cy="3070746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  Рабочая </a:t>
            </a:r>
            <a:r>
              <a:rPr lang="ru-RU" sz="2000" b="1" dirty="0">
                <a:solidFill>
                  <a:srgbClr val="C00000"/>
                </a:solidFill>
              </a:rPr>
              <a:t>цепь состоит из</a:t>
            </a:r>
            <a:r>
              <a:rPr lang="ru-RU" sz="2000" b="1" dirty="0" smtClean="0">
                <a:solidFill>
                  <a:srgbClr val="C00000"/>
                </a:solidFill>
              </a:rPr>
              <a:t>: *</a:t>
            </a:r>
            <a:r>
              <a:rPr lang="ru-RU" sz="2000" dirty="0" smtClean="0"/>
              <a:t> полюса </a:t>
            </a:r>
            <a:r>
              <a:rPr lang="ru-RU" sz="2000" dirty="0"/>
              <a:t>или фаза питания</a:t>
            </a:r>
            <a:r>
              <a:rPr lang="ru-RU" sz="2000" dirty="0" smtClean="0"/>
              <a:t>; </a:t>
            </a:r>
            <a:r>
              <a:rPr lang="ru-RU" sz="2000" b="1" dirty="0" smtClean="0">
                <a:solidFill>
                  <a:srgbClr val="C00000"/>
                </a:solidFill>
              </a:rPr>
              <a:t>*</a:t>
            </a:r>
            <a:r>
              <a:rPr lang="ru-RU" sz="2000" dirty="0" smtClean="0"/>
              <a:t>контакты пусковых </a:t>
            </a:r>
            <a:r>
              <a:rPr lang="ru-RU" sz="2000" dirty="0"/>
              <a:t>реле</a:t>
            </a:r>
            <a:r>
              <a:rPr lang="ru-RU" sz="2000" dirty="0" smtClean="0"/>
              <a:t>; </a:t>
            </a:r>
            <a:r>
              <a:rPr lang="ru-RU" sz="2000" b="1" dirty="0" smtClean="0">
                <a:solidFill>
                  <a:srgbClr val="C00000"/>
                </a:solidFill>
              </a:rPr>
              <a:t>*</a:t>
            </a:r>
            <a:r>
              <a:rPr lang="ru-RU" sz="2000" dirty="0" smtClean="0"/>
              <a:t>линейные </a:t>
            </a:r>
            <a:r>
              <a:rPr lang="ru-RU" sz="2000" dirty="0"/>
              <a:t>провода</a:t>
            </a:r>
            <a:r>
              <a:rPr lang="ru-RU" sz="2000" dirty="0" smtClean="0"/>
              <a:t>; </a:t>
            </a:r>
            <a:r>
              <a:rPr lang="ru-RU" sz="2000" b="1" dirty="0" smtClean="0">
                <a:solidFill>
                  <a:srgbClr val="C00000"/>
                </a:solidFill>
              </a:rPr>
              <a:t>*</a:t>
            </a:r>
            <a:r>
              <a:rPr lang="ru-RU" sz="2000" dirty="0" smtClean="0"/>
              <a:t>рабочие </a:t>
            </a:r>
            <a:r>
              <a:rPr lang="ru-RU" sz="2000" dirty="0"/>
              <a:t>контакты автопереключателя</a:t>
            </a:r>
            <a:r>
              <a:rPr lang="ru-RU" sz="2000" dirty="0" smtClean="0"/>
              <a:t>; </a:t>
            </a:r>
            <a:r>
              <a:rPr lang="ru-RU" sz="2000" b="1" dirty="0" smtClean="0">
                <a:solidFill>
                  <a:srgbClr val="C00000"/>
                </a:solidFill>
              </a:rPr>
              <a:t>*</a:t>
            </a:r>
            <a:r>
              <a:rPr lang="ru-RU" sz="2000" dirty="0" smtClean="0"/>
              <a:t>блокировочный контакт; </a:t>
            </a:r>
            <a:r>
              <a:rPr lang="ru-RU" sz="2000" b="1" dirty="0" smtClean="0">
                <a:solidFill>
                  <a:srgbClr val="C00000"/>
                </a:solidFill>
              </a:rPr>
              <a:t>*</a:t>
            </a:r>
            <a:r>
              <a:rPr lang="ru-RU" sz="2000" dirty="0" smtClean="0"/>
              <a:t>обмотки электродвигателя.</a:t>
            </a:r>
            <a:endParaRPr lang="ru-RU" sz="2000" dirty="0"/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  Требования </a:t>
            </a:r>
            <a:r>
              <a:rPr lang="ru-RU" sz="2000" b="1" dirty="0">
                <a:solidFill>
                  <a:srgbClr val="002060"/>
                </a:solidFill>
              </a:rPr>
              <a:t>к рабочей цепи</a:t>
            </a:r>
            <a:r>
              <a:rPr lang="ru-RU" sz="2000" b="1" dirty="0" smtClean="0">
                <a:solidFill>
                  <a:srgbClr val="002060"/>
                </a:solidFill>
              </a:rPr>
              <a:t>: </a:t>
            </a:r>
            <a:r>
              <a:rPr lang="ru-RU" sz="2000" b="1" dirty="0" smtClean="0"/>
              <a:t>1</a:t>
            </a:r>
            <a:r>
              <a:rPr lang="ru-RU" sz="2000" b="1" dirty="0"/>
              <a:t>.</a:t>
            </a:r>
            <a:r>
              <a:rPr lang="ru-RU" sz="2000" dirty="0"/>
              <a:t> Выход из строя любого элемента рабочей цепи должен быть обнаружен не позднее </a:t>
            </a:r>
            <a:r>
              <a:rPr lang="ru-RU" sz="2000" dirty="0" smtClean="0"/>
              <a:t>ближайшей </a:t>
            </a:r>
            <a:r>
              <a:rPr lang="ru-RU" sz="2000" dirty="0"/>
              <a:t>стрелки</a:t>
            </a:r>
            <a:r>
              <a:rPr lang="ru-RU" sz="2000" dirty="0" smtClean="0"/>
              <a:t>; </a:t>
            </a:r>
            <a:r>
              <a:rPr lang="ru-RU" sz="2000" b="1" dirty="0" smtClean="0"/>
              <a:t>2</a:t>
            </a:r>
            <a:r>
              <a:rPr lang="ru-RU" sz="2000" b="1" dirty="0"/>
              <a:t>.</a:t>
            </a:r>
            <a:r>
              <a:rPr lang="ru-RU" sz="2000" dirty="0"/>
              <a:t> Все обмотки электродвигателя в контрольном режиме должны быть отключены от всех полюсов источника питания рабочей цепи</a:t>
            </a:r>
            <a:r>
              <a:rPr lang="ru-RU" sz="2000" dirty="0" smtClean="0"/>
              <a:t>; </a:t>
            </a:r>
            <a:r>
              <a:rPr lang="ru-RU" sz="2000" b="1" dirty="0" smtClean="0"/>
              <a:t>3</a:t>
            </a:r>
            <a:r>
              <a:rPr lang="ru-RU" sz="2000" b="1" dirty="0"/>
              <a:t>.</a:t>
            </a:r>
            <a:r>
              <a:rPr lang="ru-RU" sz="2000" dirty="0"/>
              <a:t> Рабочая цепь должна обеспечивать возможность централизованного и местного управления </a:t>
            </a:r>
            <a:r>
              <a:rPr lang="ru-RU" sz="2000" dirty="0" smtClean="0"/>
              <a:t>стрелкой; </a:t>
            </a:r>
            <a:r>
              <a:rPr lang="ru-RU" sz="2000" b="1" dirty="0" smtClean="0"/>
              <a:t>4</a:t>
            </a:r>
            <a:r>
              <a:rPr lang="ru-RU" sz="2000" b="1" dirty="0"/>
              <a:t>. </a:t>
            </a:r>
            <a:r>
              <a:rPr lang="ru-RU" sz="2000" dirty="0"/>
              <a:t>Рабочую цепь недопустимо объединять с цепями автоматической очистки стрелок, обогрева контактной схемы переключателя и т.д.</a:t>
            </a: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2528889" y="16881"/>
            <a:ext cx="3432975" cy="4676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Схемы управления стрелкой </a:t>
            </a:r>
            <a:endParaRPr lang="ru-RU" sz="2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987250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t="8149" b="6359"/>
          <a:stretch/>
        </p:blipFill>
        <p:spPr>
          <a:xfrm>
            <a:off x="553600" y="301031"/>
            <a:ext cx="7911799" cy="5072998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675059"/>
            <a:ext cx="9144000" cy="95072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  </a:t>
            </a:r>
            <a:r>
              <a:rPr lang="ru-RU" sz="2000" b="1" u="sng" dirty="0" smtClean="0">
                <a:solidFill>
                  <a:srgbClr val="C00000"/>
                </a:solidFill>
              </a:rPr>
              <a:t>Контрольная </a:t>
            </a:r>
            <a:r>
              <a:rPr lang="ru-RU" sz="2000" b="1" u="sng" dirty="0">
                <a:solidFill>
                  <a:srgbClr val="C00000"/>
                </a:solidFill>
              </a:rPr>
              <a:t>цепь</a:t>
            </a:r>
            <a:r>
              <a:rPr lang="ru-RU" sz="2000" b="1" dirty="0">
                <a:solidFill>
                  <a:srgbClr val="C00000"/>
                </a:solidFill>
              </a:rPr>
              <a:t> </a:t>
            </a:r>
            <a:r>
              <a:rPr lang="ru-RU" sz="2000" b="1" dirty="0"/>
              <a:t>служит </a:t>
            </a:r>
            <a:r>
              <a:rPr lang="ru-RU" sz="2000" b="1" dirty="0">
                <a:solidFill>
                  <a:srgbClr val="C00000"/>
                </a:solidFill>
              </a:rPr>
              <a:t>для непрерывного контроля плюсового, минусового и промежуточного положений стрелочного привода (стрелки).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442949" y="2770496"/>
            <a:ext cx="2797791" cy="81886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3115743" y="1"/>
            <a:ext cx="3432975" cy="4676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Схемы управления стрелкой </a:t>
            </a:r>
            <a:endParaRPr lang="ru-RU" sz="2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336980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301305"/>
            <a:ext cx="9144000" cy="2556696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  Элементы контрольной цепи: *</a:t>
            </a:r>
            <a:r>
              <a:rPr lang="ru-RU" sz="2000" dirty="0" smtClean="0"/>
              <a:t>источник </a:t>
            </a:r>
            <a:r>
              <a:rPr lang="ru-RU" sz="2000" dirty="0"/>
              <a:t>питания</a:t>
            </a:r>
            <a:r>
              <a:rPr lang="ru-RU" sz="2000" dirty="0" smtClean="0"/>
              <a:t>; </a:t>
            </a:r>
            <a:r>
              <a:rPr lang="ru-RU" sz="2000" b="1" dirty="0" smtClean="0">
                <a:solidFill>
                  <a:srgbClr val="C00000"/>
                </a:solidFill>
              </a:rPr>
              <a:t>*</a:t>
            </a:r>
            <a:r>
              <a:rPr lang="ru-RU" sz="2000" dirty="0" smtClean="0"/>
              <a:t>контрольное </a:t>
            </a:r>
            <a:r>
              <a:rPr lang="ru-RU" sz="2000" dirty="0"/>
              <a:t>реле ОК</a:t>
            </a:r>
            <a:r>
              <a:rPr lang="ru-RU" sz="2000" dirty="0" smtClean="0"/>
              <a:t>; </a:t>
            </a:r>
            <a:r>
              <a:rPr lang="ru-RU" sz="2000" b="1" dirty="0" smtClean="0">
                <a:solidFill>
                  <a:srgbClr val="C00000"/>
                </a:solidFill>
              </a:rPr>
              <a:t>*</a:t>
            </a:r>
            <a:r>
              <a:rPr lang="ru-RU" sz="2000" dirty="0" smtClean="0"/>
              <a:t>контакты </a:t>
            </a:r>
            <a:r>
              <a:rPr lang="ru-RU" sz="2000" dirty="0"/>
              <a:t>пусковых реле </a:t>
            </a:r>
            <a:r>
              <a:rPr lang="ru-RU" sz="2000" dirty="0" smtClean="0"/>
              <a:t>(НПС); </a:t>
            </a:r>
            <a:r>
              <a:rPr lang="ru-RU" sz="2000" b="1" dirty="0" smtClean="0">
                <a:solidFill>
                  <a:srgbClr val="C00000"/>
                </a:solidFill>
              </a:rPr>
              <a:t>*</a:t>
            </a:r>
            <a:r>
              <a:rPr lang="ru-RU" sz="2000" dirty="0" smtClean="0"/>
              <a:t>контрольные </a:t>
            </a:r>
            <a:r>
              <a:rPr lang="ru-RU" sz="2000" dirty="0"/>
              <a:t>контакты автопереключателя</a:t>
            </a:r>
            <a:r>
              <a:rPr lang="ru-RU" sz="2000" dirty="0" smtClean="0"/>
              <a:t>; </a:t>
            </a:r>
            <a:r>
              <a:rPr lang="ru-RU" sz="2000" b="1" dirty="0" smtClean="0">
                <a:solidFill>
                  <a:srgbClr val="C00000"/>
                </a:solidFill>
              </a:rPr>
              <a:t>*</a:t>
            </a:r>
            <a:r>
              <a:rPr lang="ru-RU" sz="2000" dirty="0" smtClean="0"/>
              <a:t>линейные </a:t>
            </a:r>
            <a:r>
              <a:rPr lang="ru-RU" sz="2000" dirty="0"/>
              <a:t>провода</a:t>
            </a:r>
            <a:r>
              <a:rPr lang="ru-RU" sz="2000" dirty="0" smtClean="0"/>
              <a:t>; </a:t>
            </a:r>
            <a:r>
              <a:rPr lang="ru-RU" sz="2000" b="1" dirty="0" smtClean="0">
                <a:solidFill>
                  <a:srgbClr val="C00000"/>
                </a:solidFill>
              </a:rPr>
              <a:t>*</a:t>
            </a:r>
            <a:r>
              <a:rPr lang="ru-RU" sz="2000" dirty="0" smtClean="0"/>
              <a:t>выпрямительный </a:t>
            </a:r>
            <a:r>
              <a:rPr lang="ru-RU" sz="2000" dirty="0"/>
              <a:t>диод с резистором</a:t>
            </a:r>
            <a:r>
              <a:rPr lang="ru-RU" sz="2000" dirty="0" smtClean="0"/>
              <a:t>.</a:t>
            </a: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  Требования </a:t>
            </a:r>
            <a:r>
              <a:rPr lang="ru-RU" sz="2000" b="1" dirty="0">
                <a:solidFill>
                  <a:srgbClr val="002060"/>
                </a:solidFill>
              </a:rPr>
              <a:t>к </a:t>
            </a:r>
            <a:r>
              <a:rPr lang="ru-RU" sz="2000" b="1" dirty="0" smtClean="0">
                <a:solidFill>
                  <a:srgbClr val="002060"/>
                </a:solidFill>
              </a:rPr>
              <a:t>контрольной </a:t>
            </a:r>
            <a:r>
              <a:rPr lang="ru-RU" sz="2000" b="1" dirty="0">
                <a:solidFill>
                  <a:srgbClr val="002060"/>
                </a:solidFill>
              </a:rPr>
              <a:t>цепи: </a:t>
            </a:r>
            <a:r>
              <a:rPr lang="ru-RU" sz="2000" b="1" dirty="0"/>
              <a:t>1.</a:t>
            </a:r>
            <a:r>
              <a:rPr lang="ru-RU" sz="2000" dirty="0"/>
              <a:t> Неисправность любого элемента контрольной цепи должен быть обнаружен немедленно</a:t>
            </a:r>
            <a:r>
              <a:rPr lang="ru-RU" sz="2000" dirty="0" smtClean="0"/>
              <a:t>. </a:t>
            </a:r>
            <a:r>
              <a:rPr lang="ru-RU" sz="2000" b="1" dirty="0" smtClean="0"/>
              <a:t>2</a:t>
            </a:r>
            <a:r>
              <a:rPr lang="ru-RU" sz="2000" b="1" dirty="0"/>
              <a:t>.</a:t>
            </a:r>
            <a:r>
              <a:rPr lang="ru-RU" sz="2000" dirty="0"/>
              <a:t> Контрольная цепь должна быть защищена от появления ложного контроля. </a:t>
            </a:r>
            <a:r>
              <a:rPr lang="ru-RU" sz="2000" b="1" dirty="0"/>
              <a:t>3. </a:t>
            </a:r>
            <a:r>
              <a:rPr lang="ru-RU" sz="2000" dirty="0" smtClean="0"/>
              <a:t>При </a:t>
            </a:r>
            <a:r>
              <a:rPr lang="ru-RU" sz="2000" dirty="0"/>
              <a:t>нахождении стрелки в среднем положении контрольные цепи должны быть отключены от всех источников питания; </a:t>
            </a:r>
            <a:r>
              <a:rPr lang="ru-RU" sz="2000" dirty="0" smtClean="0"/>
              <a:t>4. </a:t>
            </a:r>
            <a:r>
              <a:rPr lang="ru-RU" sz="2000" dirty="0"/>
              <a:t>Контрольная цепь не должна нарушаться при замене электродвигателя или при производстве </a:t>
            </a:r>
            <a:r>
              <a:rPr lang="ru-RU" sz="2000" dirty="0" smtClean="0"/>
              <a:t>ремонтных работ в </a:t>
            </a:r>
            <a:r>
              <a:rPr lang="ru-RU" sz="2000" dirty="0"/>
              <a:t>электроприводе.</a:t>
            </a: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3115743" y="1"/>
            <a:ext cx="3432975" cy="4676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Схемы управления стрелкой </a:t>
            </a:r>
            <a:endParaRPr lang="ru-RU" sz="2000" dirty="0">
              <a:solidFill>
                <a:srgbClr val="C0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9934" y="356638"/>
            <a:ext cx="7657816" cy="3944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33189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411097"/>
            <a:ext cx="9144000" cy="144690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/>
              <a:t>         В </a:t>
            </a:r>
            <a:r>
              <a:rPr lang="ru-RU" sz="2000" b="1" dirty="0"/>
              <a:t>устройствах </a:t>
            </a:r>
            <a:r>
              <a:rPr lang="ru-RU" sz="2000" b="1" dirty="0" smtClean="0"/>
              <a:t>ЭЦ применяют </a:t>
            </a:r>
            <a:r>
              <a:rPr lang="ru-RU" sz="2000" b="1" dirty="0">
                <a:solidFill>
                  <a:srgbClr val="C00000"/>
                </a:solidFill>
              </a:rPr>
              <a:t>двухпроводную схему </a:t>
            </a:r>
            <a:r>
              <a:rPr lang="ru-RU" sz="2000" b="1" dirty="0"/>
              <a:t>управления электродвигателем </a:t>
            </a:r>
            <a:r>
              <a:rPr lang="ru-RU" sz="2000" b="1" dirty="0">
                <a:solidFill>
                  <a:srgbClr val="002060"/>
                </a:solidFill>
              </a:rPr>
              <a:t>постоянного тока </a:t>
            </a:r>
            <a:r>
              <a:rPr lang="ru-RU" sz="2000" b="1" dirty="0"/>
              <a:t>и </a:t>
            </a:r>
            <a:r>
              <a:rPr lang="ru-RU" sz="2000" b="1" dirty="0">
                <a:solidFill>
                  <a:srgbClr val="C00000"/>
                </a:solidFill>
              </a:rPr>
              <a:t>пятипроводную схему </a:t>
            </a:r>
            <a:r>
              <a:rPr lang="ru-RU" sz="2000" b="1" dirty="0"/>
              <a:t>управления электродвигателем </a:t>
            </a:r>
            <a:r>
              <a:rPr lang="ru-RU" sz="2000" b="1" dirty="0">
                <a:solidFill>
                  <a:srgbClr val="002060"/>
                </a:solidFill>
              </a:rPr>
              <a:t>переменного тока. </a:t>
            </a:r>
            <a:r>
              <a:rPr lang="ru-RU" sz="2000" dirty="0"/>
              <a:t>В пусковой цепи схемы управления стрелкой </a:t>
            </a:r>
            <a:r>
              <a:rPr lang="ru-RU" sz="2000" dirty="0" smtClean="0"/>
              <a:t>имеется </a:t>
            </a:r>
            <a:r>
              <a:rPr lang="ru-RU" sz="2000" b="1" dirty="0">
                <a:solidFill>
                  <a:srgbClr val="7030A0"/>
                </a:solidFill>
              </a:rPr>
              <a:t>контакт вспомогательной кнопки </a:t>
            </a:r>
            <a:r>
              <a:rPr lang="ru-RU" sz="2000" b="1" u="sng" dirty="0" smtClean="0">
                <a:solidFill>
                  <a:srgbClr val="7030A0"/>
                </a:solidFill>
              </a:rPr>
              <a:t>ВК.</a:t>
            </a:r>
            <a:endParaRPr lang="ru-RU" sz="2000" dirty="0">
              <a:solidFill>
                <a:srgbClr val="7030A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1871" y="283960"/>
            <a:ext cx="5916705" cy="517358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002306" y="2595282"/>
            <a:ext cx="522194" cy="28182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3115743" y="1"/>
            <a:ext cx="3432975" cy="4676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Схемы управления стрелкой </a:t>
            </a:r>
            <a:endParaRPr lang="ru-RU" sz="2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0322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167" y="4383741"/>
            <a:ext cx="9117107" cy="199016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Вспомогательная кнопка </a:t>
            </a:r>
            <a:r>
              <a:rPr lang="ru-RU" sz="2000" b="1" u="sng" dirty="0" smtClean="0">
                <a:solidFill>
                  <a:srgbClr val="C00000"/>
                </a:solidFill>
              </a:rPr>
              <a:t>ВК</a:t>
            </a:r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r>
              <a:rPr lang="ru-RU" sz="2000" b="1" dirty="0" smtClean="0"/>
              <a:t>обеспечивает</a:t>
            </a:r>
            <a:r>
              <a:rPr lang="ru-RU" sz="2000" dirty="0" smtClean="0"/>
              <a:t> </a:t>
            </a:r>
            <a:r>
              <a:rPr lang="ru-RU" sz="2000" b="1" dirty="0">
                <a:solidFill>
                  <a:srgbClr val="002060"/>
                </a:solidFill>
              </a:rPr>
              <a:t>перевод стрелки при ложной занятости изолированного стрелочного участка</a:t>
            </a:r>
            <a:r>
              <a:rPr lang="ru-RU" sz="2000" dirty="0">
                <a:solidFill>
                  <a:srgbClr val="002060"/>
                </a:solidFill>
              </a:rPr>
              <a:t>. </a:t>
            </a:r>
            <a:r>
              <a:rPr lang="ru-RU" sz="2000" i="1" dirty="0"/>
              <a:t>Кнопка ВК пломбируется. </a:t>
            </a:r>
            <a:endParaRPr lang="ru-RU" sz="2000" i="1" dirty="0" smtClean="0"/>
          </a:p>
          <a:p>
            <a:pPr marL="0" indent="0" algn="just">
              <a:buNone/>
            </a:pPr>
            <a:r>
              <a:rPr lang="ru-RU" sz="2000" dirty="0"/>
              <a:t>Нажимаются одновременно стрелочная кнопка и вспомогательная. Прием и отправление поездов по маршрутам, в которые входят такие стрелки, производятся при запрещающем показании (входных, выходных и маневровых) светофоров.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20264" r="11379"/>
          <a:stretch/>
        </p:blipFill>
        <p:spPr>
          <a:xfrm>
            <a:off x="5105143" y="336177"/>
            <a:ext cx="3998514" cy="3899647"/>
          </a:xfrm>
          <a:prstGeom prst="rect">
            <a:avLst/>
          </a:prstGeom>
        </p:spPr>
      </p:pic>
      <p:sp>
        <p:nvSpPr>
          <p:cNvPr id="5" name="Подзаголовок 2"/>
          <p:cNvSpPr txBox="1">
            <a:spLocks/>
          </p:cNvSpPr>
          <p:nvPr/>
        </p:nvSpPr>
        <p:spPr>
          <a:xfrm>
            <a:off x="3115743" y="1"/>
            <a:ext cx="3432975" cy="4676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Схемы управления стрелкой </a:t>
            </a:r>
            <a:endParaRPr lang="ru-RU" sz="2000" dirty="0">
              <a:solidFill>
                <a:srgbClr val="C000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t="18039" r="39039" b="18432"/>
          <a:stretch/>
        </p:blipFill>
        <p:spPr>
          <a:xfrm>
            <a:off x="108139" y="345503"/>
            <a:ext cx="4929769" cy="3880994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/>
        </p:nvCxnSpPr>
        <p:spPr>
          <a:xfrm flipV="1">
            <a:off x="833718" y="1021976"/>
            <a:ext cx="1143000" cy="13448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3218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8700" y="13448"/>
            <a:ext cx="6505575" cy="4648200"/>
          </a:xfrm>
          <a:prstGeom prst="rect">
            <a:avLst/>
          </a:prstGeom>
          <a:ln>
            <a:noFill/>
          </a:ln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26894" y="4648201"/>
            <a:ext cx="9170894" cy="194982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Порядок действий ДСП при переводе стрелки с помощью кнопки ВК: </a:t>
            </a:r>
          </a:p>
          <a:p>
            <a:pPr marL="0" indent="0" algn="just">
              <a:buNone/>
            </a:pPr>
            <a:r>
              <a:rPr lang="ru-RU" sz="2000" b="1" dirty="0" smtClean="0"/>
              <a:t>    1. </a:t>
            </a:r>
            <a:r>
              <a:rPr lang="ru-RU" sz="2000" dirty="0" smtClean="0"/>
              <a:t>При пользовании вспомогательной кнопкой производится запись в журнале осмотра ДУ-46. Если вспомогательная кнопка имеет счетчик, то в журнале осмотра ДУ-46 производится запись: </a:t>
            </a:r>
            <a:r>
              <a:rPr lang="ru-RU" sz="2000" i="1" dirty="0" smtClean="0">
                <a:solidFill>
                  <a:srgbClr val="002060"/>
                </a:solidFill>
              </a:rPr>
              <a:t>«Ввиду ложной занятости стрелочного изолированного участка 5-7 СП для перевода стрелки пользовался вспомогательной кнопкой. Показания счетчика изменились на 78. ДСП Соколов»</a:t>
            </a:r>
            <a:endParaRPr lang="ru-RU" sz="2000" i="1" dirty="0">
              <a:solidFill>
                <a:srgbClr val="002060"/>
              </a:solidFill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3115743" y="1"/>
            <a:ext cx="3432975" cy="4676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Схемы управления стрелкой </a:t>
            </a:r>
            <a:endParaRPr lang="ru-RU" sz="2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3890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s://ru.all.biz/img/ru/catalog/8545993.jpe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793"/>
          <a:stretch/>
        </p:blipFill>
        <p:spPr bwMode="auto">
          <a:xfrm>
            <a:off x="1172257" y="447591"/>
            <a:ext cx="6721167" cy="5463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0341" y="5879431"/>
            <a:ext cx="90364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solidFill>
                  <a:srgbClr val="000000"/>
                </a:solidFill>
              </a:rPr>
              <a:t> </a:t>
            </a:r>
            <a:r>
              <a:rPr lang="ru-RU" sz="2000" b="1" dirty="0" smtClean="0"/>
              <a:t>Движение </a:t>
            </a:r>
            <a:r>
              <a:rPr lang="ru-RU" sz="2000" b="1" dirty="0" smtClean="0">
                <a:solidFill>
                  <a:srgbClr val="000000"/>
                </a:solidFill>
              </a:rPr>
              <a:t>по </a:t>
            </a:r>
            <a:r>
              <a:rPr lang="ru-RU" sz="2000" b="1" dirty="0">
                <a:solidFill>
                  <a:srgbClr val="000000"/>
                </a:solidFill>
              </a:rPr>
              <a:t>стрелочному переводу </a:t>
            </a:r>
            <a:r>
              <a:rPr lang="ru-RU" sz="2000" b="1" dirty="0" smtClean="0">
                <a:solidFill>
                  <a:srgbClr val="C00000"/>
                </a:solidFill>
              </a:rPr>
              <a:t>от </a:t>
            </a:r>
            <a:r>
              <a:rPr lang="ru-RU" sz="2000" b="1" dirty="0">
                <a:solidFill>
                  <a:srgbClr val="C00000"/>
                </a:solidFill>
              </a:rPr>
              <a:t>остряков к </a:t>
            </a:r>
            <a:r>
              <a:rPr lang="ru-RU" sz="2000" b="1" dirty="0" smtClean="0">
                <a:solidFill>
                  <a:srgbClr val="C00000"/>
                </a:solidFill>
              </a:rPr>
              <a:t>крестовине </a:t>
            </a:r>
            <a:r>
              <a:rPr lang="ru-RU" sz="2000" b="1" dirty="0" smtClean="0">
                <a:solidFill>
                  <a:srgbClr val="000000"/>
                </a:solidFill>
              </a:rPr>
              <a:t>называется </a:t>
            </a:r>
            <a:r>
              <a:rPr lang="ru-RU" sz="2000" b="1" dirty="0" smtClean="0">
                <a:solidFill>
                  <a:srgbClr val="C00000"/>
                </a:solidFill>
              </a:rPr>
              <a:t>противошерстным,</a:t>
            </a:r>
            <a:r>
              <a:rPr lang="ru-RU" sz="2000" b="1" dirty="0" smtClean="0">
                <a:solidFill>
                  <a:srgbClr val="000000"/>
                </a:solidFill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</a:rPr>
              <a:t>от </a:t>
            </a:r>
            <a:r>
              <a:rPr lang="ru-RU" sz="2000" b="1" dirty="0">
                <a:solidFill>
                  <a:srgbClr val="002060"/>
                </a:solidFill>
              </a:rPr>
              <a:t>крестовины к </a:t>
            </a:r>
            <a:r>
              <a:rPr lang="ru-RU" sz="2000" b="1" dirty="0" smtClean="0">
                <a:solidFill>
                  <a:srgbClr val="002060"/>
                </a:solidFill>
              </a:rPr>
              <a:t>острякам пошерстным.</a:t>
            </a:r>
            <a:endParaRPr lang="ru-RU" sz="2000" b="1" dirty="0">
              <a:solidFill>
                <a:srgbClr val="002060"/>
              </a:solidFill>
            </a:endParaRPr>
          </a:p>
        </p:txBody>
      </p:sp>
      <p:cxnSp>
        <p:nvCxnSpPr>
          <p:cNvPr id="4" name="Прямая со стрелкой 3"/>
          <p:cNvCxnSpPr/>
          <p:nvPr/>
        </p:nvCxnSpPr>
        <p:spPr>
          <a:xfrm flipH="1" flipV="1">
            <a:off x="4040597" y="1048052"/>
            <a:ext cx="216024" cy="2808312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4283968" y="1074946"/>
            <a:ext cx="288032" cy="2808312"/>
          </a:xfrm>
          <a:prstGeom prst="straightConnector1">
            <a:avLst/>
          </a:prstGeom>
          <a:ln w="762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одзаголовок 2"/>
          <p:cNvSpPr txBox="1">
            <a:spLocks/>
          </p:cNvSpPr>
          <p:nvPr/>
        </p:nvSpPr>
        <p:spPr>
          <a:xfrm>
            <a:off x="2606742" y="0"/>
            <a:ext cx="3930516" cy="4475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2400" b="1" dirty="0" smtClean="0">
                <a:solidFill>
                  <a:srgbClr val="C00000"/>
                </a:solidFill>
              </a:rPr>
              <a:t>   </a:t>
            </a:r>
            <a:r>
              <a:rPr lang="ru-RU" sz="2000" b="1" dirty="0" smtClean="0">
                <a:solidFill>
                  <a:srgbClr val="C00000"/>
                </a:solidFill>
              </a:rPr>
              <a:t>Стрелочные электроприводы</a:t>
            </a:r>
            <a:endParaRPr lang="ru-RU" sz="2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3039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558553"/>
            <a:ext cx="9130553" cy="229944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Порядок действий ДСП при переводе стрелки с помощью кнопки ВК: </a:t>
            </a:r>
          </a:p>
          <a:p>
            <a:pPr marL="0" indent="0" algn="just">
              <a:buNone/>
            </a:pPr>
            <a:r>
              <a:rPr lang="ru-RU" sz="2000" b="1" dirty="0"/>
              <a:t>2. </a:t>
            </a:r>
            <a:r>
              <a:rPr lang="ru-RU" sz="2000" dirty="0" smtClean="0"/>
              <a:t>Прежде </a:t>
            </a:r>
            <a:r>
              <a:rPr lang="ru-RU" sz="2000" dirty="0"/>
              <a:t>чем воспользоваться вспомогательной </a:t>
            </a:r>
            <a:r>
              <a:rPr lang="ru-RU" sz="2000" dirty="0" smtClean="0"/>
              <a:t>кнопкой ВК </a:t>
            </a:r>
            <a:r>
              <a:rPr lang="ru-RU" sz="2000" dirty="0"/>
              <a:t>для перевода стрелки, ДСП перед каждым ее переводом, должен убедиться в свободности стрелки и стрелочного изолированного участка от </a:t>
            </a:r>
            <a:r>
              <a:rPr lang="ru-RU" sz="2000" dirty="0" smtClean="0"/>
              <a:t>подвижного состава ПС</a:t>
            </a:r>
            <a:r>
              <a:rPr lang="ru-RU" sz="2000" dirty="0"/>
              <a:t>, в установленном ТРА станции порядке, докладывает ДНЦ и </a:t>
            </a:r>
            <a:r>
              <a:rPr lang="ru-RU" sz="2000" dirty="0" smtClean="0"/>
              <a:t>ДС.</a:t>
            </a:r>
            <a:endParaRPr lang="ru-RU" sz="2000" dirty="0"/>
          </a:p>
          <a:p>
            <a:pPr marL="0" indent="0" algn="just">
              <a:buNone/>
            </a:pPr>
            <a:r>
              <a:rPr lang="ru-RU" sz="2000" b="1" dirty="0"/>
              <a:t>3.</a:t>
            </a:r>
            <a:r>
              <a:rPr lang="ru-RU" sz="2000" dirty="0"/>
              <a:t> </a:t>
            </a:r>
            <a:r>
              <a:rPr lang="ru-RU" sz="2000" dirty="0" smtClean="0"/>
              <a:t>Получает </a:t>
            </a:r>
            <a:r>
              <a:rPr lang="ru-RU" sz="2000" dirty="0"/>
              <a:t>от ДНЦ регистрируемый приказ на пользование кнопкой ВК.</a:t>
            </a:r>
          </a:p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5883" t="18456" b="14485"/>
          <a:stretch/>
        </p:blipFill>
        <p:spPr>
          <a:xfrm>
            <a:off x="692522" y="470647"/>
            <a:ext cx="7691718" cy="4087905"/>
          </a:xfrm>
          <a:prstGeom prst="rect">
            <a:avLst/>
          </a:prstGeom>
        </p:spPr>
      </p:pic>
      <p:sp>
        <p:nvSpPr>
          <p:cNvPr id="5" name="Подзаголовок 2"/>
          <p:cNvSpPr txBox="1">
            <a:spLocks/>
          </p:cNvSpPr>
          <p:nvPr/>
        </p:nvSpPr>
        <p:spPr>
          <a:xfrm>
            <a:off x="3115743" y="1"/>
            <a:ext cx="3432975" cy="4676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Схемы управления стрелкой </a:t>
            </a:r>
            <a:endParaRPr lang="ru-RU" sz="2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9505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93" y="4262717"/>
            <a:ext cx="9117107" cy="2595283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  На </a:t>
            </a:r>
            <a:r>
              <a:rPr lang="ru-RU" sz="2000" b="1" u="sng" dirty="0">
                <a:solidFill>
                  <a:srgbClr val="002060"/>
                </a:solidFill>
              </a:rPr>
              <a:t>промежуточных</a:t>
            </a:r>
            <a:r>
              <a:rPr lang="ru-RU" sz="2000" b="1" dirty="0">
                <a:solidFill>
                  <a:srgbClr val="002060"/>
                </a:solidFill>
              </a:rPr>
              <a:t> станциях </a:t>
            </a:r>
            <a:r>
              <a:rPr lang="ru-RU" sz="2000" b="1" u="sng" dirty="0">
                <a:solidFill>
                  <a:srgbClr val="C00000"/>
                </a:solidFill>
              </a:rPr>
              <a:t>при отсутствии маршрутизированных маневровых передвижений</a:t>
            </a:r>
            <a:r>
              <a:rPr lang="ru-RU" sz="2000" b="1" dirty="0">
                <a:solidFill>
                  <a:srgbClr val="C00000"/>
                </a:solidFill>
              </a:rPr>
              <a:t> </a:t>
            </a:r>
            <a:r>
              <a:rPr lang="ru-RU" sz="2000" b="1" dirty="0">
                <a:solidFill>
                  <a:srgbClr val="002060"/>
                </a:solidFill>
              </a:rPr>
              <a:t>предусматривается </a:t>
            </a:r>
            <a:r>
              <a:rPr lang="ru-RU" sz="2000" b="1" dirty="0" smtClean="0">
                <a:solidFill>
                  <a:srgbClr val="002060"/>
                </a:solidFill>
              </a:rPr>
              <a:t>местное управление стрелками. </a:t>
            </a:r>
            <a:r>
              <a:rPr lang="ru-RU" sz="2000" dirty="0"/>
              <a:t>Оно осуществляется из путевых коробок, установленных у каждого электропривода. Цепи местного управления переключают специальным ключом местного управления, который хранится в щитке местного управления, установленном на мачте одного из выходных светофоров. При этом </a:t>
            </a:r>
            <a:r>
              <a:rPr lang="ru-RU" sz="2000" b="1" dirty="0">
                <a:solidFill>
                  <a:srgbClr val="002060"/>
                </a:solidFill>
              </a:rPr>
              <a:t>передача стрелок на местное управление </a:t>
            </a:r>
            <a:r>
              <a:rPr lang="ru-RU" sz="2000" b="1" dirty="0"/>
              <a:t>возможна при выполнении условий </a:t>
            </a:r>
            <a:r>
              <a:rPr lang="ru-RU" sz="2000" b="1" dirty="0">
                <a:solidFill>
                  <a:srgbClr val="C00000"/>
                </a:solidFill>
              </a:rPr>
              <a:t>по безопасности движения: </a:t>
            </a:r>
            <a:r>
              <a:rPr lang="ru-RU" sz="2000" b="1" dirty="0"/>
              <a:t>отсутствие установки враждебных маршрутов, установка охранных стрелок в положение, охраняющее район местного управления.</a:t>
            </a:r>
          </a:p>
        </p:txBody>
      </p:sp>
      <p:sp>
        <p:nvSpPr>
          <p:cNvPr id="8" name="Подзаголовок 2"/>
          <p:cNvSpPr txBox="1">
            <a:spLocks/>
          </p:cNvSpPr>
          <p:nvPr/>
        </p:nvSpPr>
        <p:spPr>
          <a:xfrm>
            <a:off x="3115743" y="1"/>
            <a:ext cx="3432975" cy="4676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Схемы управления стрелкой </a:t>
            </a:r>
            <a:endParaRPr lang="ru-RU" sz="2000" dirty="0">
              <a:solidFill>
                <a:srgbClr val="C00000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/>
          <a:srcRect t="15087"/>
          <a:stretch/>
        </p:blipFill>
        <p:spPr>
          <a:xfrm>
            <a:off x="1986184" y="301041"/>
            <a:ext cx="6270305" cy="3991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65616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593118"/>
            <a:ext cx="9144000" cy="3372202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 На </a:t>
            </a:r>
            <a:r>
              <a:rPr lang="ru-RU" sz="2000" b="1" u="sng" dirty="0">
                <a:solidFill>
                  <a:srgbClr val="002060"/>
                </a:solidFill>
              </a:rPr>
              <a:t>участковых</a:t>
            </a:r>
            <a:r>
              <a:rPr lang="ru-RU" sz="2000" b="1" dirty="0">
                <a:solidFill>
                  <a:srgbClr val="002060"/>
                </a:solidFill>
              </a:rPr>
              <a:t> станциях </a:t>
            </a:r>
            <a:r>
              <a:rPr lang="ru-RU" sz="2000" b="1" u="sng" dirty="0">
                <a:solidFill>
                  <a:srgbClr val="C00000"/>
                </a:solidFill>
              </a:rPr>
              <a:t>с маршрутизированными маневровыми передвижениями</a:t>
            </a:r>
            <a:r>
              <a:rPr lang="ru-RU" sz="2000" b="1" dirty="0">
                <a:solidFill>
                  <a:srgbClr val="002060"/>
                </a:solidFill>
              </a:rPr>
              <a:t> предусматривают </a:t>
            </a:r>
            <a:r>
              <a:rPr lang="ru-RU" sz="2000" b="1" dirty="0"/>
              <a:t>местное управление стрелками при помощи </a:t>
            </a:r>
            <a:r>
              <a:rPr lang="ru-RU" sz="2000" b="1" dirty="0" smtClean="0"/>
              <a:t>стрелочных коммутаторов </a:t>
            </a:r>
            <a:r>
              <a:rPr lang="ru-RU" sz="2000" b="1" dirty="0"/>
              <a:t>с маневровой колонки, </a:t>
            </a:r>
            <a:r>
              <a:rPr lang="ru-RU" sz="2000" dirty="0"/>
              <a:t>которая устанавливается в районе стрелочной горловины. </a:t>
            </a:r>
            <a:r>
              <a:rPr lang="ru-RU" sz="2000" b="1" dirty="0" smtClean="0">
                <a:solidFill>
                  <a:srgbClr val="002060"/>
                </a:solidFill>
              </a:rPr>
              <a:t>Передача стрелок на местное управление</a:t>
            </a:r>
            <a:r>
              <a:rPr lang="ru-RU" sz="2000" b="1" dirty="0" smtClean="0"/>
              <a:t> возможна при выполнении условий </a:t>
            </a:r>
            <a:r>
              <a:rPr lang="ru-RU" sz="2000" b="1" dirty="0" smtClean="0">
                <a:solidFill>
                  <a:srgbClr val="C00000"/>
                </a:solidFill>
              </a:rPr>
              <a:t>по безопасности движения: </a:t>
            </a:r>
            <a:r>
              <a:rPr lang="ru-RU" sz="2000" b="1" dirty="0" smtClean="0"/>
              <a:t>отсутствие заданных в данном районе маршрутизированных передвижений и враждебных маршрутов; установка охранных стрелок в положение, охраняющее район местного управления; установка в плюсовое положение </a:t>
            </a:r>
            <a:r>
              <a:rPr lang="ru-RU" sz="2000" b="1" dirty="0"/>
              <a:t>стрелки (стрелок), передаваемой на местное управление</a:t>
            </a:r>
            <a:r>
              <a:rPr lang="ru-RU" sz="2000" b="1" dirty="0" smtClean="0"/>
              <a:t>. </a:t>
            </a:r>
            <a:r>
              <a:rPr lang="ru-RU" sz="2000" dirty="0"/>
              <a:t>При местном управлении перевод стрелки осуществляется без контроля свободности стрелочного участка, что позволяет сократить перепробеги и маневровые передвижения, но требует от руководителя маневров особой бдительности при каждом переводе стрелки.</a:t>
            </a:r>
          </a:p>
        </p:txBody>
      </p:sp>
      <p:sp>
        <p:nvSpPr>
          <p:cNvPr id="8" name="Подзаголовок 2"/>
          <p:cNvSpPr txBox="1">
            <a:spLocks/>
          </p:cNvSpPr>
          <p:nvPr/>
        </p:nvSpPr>
        <p:spPr>
          <a:xfrm>
            <a:off x="3115743" y="1"/>
            <a:ext cx="3432975" cy="4676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Схемы управления стрелкой </a:t>
            </a:r>
            <a:endParaRPr lang="ru-RU" sz="2000" dirty="0">
              <a:solidFill>
                <a:srgbClr val="C0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b="5269"/>
          <a:stretch/>
        </p:blipFill>
        <p:spPr>
          <a:xfrm>
            <a:off x="1299275" y="296923"/>
            <a:ext cx="6424426" cy="336067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6570" y="642004"/>
            <a:ext cx="2231329" cy="1109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1352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68429" y="726270"/>
            <a:ext cx="3881442" cy="478702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</a:rPr>
              <a:t>Местное управление стрелкой </a:t>
            </a:r>
            <a:r>
              <a:rPr lang="ru-RU" sz="2000" b="1" dirty="0">
                <a:solidFill>
                  <a:srgbClr val="002060"/>
                </a:solidFill>
              </a:rPr>
              <a:t>при двухпроводной схеме </a:t>
            </a:r>
            <a:r>
              <a:rPr lang="ru-RU" sz="2000" b="1" dirty="0"/>
              <a:t>осуществляется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>
                <a:solidFill>
                  <a:srgbClr val="C00000"/>
                </a:solidFill>
              </a:rPr>
              <a:t>с помощью маневровой колонки. </a:t>
            </a:r>
            <a:r>
              <a:rPr lang="ru-RU" sz="2000" dirty="0"/>
              <a:t>На пульте-табло для каждой маневровой колонки устанавливается шильдик с изображением колонки, который имеет двухпозиционную кнопку с красной лампочкой для включения звукового сигнала. </a:t>
            </a:r>
            <a:r>
              <a:rPr lang="ru-RU" sz="2000" b="1" dirty="0">
                <a:solidFill>
                  <a:srgbClr val="FF0000"/>
                </a:solidFill>
              </a:rPr>
              <a:t>Для передачи стрелки на местное управление </a:t>
            </a:r>
            <a:r>
              <a:rPr lang="ru-RU" sz="2000" b="1" dirty="0"/>
              <a:t>на </a:t>
            </a:r>
            <a:r>
              <a:rPr lang="ru-RU" sz="2000" b="1" dirty="0" smtClean="0"/>
              <a:t>пульте ДСП </a:t>
            </a:r>
            <a:r>
              <a:rPr lang="ru-RU" sz="2000" b="1" dirty="0"/>
              <a:t>имеется </a:t>
            </a:r>
            <a:r>
              <a:rPr lang="ru-RU" sz="2000" b="1" dirty="0">
                <a:solidFill>
                  <a:srgbClr val="C00000"/>
                </a:solidFill>
              </a:rPr>
              <a:t>кнопка разрешения маневров РМК </a:t>
            </a:r>
            <a:r>
              <a:rPr lang="ru-RU" sz="2000" b="1" dirty="0"/>
              <a:t>и красная контрольная лампочка РМЛ.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437" y="363198"/>
            <a:ext cx="5102684" cy="515009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-764400" y="1174070"/>
            <a:ext cx="5325812" cy="3528350"/>
          </a:xfrm>
          <a:prstGeom prst="rect">
            <a:avLst/>
          </a:prstGeom>
        </p:spPr>
      </p:pic>
      <p:cxnSp>
        <p:nvCxnSpPr>
          <p:cNvPr id="8" name="Прямая соединительная линия 7"/>
          <p:cNvCxnSpPr/>
          <p:nvPr/>
        </p:nvCxnSpPr>
        <p:spPr>
          <a:xfrm>
            <a:off x="3874168" y="506743"/>
            <a:ext cx="1270197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одзаголовок 2"/>
          <p:cNvSpPr txBox="1">
            <a:spLocks/>
          </p:cNvSpPr>
          <p:nvPr/>
        </p:nvSpPr>
        <p:spPr>
          <a:xfrm>
            <a:off x="3115743" y="1"/>
            <a:ext cx="3432975" cy="4676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Схемы управления стрелкой </a:t>
            </a:r>
            <a:endParaRPr lang="ru-RU" sz="2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5874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93" y="4262717"/>
            <a:ext cx="9117107" cy="259528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</a:t>
            </a:r>
            <a:r>
              <a:rPr lang="ru-RU" sz="2000" b="1" dirty="0" smtClean="0">
                <a:solidFill>
                  <a:srgbClr val="002060"/>
                </a:solidFill>
              </a:rPr>
              <a:t>На панели управления и контроля маневровой колонки </a:t>
            </a:r>
            <a:r>
              <a:rPr lang="ru-RU" sz="2000" b="1" dirty="0" smtClean="0"/>
              <a:t>устанавливаются </a:t>
            </a:r>
            <a:r>
              <a:rPr lang="ru-RU" sz="2000" b="1" dirty="0" smtClean="0">
                <a:solidFill>
                  <a:srgbClr val="002060"/>
                </a:solidFill>
              </a:rPr>
              <a:t>стрелочные коммутаторы, с помощью которых осуществляется местное управление стрелками. </a:t>
            </a:r>
            <a:r>
              <a:rPr lang="ru-RU" sz="2000" dirty="0" smtClean="0"/>
              <a:t>Эти коммутаторы располагаются по плану путевого развития стрелочной горловины. Один </a:t>
            </a:r>
            <a:r>
              <a:rPr lang="ru-RU" sz="2000" b="1" dirty="0">
                <a:solidFill>
                  <a:srgbClr val="002060"/>
                </a:solidFill>
              </a:rPr>
              <a:t>стрелочный коммутатор РВ </a:t>
            </a:r>
            <a:r>
              <a:rPr lang="ru-RU" sz="2000" dirty="0"/>
              <a:t>предназначен для фиксации им восприятия маневров. </a:t>
            </a:r>
            <a:r>
              <a:rPr lang="ru-RU" sz="2000" b="1" dirty="0"/>
              <a:t>На панели маневровой колонки имеются</a:t>
            </a:r>
            <a:r>
              <a:rPr lang="ru-RU" sz="2000" dirty="0"/>
              <a:t> контрольные лампочки положения стрелок </a:t>
            </a:r>
            <a:r>
              <a:rPr lang="ru-RU" sz="2000" b="1" dirty="0">
                <a:solidFill>
                  <a:srgbClr val="002060"/>
                </a:solidFill>
              </a:rPr>
              <a:t>ПК</a:t>
            </a:r>
            <a:r>
              <a:rPr lang="ru-RU" sz="2000" dirty="0"/>
              <a:t> и </a:t>
            </a:r>
            <a:r>
              <a:rPr lang="ru-RU" sz="2000" b="1" dirty="0">
                <a:solidFill>
                  <a:srgbClr val="002060"/>
                </a:solidFill>
              </a:rPr>
              <a:t>МК,</a:t>
            </a:r>
            <a:r>
              <a:rPr lang="ru-RU" sz="2000" dirty="0"/>
              <a:t> разрешения </a:t>
            </a:r>
            <a:r>
              <a:rPr lang="ru-RU" sz="2000" b="1" dirty="0">
                <a:solidFill>
                  <a:srgbClr val="002060"/>
                </a:solidFill>
              </a:rPr>
              <a:t>РМ</a:t>
            </a:r>
            <a:r>
              <a:rPr lang="ru-RU" sz="2000" dirty="0"/>
              <a:t> и восприятия </a:t>
            </a:r>
            <a:r>
              <a:rPr lang="ru-RU" sz="2000" b="1" dirty="0">
                <a:solidFill>
                  <a:srgbClr val="002060"/>
                </a:solidFill>
              </a:rPr>
              <a:t>ВМ</a:t>
            </a:r>
            <a:r>
              <a:rPr lang="ru-RU" sz="2000" dirty="0"/>
              <a:t> маневров. Маневровая колонка имеет прямую телефонную связь с дежурным по станции, а для вызова руководителя маневров установлен звуковой сигнал.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b="10950"/>
          <a:stretch/>
        </p:blipFill>
        <p:spPr>
          <a:xfrm>
            <a:off x="2485656" y="547555"/>
            <a:ext cx="3884312" cy="362699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4912"/>
          <a:stretch/>
        </p:blipFill>
        <p:spPr>
          <a:xfrm rot="5400000">
            <a:off x="5808255" y="1036124"/>
            <a:ext cx="3803328" cy="2649857"/>
          </a:xfrm>
          <a:prstGeom prst="rect">
            <a:avLst/>
          </a:prstGeom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3115743" y="1"/>
            <a:ext cx="3432975" cy="4676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Схемы управления стрелкой </a:t>
            </a:r>
            <a:endParaRPr lang="ru-RU" sz="2000" dirty="0">
              <a:solidFill>
                <a:srgbClr val="C000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518212" y="1290918"/>
            <a:ext cx="1358153" cy="199016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 стрелкой 5"/>
          <p:cNvCxnSpPr/>
          <p:nvPr/>
        </p:nvCxnSpPr>
        <p:spPr>
          <a:xfrm flipV="1">
            <a:off x="5190565" y="3281082"/>
            <a:ext cx="26894" cy="1680883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4825" y="73694"/>
            <a:ext cx="2112186" cy="4189023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349623" y="73694"/>
            <a:ext cx="1949824" cy="410085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941294" y="3254188"/>
            <a:ext cx="712694" cy="893466"/>
          </a:xfrm>
          <a:prstGeom prst="rect">
            <a:avLst/>
          </a:pr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524435" y="2245659"/>
            <a:ext cx="416859" cy="1008529"/>
          </a:xfrm>
          <a:prstGeom prst="rect">
            <a:avLst/>
          </a:pr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7659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440707"/>
            <a:ext cx="9144000" cy="134764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</a:rPr>
              <a:t>Для передачи стрелки на местное управление </a:t>
            </a:r>
            <a:r>
              <a:rPr lang="ru-RU" sz="2000" dirty="0"/>
              <a:t>в схеме используются реле </a:t>
            </a:r>
            <a:r>
              <a:rPr lang="ru-RU" sz="2000" b="1" dirty="0">
                <a:solidFill>
                  <a:srgbClr val="002060"/>
                </a:solidFill>
              </a:rPr>
              <a:t>РМ</a:t>
            </a:r>
            <a:r>
              <a:rPr lang="ru-RU" sz="2000" b="1" dirty="0"/>
              <a:t>,</a:t>
            </a:r>
            <a:r>
              <a:rPr lang="ru-RU" sz="2000" dirty="0"/>
              <a:t> при возбуждении которого проверяются условия безопасности производства маневров в данном районе, реле </a:t>
            </a:r>
            <a:r>
              <a:rPr lang="ru-RU" sz="2000" b="1" dirty="0">
                <a:solidFill>
                  <a:srgbClr val="002060"/>
                </a:solidFill>
              </a:rPr>
              <a:t>Д</a:t>
            </a:r>
            <a:r>
              <a:rPr lang="ru-RU" sz="2000" b="1" dirty="0"/>
              <a:t> </a:t>
            </a:r>
            <a:r>
              <a:rPr lang="ru-RU" sz="2000" dirty="0"/>
              <a:t>(децентрализирующее), реле </a:t>
            </a:r>
            <a:r>
              <a:rPr lang="ru-RU" sz="2000" b="1" dirty="0">
                <a:solidFill>
                  <a:srgbClr val="002060"/>
                </a:solidFill>
              </a:rPr>
              <a:t>РВ</a:t>
            </a:r>
            <a:r>
              <a:rPr lang="ru-RU" sz="2000" b="1" dirty="0"/>
              <a:t>,</a:t>
            </a:r>
            <a:r>
              <a:rPr lang="ru-RU" sz="2000" dirty="0"/>
              <a:t> реле </a:t>
            </a:r>
            <a:r>
              <a:rPr lang="ru-RU" sz="2000" b="1" dirty="0">
                <a:solidFill>
                  <a:srgbClr val="002060"/>
                </a:solidFill>
              </a:rPr>
              <a:t>СМУ </a:t>
            </a:r>
            <a:r>
              <a:rPr lang="ru-RU" sz="2000" dirty="0"/>
              <a:t>(стрелочное местного управления).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0603" y="372155"/>
            <a:ext cx="5102794" cy="5145470"/>
          </a:xfrm>
          <a:prstGeom prst="rect">
            <a:avLst/>
          </a:prstGeom>
        </p:spPr>
      </p:pic>
      <p:cxnSp>
        <p:nvCxnSpPr>
          <p:cNvPr id="10" name="Прямая соединительная линия 9"/>
          <p:cNvCxnSpPr/>
          <p:nvPr/>
        </p:nvCxnSpPr>
        <p:spPr>
          <a:xfrm>
            <a:off x="4625081" y="839768"/>
            <a:ext cx="414298" cy="7353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4625081" y="1269904"/>
            <a:ext cx="414298" cy="7353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5146835" y="1403799"/>
            <a:ext cx="414298" cy="7353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5380878" y="1723179"/>
            <a:ext cx="414298" cy="7353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одзаголовок 2"/>
          <p:cNvSpPr txBox="1">
            <a:spLocks/>
          </p:cNvSpPr>
          <p:nvPr/>
        </p:nvSpPr>
        <p:spPr>
          <a:xfrm>
            <a:off x="3115743" y="1"/>
            <a:ext cx="3432975" cy="4676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Схемы управления стрелкой </a:t>
            </a:r>
            <a:endParaRPr lang="ru-RU" sz="2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515987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21895" y="1050879"/>
            <a:ext cx="3646866" cy="371219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Для </a:t>
            </a:r>
            <a:r>
              <a:rPr lang="ru-RU" sz="2000" b="1" dirty="0">
                <a:solidFill>
                  <a:srgbClr val="002060"/>
                </a:solidFill>
              </a:rPr>
              <a:t>передачи стрелки на местное управление </a:t>
            </a:r>
            <a:r>
              <a:rPr lang="ru-RU" sz="2000" b="1" dirty="0">
                <a:solidFill>
                  <a:srgbClr val="C00000"/>
                </a:solidFill>
              </a:rPr>
              <a:t>ДСП </a:t>
            </a:r>
            <a:r>
              <a:rPr lang="ru-RU" sz="2000" b="1" dirty="0"/>
              <a:t>нажимает кнопку </a:t>
            </a:r>
            <a:r>
              <a:rPr lang="ru-RU" sz="2000" b="1" dirty="0">
                <a:solidFill>
                  <a:srgbClr val="C00000"/>
                </a:solidFill>
              </a:rPr>
              <a:t>РМК.</a:t>
            </a:r>
            <a:r>
              <a:rPr lang="ru-RU" sz="2000" dirty="0">
                <a:solidFill>
                  <a:srgbClr val="C00000"/>
                </a:solidFill>
              </a:rPr>
              <a:t> </a:t>
            </a:r>
            <a:endParaRPr lang="ru-RU" sz="2000" dirty="0" smtClean="0">
              <a:solidFill>
                <a:srgbClr val="C00000"/>
              </a:solidFill>
            </a:endParaRPr>
          </a:p>
          <a:p>
            <a:pPr marL="0" indent="0" algn="just">
              <a:buNone/>
            </a:pPr>
            <a:r>
              <a:rPr lang="ru-RU" sz="2000" dirty="0">
                <a:solidFill>
                  <a:srgbClr val="C00000"/>
                </a:solidFill>
              </a:rPr>
              <a:t> </a:t>
            </a:r>
            <a:r>
              <a:rPr lang="ru-RU" sz="2000" dirty="0" smtClean="0">
                <a:solidFill>
                  <a:srgbClr val="C00000"/>
                </a:solidFill>
              </a:rPr>
              <a:t> </a:t>
            </a:r>
            <a:r>
              <a:rPr lang="ru-RU" sz="2000" dirty="0" smtClean="0"/>
              <a:t>При </a:t>
            </a:r>
            <a:r>
              <a:rPr lang="ru-RU" sz="2000" dirty="0"/>
              <a:t>выполнении условий безопасности маневров в данном районе возбуждается реле </a:t>
            </a:r>
            <a:r>
              <a:rPr lang="ru-RU" sz="2000" b="1" dirty="0">
                <a:solidFill>
                  <a:srgbClr val="002060"/>
                </a:solidFill>
              </a:rPr>
              <a:t>РМ</a:t>
            </a:r>
            <a:r>
              <a:rPr lang="ru-RU" sz="2000" dirty="0"/>
              <a:t>, которое включает лампочку </a:t>
            </a:r>
            <a:r>
              <a:rPr lang="ru-RU" sz="2000" b="1" dirty="0">
                <a:solidFill>
                  <a:srgbClr val="002060"/>
                </a:solidFill>
              </a:rPr>
              <a:t>РМЛ</a:t>
            </a:r>
            <a:r>
              <a:rPr lang="ru-RU" sz="2000" dirty="0"/>
              <a:t> на пульте управления, загорающуюся мигающим красным светом и указывающую на начало передачи стрелки на местное управление.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917" y="364946"/>
            <a:ext cx="5102794" cy="5145470"/>
          </a:xfrm>
          <a:prstGeom prst="rect">
            <a:avLst/>
          </a:prstGeom>
        </p:spPr>
      </p:pic>
      <p:cxnSp>
        <p:nvCxnSpPr>
          <p:cNvPr id="10" name="Прямая соединительная линия 9"/>
          <p:cNvCxnSpPr/>
          <p:nvPr/>
        </p:nvCxnSpPr>
        <p:spPr>
          <a:xfrm>
            <a:off x="2668219" y="835593"/>
            <a:ext cx="414298" cy="7353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2687681" y="1283442"/>
            <a:ext cx="414298" cy="7353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3244520" y="1392071"/>
            <a:ext cx="414298" cy="7353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451669" y="1703627"/>
            <a:ext cx="414298" cy="7353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232012" y="470647"/>
            <a:ext cx="691860" cy="484696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1091821" y="842946"/>
            <a:ext cx="1364776" cy="0"/>
          </a:xfrm>
          <a:prstGeom prst="straightConnector1">
            <a:avLst/>
          </a:prstGeom>
          <a:ln w="76200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26210" y="5462457"/>
            <a:ext cx="911778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/>
              <a:t>    </a:t>
            </a:r>
            <a:r>
              <a:rPr lang="ru-RU" sz="2000" b="1" dirty="0" smtClean="0">
                <a:solidFill>
                  <a:srgbClr val="002060"/>
                </a:solidFill>
              </a:rPr>
              <a:t>Восприятие </a:t>
            </a:r>
            <a:r>
              <a:rPr lang="ru-RU" sz="2000" b="1" dirty="0">
                <a:solidFill>
                  <a:srgbClr val="002060"/>
                </a:solidFill>
              </a:rPr>
              <a:t>маневров </a:t>
            </a:r>
            <a:r>
              <a:rPr lang="ru-RU" sz="2000" b="1" dirty="0"/>
              <a:t>осуществляется</a:t>
            </a:r>
            <a:r>
              <a:rPr lang="ru-RU" sz="2000" dirty="0"/>
              <a:t> поворотом рукоятки </a:t>
            </a:r>
            <a:r>
              <a:rPr lang="ru-RU" sz="2000" b="1" dirty="0">
                <a:solidFill>
                  <a:srgbClr val="002060"/>
                </a:solidFill>
              </a:rPr>
              <a:t>РВ</a:t>
            </a:r>
            <a:r>
              <a:rPr lang="ru-RU" sz="2000" b="1" dirty="0"/>
              <a:t> </a:t>
            </a:r>
            <a:r>
              <a:rPr lang="ru-RU" sz="2000" dirty="0"/>
              <a:t>на панели маневровой колонки. Нормально рукоятка </a:t>
            </a:r>
            <a:r>
              <a:rPr lang="ru-RU" sz="2000" b="1" dirty="0">
                <a:solidFill>
                  <a:srgbClr val="002060"/>
                </a:solidFill>
              </a:rPr>
              <a:t>РВ</a:t>
            </a:r>
            <a:r>
              <a:rPr lang="ru-RU" sz="2000" dirty="0"/>
              <a:t> на маневровой колонке должна находиться в положении </a:t>
            </a:r>
            <a:r>
              <a:rPr lang="ru-RU" sz="2000" b="1" dirty="0">
                <a:solidFill>
                  <a:srgbClr val="002060"/>
                </a:solidFill>
              </a:rPr>
              <a:t>«Разрешение</a:t>
            </a:r>
            <a:r>
              <a:rPr lang="ru-RU" sz="2000" b="1" dirty="0" smtClean="0">
                <a:solidFill>
                  <a:srgbClr val="002060"/>
                </a:solidFill>
              </a:rPr>
              <a:t>». </a:t>
            </a:r>
            <a:r>
              <a:rPr lang="ru-RU" sz="2000" dirty="0" smtClean="0"/>
              <a:t>При </a:t>
            </a:r>
            <a:r>
              <a:rPr lang="ru-RU" sz="2000" dirty="0"/>
              <a:t>этом реле </a:t>
            </a:r>
            <a:r>
              <a:rPr lang="ru-RU" sz="2000" b="1" dirty="0">
                <a:solidFill>
                  <a:srgbClr val="002060"/>
                </a:solidFill>
              </a:rPr>
              <a:t>РВ</a:t>
            </a:r>
            <a:r>
              <a:rPr lang="ru-RU" sz="2000" dirty="0"/>
              <a:t> возбуждено током прямой полярности.</a:t>
            </a:r>
          </a:p>
        </p:txBody>
      </p:sp>
      <p:sp>
        <p:nvSpPr>
          <p:cNvPr id="9" name="Овал 8"/>
          <p:cNvSpPr/>
          <p:nvPr/>
        </p:nvSpPr>
        <p:spPr>
          <a:xfrm>
            <a:off x="3865967" y="1290795"/>
            <a:ext cx="378487" cy="311556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одзаголовок 2"/>
          <p:cNvSpPr txBox="1">
            <a:spLocks/>
          </p:cNvSpPr>
          <p:nvPr/>
        </p:nvSpPr>
        <p:spPr>
          <a:xfrm>
            <a:off x="3115743" y="1"/>
            <a:ext cx="3432975" cy="4676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Схемы управления стрелкой </a:t>
            </a:r>
            <a:endParaRPr lang="ru-RU" sz="2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406353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35543" y="1050879"/>
            <a:ext cx="3590095" cy="316821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Через </a:t>
            </a:r>
            <a:r>
              <a:rPr lang="ru-RU" sz="2000" dirty="0"/>
              <a:t>фронтовой контакт реле </a:t>
            </a:r>
            <a:r>
              <a:rPr lang="ru-RU" sz="2000" b="1" dirty="0">
                <a:solidFill>
                  <a:srgbClr val="002060"/>
                </a:solidFill>
              </a:rPr>
              <a:t>РМ</a:t>
            </a:r>
            <a:r>
              <a:rPr lang="ru-RU" sz="2000" dirty="0"/>
              <a:t> и поляризованный контакт реле </a:t>
            </a:r>
            <a:r>
              <a:rPr lang="ru-RU" sz="2000" b="1" dirty="0">
                <a:solidFill>
                  <a:srgbClr val="002060"/>
                </a:solidFill>
              </a:rPr>
              <a:t>РВ</a:t>
            </a:r>
            <a:r>
              <a:rPr lang="ru-RU" sz="2000" dirty="0"/>
              <a:t> на панели маневровой колонки загораются мигающим светом </a:t>
            </a:r>
            <a:r>
              <a:rPr lang="ru-RU" sz="2000" b="1" dirty="0">
                <a:solidFill>
                  <a:srgbClr val="C00000"/>
                </a:solidFill>
              </a:rPr>
              <a:t>красная лампочка </a:t>
            </a:r>
            <a:r>
              <a:rPr lang="ru-RU" sz="2000" b="1" dirty="0">
                <a:solidFill>
                  <a:srgbClr val="002060"/>
                </a:solidFill>
              </a:rPr>
              <a:t>РМ</a:t>
            </a:r>
            <a:r>
              <a:rPr lang="ru-RU" sz="2000" dirty="0"/>
              <a:t> и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зеленая лампочка </a:t>
            </a:r>
            <a:r>
              <a:rPr lang="ru-RU" sz="2000" b="1" dirty="0">
                <a:solidFill>
                  <a:srgbClr val="002060"/>
                </a:solidFill>
              </a:rPr>
              <a:t>ПК плюсового положения стрелки</a:t>
            </a:r>
            <a:r>
              <a:rPr lang="ru-RU" sz="2000" dirty="0"/>
              <a:t>, передаваемой на местное управление.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917" y="364946"/>
            <a:ext cx="5102794" cy="5145470"/>
          </a:xfrm>
          <a:prstGeom prst="rect">
            <a:avLst/>
          </a:prstGeom>
        </p:spPr>
      </p:pic>
      <p:cxnSp>
        <p:nvCxnSpPr>
          <p:cNvPr id="10" name="Прямая соединительная линия 9"/>
          <p:cNvCxnSpPr/>
          <p:nvPr/>
        </p:nvCxnSpPr>
        <p:spPr>
          <a:xfrm>
            <a:off x="2668219" y="835593"/>
            <a:ext cx="414298" cy="7353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2687681" y="1283442"/>
            <a:ext cx="414298" cy="7353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3244520" y="1392071"/>
            <a:ext cx="414298" cy="7353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451669" y="1703627"/>
            <a:ext cx="414298" cy="7353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232012" y="470647"/>
            <a:ext cx="691860" cy="484696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1091821" y="842946"/>
            <a:ext cx="1364776" cy="0"/>
          </a:xfrm>
          <a:prstGeom prst="straightConnector1">
            <a:avLst/>
          </a:prstGeom>
          <a:ln w="76200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26211" y="5462457"/>
            <a:ext cx="904846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/>
              <a:t>         Все </a:t>
            </a:r>
            <a:r>
              <a:rPr lang="ru-RU" sz="2000" dirty="0"/>
              <a:t>стрелочные рукоятки на маневровой колонке должны находиться в соответствии с фактическим положением стрелок. С возбуждением реле </a:t>
            </a:r>
            <a:r>
              <a:rPr lang="ru-RU" sz="2000" b="1" dirty="0">
                <a:solidFill>
                  <a:srgbClr val="002060"/>
                </a:solidFill>
              </a:rPr>
              <a:t>РМ </a:t>
            </a:r>
            <a:r>
              <a:rPr lang="ru-RU" sz="2000" dirty="0"/>
              <a:t>возбуждается реле </a:t>
            </a:r>
            <a:r>
              <a:rPr lang="ru-RU" sz="2000" b="1" dirty="0">
                <a:solidFill>
                  <a:srgbClr val="002060"/>
                </a:solidFill>
              </a:rPr>
              <a:t>СМУ.</a:t>
            </a:r>
          </a:p>
        </p:txBody>
      </p:sp>
      <p:sp>
        <p:nvSpPr>
          <p:cNvPr id="9" name="Овал 8"/>
          <p:cNvSpPr/>
          <p:nvPr/>
        </p:nvSpPr>
        <p:spPr>
          <a:xfrm>
            <a:off x="3865967" y="1290795"/>
            <a:ext cx="378487" cy="311556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 стрелкой 10"/>
          <p:cNvCxnSpPr/>
          <p:nvPr/>
        </p:nvCxnSpPr>
        <p:spPr>
          <a:xfrm flipH="1" flipV="1">
            <a:off x="4244454" y="2088107"/>
            <a:ext cx="1091089" cy="477672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>
            <a:stCxn id="3" idx="1"/>
          </p:cNvCxnSpPr>
          <p:nvPr/>
        </p:nvCxnSpPr>
        <p:spPr>
          <a:xfrm flipH="1">
            <a:off x="4585649" y="2634985"/>
            <a:ext cx="749894" cy="108215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одзаголовок 2"/>
          <p:cNvSpPr txBox="1">
            <a:spLocks/>
          </p:cNvSpPr>
          <p:nvPr/>
        </p:nvSpPr>
        <p:spPr>
          <a:xfrm>
            <a:off x="3115743" y="1"/>
            <a:ext cx="3432975" cy="4676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Схемы управления стрелкой </a:t>
            </a:r>
            <a:endParaRPr lang="ru-RU" sz="2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519483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42074" y="753471"/>
            <a:ext cx="3931289" cy="436841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Руководитель </a:t>
            </a:r>
            <a:r>
              <a:rPr lang="ru-RU" sz="2000" dirty="0"/>
              <a:t>маневров поворачивает на маневровой колонке рукоятку </a:t>
            </a:r>
            <a:r>
              <a:rPr lang="ru-RU" sz="2000" b="1" dirty="0">
                <a:solidFill>
                  <a:srgbClr val="002060"/>
                </a:solidFill>
              </a:rPr>
              <a:t>РВ</a:t>
            </a:r>
            <a:r>
              <a:rPr lang="ru-RU" sz="2000" dirty="0"/>
              <a:t> в положение </a:t>
            </a:r>
            <a:r>
              <a:rPr lang="ru-RU" sz="2000" b="1" dirty="0">
                <a:solidFill>
                  <a:srgbClr val="002060"/>
                </a:solidFill>
              </a:rPr>
              <a:t>«Восприятие», </a:t>
            </a:r>
            <a:r>
              <a:rPr lang="ru-RU" sz="2000" dirty="0"/>
              <a:t>меняя полярность питания на реле </a:t>
            </a:r>
            <a:r>
              <a:rPr lang="ru-RU" sz="2000" b="1" dirty="0">
                <a:solidFill>
                  <a:srgbClr val="002060"/>
                </a:solidFill>
              </a:rPr>
              <a:t>РВ</a:t>
            </a:r>
            <a:r>
              <a:rPr lang="ru-RU" sz="2000" dirty="0"/>
              <a:t>. Переключая поляризованный якорь, реле </a:t>
            </a:r>
            <a:r>
              <a:rPr lang="ru-RU" sz="2000" b="1" dirty="0">
                <a:solidFill>
                  <a:srgbClr val="002060"/>
                </a:solidFill>
              </a:rPr>
              <a:t>РВ </a:t>
            </a:r>
            <a:r>
              <a:rPr lang="ru-RU" sz="2000" dirty="0"/>
              <a:t>на панели маневровой колонки </a:t>
            </a:r>
            <a:r>
              <a:rPr lang="ru-RU" sz="2000" b="1" dirty="0"/>
              <a:t>выключает</a:t>
            </a:r>
            <a:r>
              <a:rPr lang="ru-RU" sz="2000" dirty="0"/>
              <a:t> </a:t>
            </a:r>
            <a:r>
              <a:rPr lang="ru-RU" sz="2000" b="1" dirty="0">
                <a:solidFill>
                  <a:srgbClr val="C00000"/>
                </a:solidFill>
              </a:rPr>
              <a:t>мигающую красную лампочку РМ</a:t>
            </a:r>
            <a:r>
              <a:rPr lang="ru-RU" sz="2000" dirty="0"/>
              <a:t> и </a:t>
            </a:r>
            <a:r>
              <a:rPr lang="ru-RU" sz="2000" b="1" dirty="0"/>
              <a:t>включает </a:t>
            </a:r>
            <a:r>
              <a:rPr lang="ru-RU" sz="2000" b="1" dirty="0">
                <a:solidFill>
                  <a:srgbClr val="C00000"/>
                </a:solidFill>
              </a:rPr>
              <a:t>мигающую белую лампочку ВМ. </a:t>
            </a:r>
            <a:r>
              <a:rPr lang="ru-RU" sz="2000" dirty="0"/>
              <a:t>После этого возбуждается реле </a:t>
            </a:r>
            <a:r>
              <a:rPr lang="ru-RU" sz="2000" b="1" dirty="0">
                <a:solidFill>
                  <a:srgbClr val="002060"/>
                </a:solidFill>
              </a:rPr>
              <a:t>Д </a:t>
            </a:r>
            <a:r>
              <a:rPr lang="ru-RU" sz="2000" dirty="0"/>
              <a:t>с контролем соответствия положения стрелочных рукояток на маневровой колонке положению стрелок.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917" y="364946"/>
            <a:ext cx="5102794" cy="5145470"/>
          </a:xfrm>
          <a:prstGeom prst="rect">
            <a:avLst/>
          </a:prstGeom>
        </p:spPr>
      </p:pic>
      <p:cxnSp>
        <p:nvCxnSpPr>
          <p:cNvPr id="10" name="Прямая соединительная линия 9"/>
          <p:cNvCxnSpPr/>
          <p:nvPr/>
        </p:nvCxnSpPr>
        <p:spPr>
          <a:xfrm>
            <a:off x="2668219" y="835593"/>
            <a:ext cx="414298" cy="7353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2687681" y="1283442"/>
            <a:ext cx="414298" cy="7353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3244520" y="1392071"/>
            <a:ext cx="414298" cy="7353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451669" y="1703627"/>
            <a:ext cx="414298" cy="7353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232012" y="470647"/>
            <a:ext cx="691860" cy="484696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1091821" y="842946"/>
            <a:ext cx="1364776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 flipV="1">
            <a:off x="4193593" y="2399477"/>
            <a:ext cx="1279159" cy="92024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3865967" y="1515291"/>
            <a:ext cx="470902" cy="78378"/>
          </a:xfrm>
          <a:prstGeom prst="straightConnector1">
            <a:avLst/>
          </a:prstGeom>
          <a:ln w="57150">
            <a:solidFill>
              <a:schemeClr val="accent4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одзаголовок 2"/>
          <p:cNvSpPr txBox="1">
            <a:spLocks/>
          </p:cNvSpPr>
          <p:nvPr/>
        </p:nvSpPr>
        <p:spPr>
          <a:xfrm>
            <a:off x="3115743" y="1"/>
            <a:ext cx="3432975" cy="4676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Схемы управления стрелкой </a:t>
            </a:r>
            <a:endParaRPr lang="ru-RU" sz="2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002233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56652" y="364946"/>
            <a:ext cx="3612109" cy="5874489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   С </a:t>
            </a:r>
            <a:r>
              <a:rPr lang="ru-RU" sz="2000" b="1" dirty="0">
                <a:solidFill>
                  <a:srgbClr val="002060"/>
                </a:solidFill>
              </a:rPr>
              <a:t>этого момента</a:t>
            </a:r>
            <a:r>
              <a:rPr lang="ru-RU" sz="2000" dirty="0"/>
              <a:t> питание лампочки </a:t>
            </a:r>
            <a:r>
              <a:rPr lang="ru-RU" sz="2000" b="1" dirty="0">
                <a:solidFill>
                  <a:srgbClr val="002060"/>
                </a:solidFill>
              </a:rPr>
              <a:t>ВМ</a:t>
            </a:r>
            <a:r>
              <a:rPr lang="ru-RU" sz="2000" dirty="0"/>
              <a:t> на маневровой колонке переключается на непрерывный режим горения, </a:t>
            </a:r>
            <a:r>
              <a:rPr lang="ru-RU" sz="2000" b="1" dirty="0"/>
              <a:t>сигнализируя</a:t>
            </a:r>
            <a:r>
              <a:rPr lang="ru-RU" sz="2000" dirty="0"/>
              <a:t> руководителю маневров о возможности управления стрелкой с маневровой колонки, а </a:t>
            </a:r>
            <a:r>
              <a:rPr lang="ru-RU" sz="2000" b="1" dirty="0"/>
              <a:t>на пульте управления ДСП </a:t>
            </a:r>
            <a:r>
              <a:rPr lang="ru-RU" sz="2000" dirty="0"/>
              <a:t>на непрерывный режим горения переключается </a:t>
            </a:r>
            <a:r>
              <a:rPr lang="ru-RU" sz="2000" b="1" dirty="0">
                <a:solidFill>
                  <a:srgbClr val="C00000"/>
                </a:solidFill>
              </a:rPr>
              <a:t>красная лампочка РМЛ</a:t>
            </a:r>
            <a:r>
              <a:rPr lang="ru-RU" sz="2000" dirty="0"/>
              <a:t>, что </a:t>
            </a:r>
            <a:r>
              <a:rPr lang="ru-RU" sz="2000" b="1" dirty="0">
                <a:solidFill>
                  <a:srgbClr val="002060"/>
                </a:solidFill>
              </a:rPr>
              <a:t>указывает дежурному по станции на </a:t>
            </a:r>
            <a:r>
              <a:rPr lang="ru-RU" sz="2000" b="1" dirty="0">
                <a:solidFill>
                  <a:srgbClr val="C00000"/>
                </a:solidFill>
              </a:rPr>
              <a:t>окончание передачи стрелки на местное управление.</a:t>
            </a:r>
            <a:r>
              <a:rPr lang="ru-RU" sz="2000" dirty="0">
                <a:solidFill>
                  <a:srgbClr val="C00000"/>
                </a:solidFill>
              </a:rPr>
              <a:t> </a:t>
            </a:r>
            <a:endParaRPr lang="ru-RU" sz="2000" dirty="0" smtClean="0">
              <a:solidFill>
                <a:srgbClr val="C00000"/>
              </a:solidFill>
            </a:endParaRPr>
          </a:p>
          <a:p>
            <a:pPr marL="0" indent="0" algn="just">
              <a:buNone/>
            </a:pPr>
            <a:r>
              <a:rPr lang="ru-RU" sz="2000" dirty="0">
                <a:solidFill>
                  <a:srgbClr val="C00000"/>
                </a:solidFill>
              </a:rPr>
              <a:t> </a:t>
            </a:r>
            <a:r>
              <a:rPr lang="ru-RU" sz="2000" dirty="0" smtClean="0">
                <a:solidFill>
                  <a:srgbClr val="C00000"/>
                </a:solidFill>
              </a:rPr>
              <a:t>      </a:t>
            </a:r>
            <a:r>
              <a:rPr lang="ru-RU" sz="2000" dirty="0" smtClean="0"/>
              <a:t>С </a:t>
            </a:r>
            <a:r>
              <a:rPr lang="ru-RU" sz="2000" dirty="0"/>
              <a:t>помощью контактов реле РМ, Д и СМУ пусковая цепь схемы управления стрелкой переключается на управление от стрелочной рукоятки маневровой колонки</a:t>
            </a:r>
            <a:r>
              <a:rPr lang="ru-RU" sz="2000" dirty="0" smtClean="0"/>
              <a:t>.</a:t>
            </a: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917" y="364946"/>
            <a:ext cx="5102794" cy="5145470"/>
          </a:xfrm>
          <a:prstGeom prst="rect">
            <a:avLst/>
          </a:prstGeom>
        </p:spPr>
      </p:pic>
      <p:cxnSp>
        <p:nvCxnSpPr>
          <p:cNvPr id="10" name="Прямая соединительная линия 9"/>
          <p:cNvCxnSpPr/>
          <p:nvPr/>
        </p:nvCxnSpPr>
        <p:spPr>
          <a:xfrm>
            <a:off x="2668219" y="835593"/>
            <a:ext cx="414298" cy="7353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2687681" y="1283442"/>
            <a:ext cx="414298" cy="7353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3244520" y="1392071"/>
            <a:ext cx="414298" cy="7353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451669" y="1703627"/>
            <a:ext cx="414298" cy="7353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232012" y="470647"/>
            <a:ext cx="691860" cy="484696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1091821" y="842946"/>
            <a:ext cx="1364776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3865967" y="1515291"/>
            <a:ext cx="470902" cy="78378"/>
          </a:xfrm>
          <a:prstGeom prst="straightConnector1">
            <a:avLst/>
          </a:prstGeom>
          <a:ln w="57150">
            <a:solidFill>
              <a:schemeClr val="accent4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одзаголовок 2"/>
          <p:cNvSpPr txBox="1">
            <a:spLocks/>
          </p:cNvSpPr>
          <p:nvPr/>
        </p:nvSpPr>
        <p:spPr>
          <a:xfrm>
            <a:off x="3115743" y="1"/>
            <a:ext cx="3432975" cy="4676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Схемы управления стрелкой </a:t>
            </a:r>
            <a:endParaRPr lang="ru-RU" sz="2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2065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792071"/>
            <a:ext cx="9116423" cy="306593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u="sng" dirty="0" smtClean="0">
                <a:solidFill>
                  <a:srgbClr val="C00000"/>
                </a:solidFill>
              </a:rPr>
              <a:t>Требование ПТЭ к технической эксплуатации устройств СЦБ </a:t>
            </a: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Приводы </a:t>
            </a:r>
            <a:r>
              <a:rPr lang="ru-RU" sz="2000" b="1" dirty="0">
                <a:solidFill>
                  <a:srgbClr val="002060"/>
                </a:solidFill>
              </a:rPr>
              <a:t>и замыкатели централизованных стрелок должны:</a:t>
            </a:r>
          </a:p>
          <a:p>
            <a:pPr algn="just"/>
            <a:r>
              <a:rPr lang="ru-RU" sz="2000" b="1" dirty="0" smtClean="0"/>
              <a:t>обеспечивать </a:t>
            </a:r>
            <a:r>
              <a:rPr lang="ru-RU" sz="2000" b="1" dirty="0"/>
              <a:t>при крайних положениях стрелок плотное прилегание прижатого остряка к рамному рельсу и подвижного сердечника крестовины к усовику;</a:t>
            </a:r>
          </a:p>
          <a:p>
            <a:pPr algn="just"/>
            <a:r>
              <a:rPr lang="ru-RU" sz="2000" b="1" dirty="0" smtClean="0"/>
              <a:t>не </a:t>
            </a:r>
            <a:r>
              <a:rPr lang="ru-RU" sz="2000" b="1" dirty="0"/>
              <a:t>допускать замыкания остряков стрелки или подвижного сердечника крестовины при зазоре между прижатым остряком и рамным рельсом или подвижным сердечником и усовиком </a:t>
            </a:r>
            <a:r>
              <a:rPr lang="ru-RU" sz="2000" b="1" dirty="0">
                <a:solidFill>
                  <a:srgbClr val="C00000"/>
                </a:solidFill>
              </a:rPr>
              <a:t>4 мм и более</a:t>
            </a:r>
            <a:r>
              <a:rPr lang="ru-RU" sz="2000" b="1" dirty="0"/>
              <a:t>;</a:t>
            </a:r>
          </a:p>
          <a:p>
            <a:pPr algn="just"/>
            <a:r>
              <a:rPr lang="ru-RU" sz="2000" b="1" dirty="0" smtClean="0"/>
              <a:t>отводить </a:t>
            </a:r>
            <a:r>
              <a:rPr lang="ru-RU" sz="2000" b="1" dirty="0"/>
              <a:t>другой остряк от рамного рельса на расстояние </a:t>
            </a:r>
            <a:r>
              <a:rPr lang="ru-RU" sz="2000" b="1" dirty="0">
                <a:solidFill>
                  <a:srgbClr val="C00000"/>
                </a:solidFill>
              </a:rPr>
              <a:t>не менее 125 мм.</a:t>
            </a: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2606742" y="-53788"/>
            <a:ext cx="3930516" cy="4475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2400" b="1" dirty="0" smtClean="0">
                <a:solidFill>
                  <a:srgbClr val="C00000"/>
                </a:solidFill>
              </a:rPr>
              <a:t>   </a:t>
            </a:r>
            <a:r>
              <a:rPr lang="ru-RU" sz="2000" b="1" dirty="0" smtClean="0">
                <a:solidFill>
                  <a:srgbClr val="C00000"/>
                </a:solidFill>
              </a:rPr>
              <a:t>Стрелочные электроприводы</a:t>
            </a:r>
            <a:endParaRPr lang="ru-RU" sz="2000" dirty="0">
              <a:solidFill>
                <a:srgbClr val="C0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1647" t="10234" r="17882" b="9530"/>
          <a:stretch/>
        </p:blipFill>
        <p:spPr>
          <a:xfrm>
            <a:off x="12764" y="393803"/>
            <a:ext cx="4544310" cy="339826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l="589" t="10001" r="17706" b="9294"/>
          <a:stretch/>
        </p:blipFill>
        <p:spPr>
          <a:xfrm>
            <a:off x="4551145" y="393803"/>
            <a:ext cx="4587167" cy="3398268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 rot="248461">
            <a:off x="6501477" y="2260406"/>
            <a:ext cx="854064" cy="227299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125 мм</a:t>
            </a:r>
            <a:endParaRPr lang="ru-RU" sz="1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441846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648" y="4299045"/>
            <a:ext cx="9130352" cy="255895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   Руководитель </a:t>
            </a:r>
            <a:r>
              <a:rPr lang="ru-RU" sz="2000" b="1" dirty="0">
                <a:solidFill>
                  <a:srgbClr val="002060"/>
                </a:solidFill>
              </a:rPr>
              <a:t>маневров </a:t>
            </a:r>
            <a:r>
              <a:rPr lang="ru-RU" sz="2000" b="1" dirty="0"/>
              <a:t>контролирует</a:t>
            </a:r>
            <a:r>
              <a:rPr lang="ru-RU" sz="2000" b="1" dirty="0">
                <a:solidFill>
                  <a:srgbClr val="002060"/>
                </a:solidFill>
              </a:rPr>
              <a:t> положение стрелок по показанию контрольных лампочек ПК и МК на панели маневровой колонки</a:t>
            </a:r>
            <a:r>
              <a:rPr lang="ru-RU" sz="2000" dirty="0"/>
              <a:t>, которые включены непосредственно через контакты автопереключателя АП стрелки. </a:t>
            </a:r>
            <a:endParaRPr lang="ru-RU" sz="2000" dirty="0" smtClean="0"/>
          </a:p>
          <a:p>
            <a:pPr marL="0" indent="0" algn="just">
              <a:buNone/>
            </a:pPr>
            <a:r>
              <a:rPr lang="ru-RU" sz="2000" dirty="0" smtClean="0"/>
              <a:t>      </a:t>
            </a:r>
            <a:r>
              <a:rPr lang="ru-RU" sz="2000" b="1" dirty="0" smtClean="0">
                <a:solidFill>
                  <a:srgbClr val="C00000"/>
                </a:solidFill>
              </a:rPr>
              <a:t>По </a:t>
            </a:r>
            <a:r>
              <a:rPr lang="ru-RU" sz="2000" b="1" dirty="0">
                <a:solidFill>
                  <a:srgbClr val="C00000"/>
                </a:solidFill>
              </a:rPr>
              <a:t>окончании маневров </a:t>
            </a:r>
            <a:r>
              <a:rPr lang="ru-RU" sz="2000" dirty="0"/>
              <a:t>рукоятка </a:t>
            </a:r>
            <a:r>
              <a:rPr lang="ru-RU" sz="2000" b="1" dirty="0">
                <a:solidFill>
                  <a:srgbClr val="002060"/>
                </a:solidFill>
              </a:rPr>
              <a:t>РВ</a:t>
            </a:r>
            <a:r>
              <a:rPr lang="ru-RU" sz="2000" dirty="0"/>
              <a:t> на маневровой колонке возвращается в положение </a:t>
            </a:r>
            <a:r>
              <a:rPr lang="ru-RU" sz="2000" b="1" dirty="0">
                <a:solidFill>
                  <a:srgbClr val="002060"/>
                </a:solidFill>
              </a:rPr>
              <a:t>«Разрешение», </a:t>
            </a:r>
            <a:r>
              <a:rPr lang="ru-RU" sz="2000" dirty="0"/>
              <a:t>а ДСП на пульте вытягивает кнопку </a:t>
            </a:r>
            <a:r>
              <a:rPr lang="ru-RU" sz="2000" b="1" dirty="0">
                <a:solidFill>
                  <a:srgbClr val="002060"/>
                </a:solidFill>
              </a:rPr>
              <a:t>РМК. </a:t>
            </a:r>
            <a:r>
              <a:rPr lang="ru-RU" sz="2000" dirty="0"/>
              <a:t>Индикация местного управления на пульте и на панели маневровой колонки гаснет, что указывает на окончание передачи стрелки на централизованное управление.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3433" t="12864" r="11193" b="19044"/>
          <a:stretch/>
        </p:blipFill>
        <p:spPr>
          <a:xfrm>
            <a:off x="2642314" y="470647"/>
            <a:ext cx="6380663" cy="382839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531" t="796" r="19486" b="-796"/>
          <a:stretch/>
        </p:blipFill>
        <p:spPr>
          <a:xfrm>
            <a:off x="81888" y="470647"/>
            <a:ext cx="2473831" cy="3828398"/>
          </a:xfrm>
          <a:prstGeom prst="rect">
            <a:avLst/>
          </a:prstGeom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3115743" y="1"/>
            <a:ext cx="3432975" cy="4676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Схемы управления стрелкой </a:t>
            </a:r>
            <a:endParaRPr lang="ru-RU" sz="2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220795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 txBox="1">
            <a:spLocks/>
          </p:cNvSpPr>
          <p:nvPr/>
        </p:nvSpPr>
        <p:spPr>
          <a:xfrm>
            <a:off x="923872" y="0"/>
            <a:ext cx="7171257" cy="4706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2400" b="1" dirty="0" smtClean="0">
                <a:solidFill>
                  <a:srgbClr val="C00000"/>
                </a:solidFill>
              </a:rPr>
              <a:t>   </a:t>
            </a:r>
            <a:r>
              <a:rPr lang="ru-RU" sz="2000" b="1" dirty="0" smtClean="0">
                <a:solidFill>
                  <a:srgbClr val="C00000"/>
                </a:solidFill>
              </a:rPr>
              <a:t>Стрелочные электроприводы и схемы управления стрелкой </a:t>
            </a:r>
            <a:endParaRPr lang="ru-RU" sz="2000" dirty="0">
              <a:solidFill>
                <a:srgbClr val="C000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1703" y="2926036"/>
            <a:ext cx="3700593" cy="100592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0892" y="361466"/>
            <a:ext cx="4904872" cy="2777520"/>
          </a:xfrm>
          <a:prstGeom prst="rect">
            <a:avLst/>
          </a:prstGeom>
        </p:spPr>
      </p:pic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-2" y="1091821"/>
            <a:ext cx="9144002" cy="508514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000" b="1" dirty="0" smtClean="0"/>
              <a:t>1. Какое назначение и устройство</a:t>
            </a:r>
          </a:p>
          <a:p>
            <a:pPr marL="0" indent="0">
              <a:buNone/>
            </a:pPr>
            <a:r>
              <a:rPr lang="ru-RU" sz="2000" b="1" dirty="0" smtClean="0"/>
              <a:t> стрелочного электропривода?</a:t>
            </a:r>
          </a:p>
          <a:p>
            <a:pPr marL="0" indent="0">
              <a:buNone/>
            </a:pPr>
            <a:r>
              <a:rPr lang="ru-RU" sz="2000" b="1" dirty="0" smtClean="0"/>
              <a:t>2. Какие требования предъявляются</a:t>
            </a:r>
          </a:p>
          <a:p>
            <a:pPr marL="0" indent="0">
              <a:buNone/>
            </a:pPr>
            <a:r>
              <a:rPr lang="ru-RU" sz="2000" b="1" dirty="0" smtClean="0"/>
              <a:t> к устройствам ЭЦ?</a:t>
            </a:r>
          </a:p>
          <a:p>
            <a:pPr marL="0" indent="0">
              <a:buNone/>
            </a:pPr>
            <a:r>
              <a:rPr lang="ru-RU" sz="2000" b="1" dirty="0" smtClean="0"/>
              <a:t>3. Какие режимы работы стрелки </a:t>
            </a:r>
          </a:p>
          <a:p>
            <a:pPr marL="0" indent="0">
              <a:buNone/>
            </a:pPr>
            <a:r>
              <a:rPr lang="ru-RU" sz="2000" b="1" dirty="0" smtClean="0"/>
              <a:t>обеспечивает электропривод?</a:t>
            </a:r>
          </a:p>
          <a:p>
            <a:pPr marL="0" indent="0">
              <a:buNone/>
            </a:pPr>
            <a:r>
              <a:rPr lang="ru-RU" sz="2000" b="1" dirty="0" smtClean="0"/>
              <a:t>4. Что означает выражение «Стрелка работает на фрикцию» и как это отражается на пульте управления?</a:t>
            </a:r>
          </a:p>
          <a:p>
            <a:pPr marL="0" indent="0">
              <a:buNone/>
            </a:pPr>
            <a:r>
              <a:rPr lang="ru-RU" sz="2000" b="1" dirty="0" smtClean="0"/>
              <a:t>5. Что такое взрез стрелки и какие действия должен предпринять ДСП в этом случае?</a:t>
            </a:r>
          </a:p>
          <a:p>
            <a:pPr marL="0" indent="0">
              <a:buNone/>
            </a:pPr>
            <a:r>
              <a:rPr lang="ru-RU" sz="2000" b="1" dirty="0" smtClean="0"/>
              <a:t>6. Какие общие принципы приняты для построения схем управления стрелкой?</a:t>
            </a:r>
          </a:p>
          <a:p>
            <a:pPr marL="0" indent="0">
              <a:buNone/>
            </a:pPr>
            <a:r>
              <a:rPr lang="ru-RU" sz="2000" b="1" dirty="0" smtClean="0"/>
              <a:t>7. Какие требования безопасности движения поездов обеспечивает схема управления стрелкой?</a:t>
            </a:r>
          </a:p>
          <a:p>
            <a:pPr marL="0" indent="0">
              <a:buNone/>
            </a:pPr>
            <a:r>
              <a:rPr lang="ru-RU" sz="2000" b="1" dirty="0" smtClean="0"/>
              <a:t>8. Какие действия ДСП при передаче стрелки на местное управление?</a:t>
            </a:r>
            <a:endParaRPr lang="ru-RU" sz="2000" b="1" dirty="0"/>
          </a:p>
        </p:txBody>
      </p:sp>
      <p:sp>
        <p:nvSpPr>
          <p:cNvPr id="11" name="Подзаголовок 2"/>
          <p:cNvSpPr txBox="1">
            <a:spLocks/>
          </p:cNvSpPr>
          <p:nvPr/>
        </p:nvSpPr>
        <p:spPr>
          <a:xfrm>
            <a:off x="450375" y="361466"/>
            <a:ext cx="3584037" cy="4706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2400" b="1" dirty="0" smtClean="0">
                <a:solidFill>
                  <a:srgbClr val="002060"/>
                </a:solidFill>
              </a:rPr>
              <a:t>   </a:t>
            </a:r>
            <a:r>
              <a:rPr lang="ru-RU" sz="2000" b="1" dirty="0" smtClean="0">
                <a:solidFill>
                  <a:srgbClr val="002060"/>
                </a:solidFill>
              </a:rPr>
              <a:t>Закрепление материала</a:t>
            </a:r>
            <a:endParaRPr lang="ru-RU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916883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9700" y="10158"/>
            <a:ext cx="6172200" cy="421556"/>
          </a:xfrm>
        </p:spPr>
        <p:txBody>
          <a:bodyPr>
            <a:normAutofit/>
          </a:bodyPr>
          <a:lstStyle/>
          <a:p>
            <a:r>
              <a:rPr lang="ru-RU" sz="2000" b="1" u="sng" dirty="0">
                <a:solidFill>
                  <a:srgbClr val="002060"/>
                </a:solidFill>
                <a:latin typeface="+mn-lt"/>
              </a:rPr>
              <a:t>Опережающее задание по следующей теме:</a:t>
            </a:r>
          </a:p>
        </p:txBody>
      </p:sp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70585" y="913897"/>
            <a:ext cx="9032471" cy="575985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500" dirty="0"/>
              <a:t>  </a:t>
            </a:r>
            <a:r>
              <a:rPr lang="ru-RU" sz="1500" dirty="0" smtClean="0"/>
              <a:t>                                       </a:t>
            </a:r>
            <a:r>
              <a:rPr lang="ru-RU" sz="2000" b="1" dirty="0"/>
              <a:t>Курс лекций Глава </a:t>
            </a:r>
            <a:r>
              <a:rPr lang="ru-RU" sz="2000" b="1" dirty="0" smtClean="0"/>
              <a:t>14. </a:t>
            </a:r>
            <a:r>
              <a:rPr lang="ru-RU" sz="2000" b="1" dirty="0"/>
              <a:t>стр. </a:t>
            </a:r>
            <a:r>
              <a:rPr lang="ru-RU" sz="2000" b="1" dirty="0" smtClean="0"/>
              <a:t>88-90</a:t>
            </a:r>
            <a:endParaRPr lang="ru-RU" sz="2000" b="1" dirty="0"/>
          </a:p>
          <a:p>
            <a:pPr marL="457200" indent="-457200" algn="just">
              <a:buAutoNum type="arabicPeriod"/>
            </a:pPr>
            <a:r>
              <a:rPr lang="ru-RU" sz="2000" dirty="0" smtClean="0"/>
              <a:t>Назначение </a:t>
            </a:r>
            <a:r>
              <a:rPr lang="ru-RU" sz="2000" dirty="0"/>
              <a:t>и область применения ЭЦ стрелок и </a:t>
            </a:r>
            <a:r>
              <a:rPr lang="ru-RU" sz="2000" dirty="0" smtClean="0"/>
              <a:t>сигналов.</a:t>
            </a:r>
          </a:p>
          <a:p>
            <a:pPr marL="457200" indent="-457200" algn="just">
              <a:buAutoNum type="arabicPeriod"/>
            </a:pPr>
            <a:r>
              <a:rPr lang="ru-RU" sz="2000" dirty="0" smtClean="0"/>
              <a:t>Технико-экономические показатели.</a:t>
            </a:r>
          </a:p>
          <a:p>
            <a:pPr marL="457200" indent="-457200" algn="just">
              <a:buAutoNum type="arabicPeriod"/>
            </a:pPr>
            <a:r>
              <a:rPr lang="ru-RU" sz="2000" dirty="0" smtClean="0"/>
              <a:t>Требования </a:t>
            </a:r>
            <a:r>
              <a:rPr lang="ru-RU" sz="2000" dirty="0"/>
              <a:t>ПТЭ, предъявляемые к работе устройств ЭЦ. </a:t>
            </a:r>
            <a:endParaRPr lang="ru-RU" sz="2000" dirty="0" smtClean="0"/>
          </a:p>
          <a:p>
            <a:pPr marL="457200" indent="-457200" algn="just">
              <a:buAutoNum type="arabicPeriod"/>
            </a:pPr>
            <a:r>
              <a:rPr lang="ru-RU" sz="2000" dirty="0" smtClean="0"/>
              <a:t>Способы </a:t>
            </a:r>
            <a:r>
              <a:rPr lang="ru-RU" sz="2000" dirty="0"/>
              <a:t>управления стрелками и </a:t>
            </a:r>
            <a:r>
              <a:rPr lang="ru-RU" sz="2000" dirty="0" smtClean="0"/>
              <a:t>сигналами.</a:t>
            </a:r>
          </a:p>
          <a:p>
            <a:pPr marL="457200" indent="-457200" algn="just">
              <a:buAutoNum type="arabicPeriod"/>
            </a:pPr>
            <a:r>
              <a:rPr lang="ru-RU" sz="2000" dirty="0" smtClean="0"/>
              <a:t>Классификация </a:t>
            </a:r>
            <a:r>
              <a:rPr lang="ru-RU" sz="2000" dirty="0"/>
              <a:t>систем </a:t>
            </a:r>
            <a:r>
              <a:rPr lang="ru-RU" sz="2000" dirty="0" smtClean="0"/>
              <a:t>ЭЦ.</a:t>
            </a:r>
          </a:p>
          <a:p>
            <a:pPr marL="457200" indent="-457200" algn="just">
              <a:buAutoNum type="arabicPeriod"/>
            </a:pPr>
            <a:r>
              <a:rPr lang="ru-RU" sz="2000" dirty="0" smtClean="0"/>
              <a:t>Виды </a:t>
            </a:r>
            <a:r>
              <a:rPr lang="ru-RU" sz="2000" dirty="0"/>
              <a:t>пультов управления</a:t>
            </a:r>
            <a:r>
              <a:rPr lang="ru-RU" sz="2000" dirty="0" smtClean="0"/>
              <a:t>.</a:t>
            </a:r>
          </a:p>
          <a:p>
            <a:pPr marL="457200" indent="-457200" algn="just">
              <a:buAutoNum type="arabicPeriod"/>
            </a:pPr>
            <a:endParaRPr lang="ru-RU" sz="2000" b="1" dirty="0">
              <a:solidFill>
                <a:srgbClr val="002060"/>
              </a:solidFill>
            </a:endParaRPr>
          </a:p>
          <a:p>
            <a:pPr marL="457200" indent="-457200" algn="just">
              <a:buAutoNum type="arabicPeriod"/>
            </a:pPr>
            <a:endParaRPr lang="ru-RU" sz="2000" b="1" dirty="0" smtClean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Актуализация домашнего задания</a:t>
            </a:r>
            <a:r>
              <a:rPr lang="ru-RU" sz="2000" b="1" dirty="0">
                <a:solidFill>
                  <a:srgbClr val="002060"/>
                </a:solidFill>
              </a:rPr>
              <a:t>: </a:t>
            </a:r>
            <a:r>
              <a:rPr lang="ru-RU" sz="2000" i="1" dirty="0"/>
              <a:t>Проработка учебной литературы и составление конспекта по назначению стрелочных электроприводов. Курс лекций, Глава 16,17, стр. 103-108. Подготовка к практическому занятию №11,12, оформление отчетов (ответы на контрольные вопросы).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651380" y="431714"/>
            <a:ext cx="729315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Назначение и классификация систем ЭЦ</a:t>
            </a:r>
          </a:p>
        </p:txBody>
      </p:sp>
    </p:spTree>
    <p:extLst>
      <p:ext uri="{BB962C8B-B14F-4D97-AF65-F5344CB8AC3E}">
        <p14:creationId xmlns:p14="http://schemas.microsoft.com/office/powerpoint/2010/main" val="306259577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09282"/>
            <a:ext cx="9103659" cy="6427694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u="sng" dirty="0">
                <a:solidFill>
                  <a:srgbClr val="FF0000"/>
                </a:solidFill>
              </a:rPr>
              <a:t>Механическое запирание остряков</a:t>
            </a:r>
          </a:p>
          <a:p>
            <a:pPr marL="0" indent="0" algn="just">
              <a:buNone/>
            </a:pPr>
            <a:r>
              <a:rPr lang="ru-RU" sz="2000" dirty="0"/>
              <a:t>Механическое запирание остряков осуществляется </a:t>
            </a:r>
            <a:r>
              <a:rPr lang="ru-RU" sz="2000" b="1" dirty="0">
                <a:solidFill>
                  <a:srgbClr val="002060"/>
                </a:solidFill>
              </a:rPr>
              <a:t>внутренним запирающим устройством</a:t>
            </a:r>
            <a:r>
              <a:rPr lang="ru-RU" sz="2000" b="1" dirty="0"/>
              <a:t> </a:t>
            </a:r>
            <a:r>
              <a:rPr lang="ru-RU" sz="2000" dirty="0"/>
              <a:t>стрелочного электропривода, состоящим из двух кулачковых пар. Запирающие кулачковые пары образованы крайними срезанными (скошенными) зубьями шибера и шиберной шестерни, которые по окончании перевода остряков, заклинивают шибер, исключая его перемещение внутрь колеи, то есть отведение прижатого остряка к рамному рельсу</a:t>
            </a:r>
            <a:r>
              <a:rPr lang="ru-RU" sz="2000" dirty="0" smtClean="0"/>
              <a:t>.</a:t>
            </a:r>
          </a:p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</a:rPr>
              <a:t>Внутренний </a:t>
            </a:r>
            <a:r>
              <a:rPr lang="ru-RU" sz="2000" b="1" dirty="0" err="1">
                <a:solidFill>
                  <a:srgbClr val="002060"/>
                </a:solidFill>
              </a:rPr>
              <a:t>замыкатель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dirty="0"/>
              <a:t>не гарантирует фактическое запирание остряков стрелки и требует постоянной проверки правильности своей работы. Тем не менее благодаря своей простоте практически во всех случаях используется именно внутренний </a:t>
            </a:r>
            <a:r>
              <a:rPr lang="ru-RU" sz="2000" dirty="0" err="1"/>
              <a:t>замыкатель</a:t>
            </a:r>
            <a:r>
              <a:rPr lang="ru-RU" sz="2000" dirty="0" smtClean="0"/>
              <a:t>.</a:t>
            </a:r>
            <a:endParaRPr lang="ru-RU" sz="2000" dirty="0"/>
          </a:p>
          <a:p>
            <a:pPr marL="0" indent="0" algn="just">
              <a:buNone/>
            </a:pPr>
            <a:r>
              <a:rPr lang="ru-RU" sz="2000" b="1" dirty="0"/>
              <a:t>Гарнитура электропривода</a:t>
            </a:r>
          </a:p>
          <a:p>
            <a:pPr marL="0" indent="0" algn="just">
              <a:buNone/>
            </a:pPr>
            <a:r>
              <a:rPr lang="ru-RU" sz="2000" dirty="0"/>
              <a:t>Те конструктивные элементы, которые предназначены для того, чтобы соединять стрелочные приводы и </a:t>
            </a:r>
            <a:r>
              <a:rPr lang="ru-RU" sz="2000" dirty="0" smtClean="0"/>
              <a:t>перевод </a:t>
            </a:r>
            <a:r>
              <a:rPr lang="ru-RU" sz="2000" dirty="0"/>
              <a:t>с передачей усилия от приводов на сердечники крестовины, называются гарнитурой электропривода. Располагается она либо в полом брусе, либо в шпальном ящике — все зависит от вида крепления.</a:t>
            </a: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Внешние </a:t>
            </a:r>
            <a:r>
              <a:rPr lang="ru-RU" sz="2000" b="1" dirty="0" err="1">
                <a:solidFill>
                  <a:srgbClr val="002060"/>
                </a:solidFill>
              </a:rPr>
              <a:t>замыкатели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dirty="0"/>
              <a:t>для подобных приводов представляют из себя механические устройства запирания остряка и рамные рельсы или подвижные сердечники и </a:t>
            </a:r>
            <a:r>
              <a:rPr lang="ru-RU" sz="2000" dirty="0" err="1"/>
              <a:t>усовики</a:t>
            </a:r>
            <a:r>
              <a:rPr lang="ru-RU" sz="2000" dirty="0"/>
              <a:t> стрелочной крестовины. Установлены они снаружи корпуса электрических </a:t>
            </a:r>
            <a:r>
              <a:rPr lang="ru-RU" sz="2000" dirty="0" smtClean="0"/>
              <a:t>приводов </a:t>
            </a:r>
            <a:r>
              <a:rPr lang="ru-RU" sz="2000" dirty="0"/>
              <a:t>на рамных рельсах и остряках или подвижном сердечнике.</a:t>
            </a:r>
          </a:p>
        </p:txBody>
      </p:sp>
    </p:spTree>
    <p:extLst>
      <p:ext uri="{BB962C8B-B14F-4D97-AF65-F5344CB8AC3E}">
        <p14:creationId xmlns:p14="http://schemas.microsoft.com/office/powerpoint/2010/main" val="12018273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03400376"/>
              </p:ext>
            </p:extLst>
          </p:nvPr>
        </p:nvGraphicFramePr>
        <p:xfrm>
          <a:off x="0" y="0"/>
          <a:ext cx="9048466" cy="66663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3" name="Document" r:id="rId3" imgW="10200283" imgH="6895119" progId="Word.Document.8">
                  <p:embed/>
                </p:oleObj>
              </mc:Choice>
              <mc:Fallback>
                <p:oleObj name="Document" r:id="rId3" imgW="10200283" imgH="6895119" progId="Word.Documen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9048466" cy="666636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0" y="134008"/>
            <a:ext cx="2292823" cy="4706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964815" y="0"/>
            <a:ext cx="78201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ЛОГИЧЕСКАЯ   КАРТА  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действия ДСП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 взрезе стрелки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478261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18182" y="-50786"/>
            <a:ext cx="8928992" cy="477416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5496" y="5085185"/>
            <a:ext cx="9108504" cy="177281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000" b="1" dirty="0"/>
              <a:t>Стрелочный перевод состоит: </a:t>
            </a:r>
            <a:r>
              <a:rPr lang="ru-RU" sz="2000" b="1" dirty="0" smtClean="0">
                <a:solidFill>
                  <a:srgbClr val="C00000"/>
                </a:solidFill>
              </a:rPr>
              <a:t>1-стрелка</a:t>
            </a:r>
            <a:r>
              <a:rPr lang="ru-RU" sz="2000" b="1" dirty="0"/>
              <a:t>; </a:t>
            </a:r>
            <a:r>
              <a:rPr lang="ru-RU" sz="2000" b="1" dirty="0" smtClean="0"/>
              <a:t>2</a:t>
            </a:r>
            <a:r>
              <a:rPr lang="en-US" sz="2000" b="1" dirty="0" smtClean="0"/>
              <a:t> –</a:t>
            </a:r>
            <a:r>
              <a:rPr lang="ru-RU" sz="2000" b="1" dirty="0" smtClean="0"/>
              <a:t> соединительные </a:t>
            </a:r>
            <a:r>
              <a:rPr lang="ru-RU" sz="2000" b="1" dirty="0"/>
              <a:t>пути; </a:t>
            </a:r>
            <a:endParaRPr lang="ru-RU" sz="2000" b="1" dirty="0" smtClean="0"/>
          </a:p>
          <a:p>
            <a:pPr marL="0" indent="0">
              <a:buNone/>
            </a:pPr>
            <a:r>
              <a:rPr lang="ru-RU" sz="2000" b="1" dirty="0" smtClean="0">
                <a:solidFill>
                  <a:srgbClr val="7030A0"/>
                </a:solidFill>
              </a:rPr>
              <a:t>3</a:t>
            </a:r>
            <a:r>
              <a:rPr lang="ru-RU" sz="2000" b="1" dirty="0" smtClean="0">
                <a:solidFill>
                  <a:srgbClr val="002060"/>
                </a:solidFill>
              </a:rPr>
              <a:t> – </a:t>
            </a:r>
            <a:r>
              <a:rPr lang="ru-RU" sz="2000" b="1" dirty="0" smtClean="0">
                <a:solidFill>
                  <a:srgbClr val="7030A0"/>
                </a:solidFill>
              </a:rPr>
              <a:t>комплект </a:t>
            </a:r>
            <a:r>
              <a:rPr lang="ru-RU" sz="2000" b="1" dirty="0" err="1">
                <a:solidFill>
                  <a:srgbClr val="7030A0"/>
                </a:solidFill>
              </a:rPr>
              <a:t>крестовинной</a:t>
            </a:r>
            <a:r>
              <a:rPr lang="ru-RU" sz="2000" b="1" dirty="0">
                <a:solidFill>
                  <a:srgbClr val="7030A0"/>
                </a:solidFill>
              </a:rPr>
              <a:t> части с контррельсами</a:t>
            </a:r>
            <a:r>
              <a:rPr lang="ru-RU" sz="2000" b="1" dirty="0">
                <a:solidFill>
                  <a:srgbClr val="002060"/>
                </a:solidFill>
              </a:rPr>
              <a:t>. </a:t>
            </a:r>
            <a:endParaRPr lang="ru-RU" sz="2000" b="1" dirty="0" smtClean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r>
              <a:rPr lang="ru-RU" sz="1800" b="1" i="1" dirty="0" smtClean="0"/>
              <a:t>Переводом остряков стрелки </a:t>
            </a:r>
            <a:r>
              <a:rPr lang="ru-RU" sz="1800" i="1" dirty="0" smtClean="0"/>
              <a:t>подвижной состав направляются на тот или иной путь. </a:t>
            </a:r>
            <a:r>
              <a:rPr lang="ru-RU" sz="1800" b="1" i="1" dirty="0" smtClean="0"/>
              <a:t>Контррельсы служат </a:t>
            </a:r>
            <a:r>
              <a:rPr lang="ru-RU" sz="1800" i="1" dirty="0" smtClean="0"/>
              <a:t>для того, чтобы при проходе подвижного состава колеса следовали строго по заданному маршруту. </a:t>
            </a:r>
            <a:r>
              <a:rPr lang="ru-RU" sz="1800" b="1" i="1" dirty="0" smtClean="0"/>
              <a:t>Крестовина</a:t>
            </a:r>
            <a:r>
              <a:rPr lang="ru-RU" sz="1800" i="1" dirty="0" smtClean="0"/>
              <a:t> обеспечивает переход колеса через путевой рельс.</a:t>
            </a:r>
            <a:endParaRPr lang="ru-RU" sz="1800" i="1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AutoShape 6" descr="Картинки по запросу оао ржд фото устройство для закрепления вагон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472458" y="144435"/>
            <a:ext cx="489510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</a:rPr>
              <a:t>                </a:t>
            </a:r>
            <a:r>
              <a:rPr lang="ru-RU" sz="2400" b="1" dirty="0" smtClean="0">
                <a:solidFill>
                  <a:srgbClr val="0070C0"/>
                </a:solidFill>
              </a:rPr>
              <a:t>Стрелочный перевод </a:t>
            </a:r>
            <a:endParaRPr lang="ru-RU" sz="2400" b="1" dirty="0">
              <a:solidFill>
                <a:srgbClr val="0070C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975" y="731187"/>
            <a:ext cx="8152457" cy="4353998"/>
          </a:xfrm>
          <a:prstGeom prst="rect">
            <a:avLst/>
          </a:prstGeom>
        </p:spPr>
      </p:pic>
      <p:cxnSp>
        <p:nvCxnSpPr>
          <p:cNvPr id="11" name="Прямая соединительная линия 10"/>
          <p:cNvCxnSpPr/>
          <p:nvPr/>
        </p:nvCxnSpPr>
        <p:spPr>
          <a:xfrm flipH="1">
            <a:off x="1632756" y="1052736"/>
            <a:ext cx="22922" cy="4032449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3707904" y="1052736"/>
            <a:ext cx="0" cy="1008112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H="1">
            <a:off x="3530349" y="2060848"/>
            <a:ext cx="144016" cy="72008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3509882" y="2118391"/>
            <a:ext cx="54006" cy="999305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3491881" y="3121650"/>
            <a:ext cx="296562" cy="91326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3478668" y="3175239"/>
            <a:ext cx="309775" cy="1796247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6732240" y="1148481"/>
            <a:ext cx="0" cy="889447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H="1">
            <a:off x="6482959" y="2055702"/>
            <a:ext cx="249281" cy="941001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6482959" y="2973680"/>
            <a:ext cx="0" cy="239296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H="1">
            <a:off x="6147645" y="3429000"/>
            <a:ext cx="229268" cy="892119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H="1">
            <a:off x="5796136" y="4321119"/>
            <a:ext cx="351510" cy="664978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5225284" y="1114164"/>
            <a:ext cx="0" cy="1187821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>
            <a:off x="5225284" y="2301985"/>
            <a:ext cx="270032" cy="303106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 flipH="1">
            <a:off x="5265075" y="2595412"/>
            <a:ext cx="243029" cy="425277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>
            <a:off x="5292080" y="2996952"/>
            <a:ext cx="0" cy="275848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 flipH="1">
            <a:off x="4873275" y="3285635"/>
            <a:ext cx="418806" cy="257739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/>
          <p:cNvCxnSpPr/>
          <p:nvPr/>
        </p:nvCxnSpPr>
        <p:spPr>
          <a:xfrm flipH="1">
            <a:off x="4219101" y="3524673"/>
            <a:ext cx="654175" cy="1306741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Прямоугольник 61"/>
          <p:cNvSpPr/>
          <p:nvPr/>
        </p:nvSpPr>
        <p:spPr>
          <a:xfrm>
            <a:off x="2508721" y="1131249"/>
            <a:ext cx="3674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</a:rPr>
              <a:t>1</a:t>
            </a:r>
            <a:endParaRPr lang="ru-RU" sz="2800" dirty="0"/>
          </a:p>
        </p:txBody>
      </p:sp>
      <p:sp>
        <p:nvSpPr>
          <p:cNvPr id="64" name="Прямоугольник 63"/>
          <p:cNvSpPr/>
          <p:nvPr/>
        </p:nvSpPr>
        <p:spPr>
          <a:xfrm>
            <a:off x="4219101" y="1274021"/>
            <a:ext cx="3674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/>
              <a:t>2</a:t>
            </a:r>
          </a:p>
        </p:txBody>
      </p:sp>
      <p:sp>
        <p:nvSpPr>
          <p:cNvPr id="65" name="Прямоугольник 64"/>
          <p:cNvSpPr/>
          <p:nvPr/>
        </p:nvSpPr>
        <p:spPr>
          <a:xfrm flipH="1">
            <a:off x="5742705" y="1417047"/>
            <a:ext cx="4383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</a:rPr>
              <a:t>3</a:t>
            </a:r>
            <a:endParaRPr lang="ru-RU" sz="2800" b="1" dirty="0">
              <a:solidFill>
                <a:srgbClr val="7030A0"/>
              </a:solidFill>
            </a:endParaRPr>
          </a:p>
        </p:txBody>
      </p:sp>
      <p:cxnSp>
        <p:nvCxnSpPr>
          <p:cNvPr id="43" name="Прямая соединительная линия 42"/>
          <p:cNvCxnSpPr/>
          <p:nvPr/>
        </p:nvCxnSpPr>
        <p:spPr>
          <a:xfrm flipH="1">
            <a:off x="6376913" y="3194557"/>
            <a:ext cx="126997" cy="234443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434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https://cf.ppt-online.org/files2/slide/9/9I42GmEfeaF1oiWQ30t67AwuLjsPxkpzZVBMdY/slide-42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9" t="18850" r="4247" b="25250"/>
          <a:stretch/>
        </p:blipFill>
        <p:spPr bwMode="auto">
          <a:xfrm>
            <a:off x="35496" y="404664"/>
            <a:ext cx="9144000" cy="458170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702205" y="16903"/>
            <a:ext cx="8928992" cy="46513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6" descr="Картинки по запросу оао ржд фото устройство для закрепления вагон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07504" y="5086682"/>
            <a:ext cx="892899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C00000"/>
                </a:solidFill>
              </a:rPr>
              <a:t>Марка крестовины </a:t>
            </a:r>
            <a:r>
              <a:rPr lang="ru-RU" sz="2000" b="1" dirty="0" smtClean="0"/>
              <a:t>— тангенс угла (</a:t>
            </a:r>
            <a:r>
              <a:rPr lang="en-US" sz="2000" b="1" dirty="0" err="1" smtClean="0"/>
              <a:t>tg</a:t>
            </a:r>
            <a:r>
              <a:rPr lang="en-US" sz="2000" b="1" dirty="0" smtClean="0"/>
              <a:t>  ) </a:t>
            </a:r>
            <a:r>
              <a:rPr lang="ru-RU" sz="2000" b="1" dirty="0" smtClean="0"/>
              <a:t>между рабочими гранями сердечника и выражают в градусах или отношение ширины сердечника в хвосте крестовины «К» к длине сердечника до математического центра.  </a:t>
            </a:r>
            <a:endParaRPr lang="ru-RU" sz="20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41338" t="39005" r="54724" b="56283"/>
          <a:stretch/>
        </p:blipFill>
        <p:spPr>
          <a:xfrm>
            <a:off x="5292080" y="5284770"/>
            <a:ext cx="267423" cy="160454"/>
          </a:xfrm>
          <a:prstGeom prst="rect">
            <a:avLst/>
          </a:prstGeom>
        </p:spPr>
      </p:pic>
      <p:cxnSp>
        <p:nvCxnSpPr>
          <p:cNvPr id="9" name="Прямая со стрелкой 8"/>
          <p:cNvCxnSpPr/>
          <p:nvPr/>
        </p:nvCxnSpPr>
        <p:spPr>
          <a:xfrm>
            <a:off x="6660232" y="1700808"/>
            <a:ext cx="0" cy="1152128"/>
          </a:xfrm>
          <a:prstGeom prst="straightConnector1">
            <a:avLst/>
          </a:prstGeom>
          <a:ln w="38100"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3059832" y="2303839"/>
            <a:ext cx="3888432" cy="0"/>
          </a:xfrm>
          <a:prstGeom prst="straightConnector1">
            <a:avLst/>
          </a:prstGeom>
          <a:ln w="38100"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5019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92" y="5239590"/>
            <a:ext cx="9117108" cy="161840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/>
              <a:t>     </a:t>
            </a:r>
            <a:r>
              <a:rPr lang="ru-RU" sz="2000" b="1" u="sng" dirty="0" smtClean="0">
                <a:solidFill>
                  <a:srgbClr val="C00000"/>
                </a:solidFill>
              </a:rPr>
              <a:t>Электропривод должен обеспечивать работу в трех режимах: </a:t>
            </a: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*</a:t>
            </a:r>
            <a:r>
              <a:rPr lang="ru-RU" sz="2000" b="1" dirty="0" smtClean="0">
                <a:solidFill>
                  <a:srgbClr val="002060"/>
                </a:solidFill>
              </a:rPr>
              <a:t> нормальном;</a:t>
            </a: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* </a:t>
            </a:r>
            <a:r>
              <a:rPr lang="ru-RU" sz="2000" b="1" dirty="0" smtClean="0">
                <a:solidFill>
                  <a:srgbClr val="002060"/>
                </a:solidFill>
              </a:rPr>
              <a:t>недохода</a:t>
            </a:r>
            <a:r>
              <a:rPr lang="ru-RU" sz="2000" dirty="0" smtClean="0"/>
              <a:t> </a:t>
            </a:r>
            <a:r>
              <a:rPr lang="ru-RU" sz="2000" b="1" dirty="0">
                <a:solidFill>
                  <a:srgbClr val="002060"/>
                </a:solidFill>
              </a:rPr>
              <a:t>остряка </a:t>
            </a:r>
            <a:r>
              <a:rPr lang="ru-RU" sz="2000" b="1" dirty="0" smtClean="0">
                <a:solidFill>
                  <a:srgbClr val="002060"/>
                </a:solidFill>
              </a:rPr>
              <a:t>стрелки;</a:t>
            </a:r>
          </a:p>
          <a:p>
            <a:pPr marL="0" indent="0" algn="just">
              <a:buNone/>
            </a:pPr>
            <a:r>
              <a:rPr lang="ru-RU" sz="2000" b="1" dirty="0" smtClean="0"/>
              <a:t> </a:t>
            </a:r>
            <a:r>
              <a:rPr lang="ru-RU" sz="2000" b="1" dirty="0">
                <a:solidFill>
                  <a:srgbClr val="C00000"/>
                </a:solidFill>
              </a:rPr>
              <a:t>* </a:t>
            </a:r>
            <a:r>
              <a:rPr lang="ru-RU" sz="2000" b="1" dirty="0">
                <a:solidFill>
                  <a:srgbClr val="002060"/>
                </a:solidFill>
              </a:rPr>
              <a:t>взреза </a:t>
            </a:r>
            <a:r>
              <a:rPr lang="ru-RU" sz="2000" b="1" dirty="0" smtClean="0">
                <a:solidFill>
                  <a:srgbClr val="002060"/>
                </a:solidFill>
              </a:rPr>
              <a:t>стрелки.</a:t>
            </a:r>
            <a:endParaRPr lang="ru-RU" sz="2000" dirty="0"/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2606742" y="0"/>
            <a:ext cx="3930516" cy="4475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2400" b="1" dirty="0" smtClean="0">
                <a:solidFill>
                  <a:srgbClr val="C00000"/>
                </a:solidFill>
              </a:rPr>
              <a:t>   </a:t>
            </a:r>
            <a:r>
              <a:rPr lang="ru-RU" sz="2000" b="1" dirty="0" smtClean="0">
                <a:solidFill>
                  <a:srgbClr val="C00000"/>
                </a:solidFill>
              </a:rPr>
              <a:t>Стрелочные электроприводы</a:t>
            </a:r>
            <a:endParaRPr lang="ru-RU" sz="2000" dirty="0">
              <a:solidFill>
                <a:srgbClr val="C000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t="9754"/>
          <a:stretch/>
        </p:blipFill>
        <p:spPr>
          <a:xfrm>
            <a:off x="621535" y="349537"/>
            <a:ext cx="8159394" cy="469227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59689" t="36274" b="19412"/>
          <a:stretch/>
        </p:blipFill>
        <p:spPr>
          <a:xfrm>
            <a:off x="6790765" y="3243921"/>
            <a:ext cx="2164975" cy="1797889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8" name="Овал 7"/>
          <p:cNvSpPr/>
          <p:nvPr/>
        </p:nvSpPr>
        <p:spPr>
          <a:xfrm>
            <a:off x="6790765" y="3243921"/>
            <a:ext cx="2164975" cy="1139820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68184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92" y="5239590"/>
            <a:ext cx="9117108" cy="161840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/>
              <a:t>     </a:t>
            </a:r>
            <a:r>
              <a:rPr lang="ru-RU" sz="2000" b="1" u="sng" dirty="0" smtClean="0">
                <a:solidFill>
                  <a:srgbClr val="C00000"/>
                </a:solidFill>
              </a:rPr>
              <a:t>Электропривод должен обеспечивать работу в трех режимах: </a:t>
            </a: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* </a:t>
            </a:r>
            <a:r>
              <a:rPr lang="ru-RU" sz="2000" b="1" dirty="0" smtClean="0">
                <a:solidFill>
                  <a:srgbClr val="002060"/>
                </a:solidFill>
              </a:rPr>
              <a:t>нормальном,</a:t>
            </a:r>
            <a:r>
              <a:rPr lang="ru-RU" sz="2000" b="1" dirty="0" smtClean="0"/>
              <a:t> </a:t>
            </a:r>
            <a:r>
              <a:rPr lang="ru-RU" sz="2000" dirty="0" smtClean="0"/>
              <a:t>когда </a:t>
            </a:r>
            <a:r>
              <a:rPr lang="ru-RU" sz="2000" dirty="0"/>
              <a:t>стрелка переводится из одного положения в другое и дает контроль </a:t>
            </a:r>
            <a:r>
              <a:rPr lang="ru-RU" sz="2000" dirty="0" smtClean="0"/>
              <a:t>положения. </a:t>
            </a:r>
            <a:r>
              <a:rPr lang="ru-RU" sz="2000" b="1" dirty="0" smtClean="0">
                <a:solidFill>
                  <a:srgbClr val="002060"/>
                </a:solidFill>
              </a:rPr>
              <a:t>Плюсовое положение </a:t>
            </a:r>
            <a:r>
              <a:rPr lang="ru-RU" sz="2000" b="1" dirty="0">
                <a:solidFill>
                  <a:srgbClr val="002060"/>
                </a:solidFill>
              </a:rPr>
              <a:t>стрелки </a:t>
            </a:r>
            <a:r>
              <a:rPr lang="ru-RU" sz="2000" dirty="0"/>
              <a:t>осуществляется включением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зеленой 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лампочки </a:t>
            </a:r>
            <a:r>
              <a:rPr lang="ru-RU" sz="2000" dirty="0" smtClean="0"/>
              <a:t>и </a:t>
            </a:r>
            <a:r>
              <a:rPr lang="ru-RU" sz="2000" b="1" dirty="0" smtClean="0">
                <a:solidFill>
                  <a:srgbClr val="002060"/>
                </a:solidFill>
              </a:rPr>
              <a:t>минусового</a:t>
            </a:r>
            <a:r>
              <a:rPr lang="ru-RU" sz="2000" dirty="0" smtClean="0"/>
              <a:t> – </a:t>
            </a:r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  <a:t>желтой лампочки</a:t>
            </a:r>
            <a:r>
              <a:rPr lang="ru-RU" sz="2000" dirty="0" smtClean="0"/>
              <a:t>.</a:t>
            </a:r>
            <a:endParaRPr lang="ru-RU" sz="2000" dirty="0"/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2606742" y="0"/>
            <a:ext cx="3930516" cy="4475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2400" b="1" dirty="0" smtClean="0">
                <a:solidFill>
                  <a:srgbClr val="C00000"/>
                </a:solidFill>
              </a:rPr>
              <a:t>   </a:t>
            </a:r>
            <a:r>
              <a:rPr lang="ru-RU" sz="2000" b="1" dirty="0" smtClean="0">
                <a:solidFill>
                  <a:srgbClr val="C00000"/>
                </a:solidFill>
              </a:rPr>
              <a:t>Стрелочные электроприводы</a:t>
            </a:r>
            <a:endParaRPr lang="ru-RU" sz="2000" dirty="0">
              <a:solidFill>
                <a:srgbClr val="C000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t="9754"/>
          <a:stretch/>
        </p:blipFill>
        <p:spPr>
          <a:xfrm>
            <a:off x="621535" y="349537"/>
            <a:ext cx="8159394" cy="469227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59689" t="36274" b="19412"/>
          <a:stretch/>
        </p:blipFill>
        <p:spPr>
          <a:xfrm>
            <a:off x="6790765" y="3243921"/>
            <a:ext cx="2164975" cy="1797889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8" name="Овал 7"/>
          <p:cNvSpPr/>
          <p:nvPr/>
        </p:nvSpPr>
        <p:spPr>
          <a:xfrm>
            <a:off x="6790765" y="3243921"/>
            <a:ext cx="2164975" cy="1139820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66346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865141"/>
            <a:ext cx="9143999" cy="291601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  Для </a:t>
            </a:r>
            <a:r>
              <a:rPr lang="ru-RU" sz="2000" b="1" dirty="0">
                <a:solidFill>
                  <a:srgbClr val="C00000"/>
                </a:solidFill>
              </a:rPr>
              <a:t>контроля прилегания остряков к рамным рельсам стрелочных переводов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/>
              <a:t>разработана и внедряется </a:t>
            </a:r>
            <a:r>
              <a:rPr lang="ru-RU" sz="2000" b="1" dirty="0">
                <a:solidFill>
                  <a:srgbClr val="002060"/>
                </a:solidFill>
              </a:rPr>
              <a:t>аппаратура бесконтактного автоматического контроля стрелочных переводов </a:t>
            </a:r>
            <a:r>
              <a:rPr lang="ru-RU" sz="2000" b="1" dirty="0">
                <a:solidFill>
                  <a:srgbClr val="C00000"/>
                </a:solidFill>
              </a:rPr>
              <a:t>(</a:t>
            </a:r>
            <a:r>
              <a:rPr lang="ru-RU" sz="2000" b="1" dirty="0" smtClean="0">
                <a:solidFill>
                  <a:srgbClr val="C00000"/>
                </a:solidFill>
              </a:rPr>
              <a:t>АБАКС)</a:t>
            </a:r>
            <a:r>
              <a:rPr lang="ru-RU" sz="2000" b="1" dirty="0" smtClean="0">
                <a:solidFill>
                  <a:srgbClr val="002060"/>
                </a:solidFill>
              </a:rPr>
              <a:t>. </a:t>
            </a:r>
            <a:r>
              <a:rPr lang="ru-RU" sz="2000" dirty="0"/>
              <a:t>В помещении ДСП устанавливается пульт сигнализации </a:t>
            </a:r>
            <a:r>
              <a:rPr lang="ru-RU" sz="2000" b="1" dirty="0">
                <a:solidFill>
                  <a:srgbClr val="C00000"/>
                </a:solidFill>
              </a:rPr>
              <a:t>АБАКС-ДСП</a:t>
            </a:r>
            <a:r>
              <a:rPr lang="ru-RU" sz="2000" dirty="0"/>
              <a:t>, который </a:t>
            </a:r>
            <a:r>
              <a:rPr lang="ru-RU" sz="2000" b="1" dirty="0">
                <a:solidFill>
                  <a:srgbClr val="C00000"/>
                </a:solidFill>
              </a:rPr>
              <a:t>обеспечивает</a:t>
            </a:r>
            <a:r>
              <a:rPr lang="ru-RU" sz="2000" b="1" dirty="0"/>
              <a:t> подачу звуковых и визуальных сигналов при превышении контролируемого зазора между остряком и рамным рельсом стрелочного перевода в прижатом положении остряка. </a:t>
            </a:r>
            <a:r>
              <a:rPr lang="ru-RU" sz="2000" b="1" dirty="0">
                <a:solidFill>
                  <a:srgbClr val="002060"/>
                </a:solidFill>
              </a:rPr>
              <a:t>Пульт подает сигналы аварийного состояния в следующих случаях: </a:t>
            </a:r>
            <a:r>
              <a:rPr lang="ru-RU" sz="2000" dirty="0"/>
              <a:t>при наличии или отсутствии остряков одновременно в обеих зонах контроля; при замыкании и обрыве цепи питания датчика; при попадании металлического предмета в зону контроля. </a:t>
            </a:r>
            <a:endParaRPr lang="ru-RU" sz="2000" dirty="0" smtClean="0"/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2633636" y="-53788"/>
            <a:ext cx="3930516" cy="41685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2400" b="1" dirty="0" smtClean="0">
                <a:solidFill>
                  <a:srgbClr val="C00000"/>
                </a:solidFill>
              </a:rPr>
              <a:t>   </a:t>
            </a:r>
            <a:r>
              <a:rPr lang="ru-RU" sz="2000" b="1" dirty="0" smtClean="0">
                <a:solidFill>
                  <a:srgbClr val="C00000"/>
                </a:solidFill>
              </a:rPr>
              <a:t>Стрелочные электроприводы</a:t>
            </a:r>
            <a:endParaRPr lang="ru-RU" sz="2000" dirty="0">
              <a:solidFill>
                <a:srgbClr val="C0000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917" y="892391"/>
            <a:ext cx="3390900" cy="254317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40299" t="26015" b="28955"/>
          <a:stretch/>
        </p:blipFill>
        <p:spPr>
          <a:xfrm>
            <a:off x="2633636" y="285955"/>
            <a:ext cx="6468035" cy="3658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730146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5122</TotalTime>
  <Words>4388</Words>
  <Application>Microsoft Office PowerPoint</Application>
  <PresentationFormat>Экран (4:3)</PresentationFormat>
  <Paragraphs>248</Paragraphs>
  <Slides>66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66</vt:i4>
      </vt:variant>
    </vt:vector>
  </HeadingPairs>
  <TitlesOfParts>
    <vt:vector size="72" baseType="lpstr">
      <vt:lpstr>Arial</vt:lpstr>
      <vt:lpstr>Calibri</vt:lpstr>
      <vt:lpstr>Calibri Light</vt:lpstr>
      <vt:lpstr>Times New Roman</vt:lpstr>
      <vt:lpstr>Тема Office</vt:lpstr>
      <vt:lpstr>Document</vt:lpstr>
      <vt:lpstr>ОАО "РЖД"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Опережающее задание по следующей теме:</vt:lpstr>
      <vt:lpstr>Презентация PowerPoint</vt:lpstr>
      <vt:lpstr>Презентация PowerPoint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Ли Н.Г.</dc:creator>
  <cp:lastModifiedBy>Ли Н.Г.</cp:lastModifiedBy>
  <cp:revision>341</cp:revision>
  <cp:lastPrinted>2022-08-12T11:19:12Z</cp:lastPrinted>
  <dcterms:created xsi:type="dcterms:W3CDTF">2020-04-22T10:21:16Z</dcterms:created>
  <dcterms:modified xsi:type="dcterms:W3CDTF">2024-07-19T08:38:16Z</dcterms:modified>
</cp:coreProperties>
</file>